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1"/>
    <p:sldMasterId id="2147483720" r:id="rId2"/>
    <p:sldMasterId id="2147483744" r:id="rId3"/>
  </p:sldMasterIdLst>
  <p:notesMasterIdLst>
    <p:notesMasterId r:id="rId59"/>
  </p:notesMasterIdLst>
  <p:handoutMasterIdLst>
    <p:handoutMasterId r:id="rId60"/>
  </p:handoutMasterIdLst>
  <p:sldIdLst>
    <p:sldId id="493" r:id="rId4"/>
    <p:sldId id="529" r:id="rId5"/>
    <p:sldId id="492" r:id="rId6"/>
    <p:sldId id="522" r:id="rId7"/>
    <p:sldId id="530" r:id="rId8"/>
    <p:sldId id="531" r:id="rId9"/>
    <p:sldId id="523" r:id="rId10"/>
    <p:sldId id="524" r:id="rId11"/>
    <p:sldId id="532" r:id="rId12"/>
    <p:sldId id="505" r:id="rId13"/>
    <p:sldId id="464" r:id="rId14"/>
    <p:sldId id="313" r:id="rId15"/>
    <p:sldId id="467" r:id="rId16"/>
    <p:sldId id="515" r:id="rId17"/>
    <p:sldId id="516" r:id="rId18"/>
    <p:sldId id="466" r:id="rId19"/>
    <p:sldId id="465" r:id="rId20"/>
    <p:sldId id="469" r:id="rId21"/>
    <p:sldId id="470" r:id="rId22"/>
    <p:sldId id="471" r:id="rId23"/>
    <p:sldId id="479" r:id="rId24"/>
    <p:sldId id="504" r:id="rId25"/>
    <p:sldId id="423" r:id="rId26"/>
    <p:sldId id="502" r:id="rId27"/>
    <p:sldId id="587" r:id="rId28"/>
    <p:sldId id="542" r:id="rId29"/>
    <p:sldId id="457" r:id="rId30"/>
    <p:sldId id="596" r:id="rId31"/>
    <p:sldId id="567" r:id="rId32"/>
    <p:sldId id="475" r:id="rId33"/>
    <p:sldId id="478" r:id="rId34"/>
    <p:sldId id="494" r:id="rId35"/>
    <p:sldId id="384" r:id="rId36"/>
    <p:sldId id="314" r:id="rId37"/>
    <p:sldId id="315" r:id="rId38"/>
    <p:sldId id="319" r:id="rId39"/>
    <p:sldId id="483" r:id="rId40"/>
    <p:sldId id="323" r:id="rId41"/>
    <p:sldId id="472" r:id="rId42"/>
    <p:sldId id="506" r:id="rId43"/>
    <p:sldId id="508" r:id="rId44"/>
    <p:sldId id="507" r:id="rId45"/>
    <p:sldId id="509" r:id="rId46"/>
    <p:sldId id="512" r:id="rId47"/>
    <p:sldId id="329" r:id="rId48"/>
    <p:sldId id="331" r:id="rId49"/>
    <p:sldId id="332" r:id="rId50"/>
    <p:sldId id="334" r:id="rId51"/>
    <p:sldId id="335" r:id="rId52"/>
    <p:sldId id="496" r:id="rId53"/>
    <p:sldId id="519" r:id="rId54"/>
    <p:sldId id="521" r:id="rId55"/>
    <p:sldId id="520" r:id="rId56"/>
    <p:sldId id="517" r:id="rId57"/>
    <p:sldId id="518" r:id="rId5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C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2" autoAdjust="0"/>
    <p:restoredTop sz="92612" autoAdjust="0"/>
  </p:normalViewPr>
  <p:slideViewPr>
    <p:cSldViewPr>
      <p:cViewPr varScale="1">
        <p:scale>
          <a:sx n="81" d="100"/>
          <a:sy n="81" d="100"/>
        </p:scale>
        <p:origin x="1397"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6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US"/>
        </a:p>
      </dgm:t>
    </dgm:pt>
    <dgm:pt modelId="{84B3D332-F893-40CB-8A33-DF05AE25161F}">
      <dgm:prSet phldrT="[Text]"/>
      <dgm:spPr/>
      <dgm:t>
        <a:bodyPr/>
        <a:lstStyle/>
        <a:p>
          <a:r>
            <a:rPr lang="en-US" dirty="0"/>
            <a:t>Managerial Implications: Firms should effectively communicate this segment with family-valued messages through traditional communication channels.</a:t>
          </a:r>
        </a:p>
      </dgm:t>
    </dgm:pt>
    <dgm:pt modelId="{5BF25396-581B-4CB9-9F1B-805588217257}">
      <dgm:prSet phldrT="[Text]"/>
      <dgm:spPr/>
      <dgm:t>
        <a:bodyPr/>
        <a:lstStyle/>
        <a:p>
          <a:r>
            <a:rPr lang="en-US" dirty="0"/>
            <a:t>Significantly higher marriage rate (80.7% vs. 68.1%, p&lt;0.03), higher household size (3.31 vs. 3, p&lt;0.07) and less likely to use the Internet (55% vs. 70.6%, p&lt;0.05). More likely to be Caucasian (80% vs. 76.5%, p&lt;0.05). </a:t>
          </a:r>
        </a:p>
      </dgm:t>
    </dgm:pt>
    <dgm:pt modelId="{B0C4FC8C-6C7B-48E3-A815-2A33F3C51DE3}">
      <dgm:prSet phldrT="[Text]" custT="1"/>
      <dgm:spPr/>
      <dgm:t>
        <a:bodyPr/>
        <a:lstStyle/>
        <a:p>
          <a:r>
            <a:rPr lang="en-US" sz="1800" b="1" dirty="0"/>
            <a:t>“Family Oriented” Segment pursing convenience (59%)</a:t>
          </a:r>
        </a:p>
        <a:p>
          <a:r>
            <a:rPr lang="en-US" sz="1600" dirty="0"/>
            <a:t>Selected Features: “Not Foreign brands”, “Easy for loading &amp; unloading”, “Good looking”, “Family use”</a:t>
          </a:r>
        </a:p>
      </dgm:t>
    </dgm:pt>
    <dgm:pt modelId="{791AE9DA-CFE3-4C45-B248-B464B0052C70}" type="sibTrans" cxnId="{F31D29F9-7515-404D-92B6-090B3E739775}">
      <dgm:prSet/>
      <dgm:spPr/>
      <dgm:t>
        <a:bodyPr/>
        <a:lstStyle/>
        <a:p>
          <a:endParaRPr lang="en-US"/>
        </a:p>
      </dgm:t>
    </dgm:pt>
    <dgm:pt modelId="{6AB147E2-7B79-4939-A0AC-103D60E441EB}" type="parTrans" cxnId="{F31D29F9-7515-404D-92B6-090B3E739775}">
      <dgm:prSet/>
      <dgm:spPr/>
      <dgm:t>
        <a:bodyPr/>
        <a:lstStyle/>
        <a:p>
          <a:endParaRPr lang="en-US"/>
        </a:p>
      </dgm:t>
    </dgm:pt>
    <dgm:pt modelId="{194A0635-6472-4DA6-8C1A-9E29F8E787DA}" type="sibTrans" cxnId="{2F1AFD3A-E1F2-4946-B624-9E13038FB678}">
      <dgm:prSet/>
      <dgm:spPr/>
      <dgm:t>
        <a:bodyPr/>
        <a:lstStyle/>
        <a:p>
          <a:endParaRPr lang="en-US"/>
        </a:p>
      </dgm:t>
    </dgm:pt>
    <dgm:pt modelId="{1FD5935E-8F12-4DF1-8A41-5A013421BACE}" type="parTrans" cxnId="{2F1AFD3A-E1F2-4946-B624-9E13038FB678}">
      <dgm:prSet/>
      <dgm:spPr/>
      <dgm:t>
        <a:bodyPr/>
        <a:lstStyle/>
        <a:p>
          <a:endParaRPr lang="en-US"/>
        </a:p>
      </dgm:t>
    </dgm:pt>
    <dgm:pt modelId="{4D6EE542-E8F0-464A-8064-701E44F09739}" type="sibTrans" cxnId="{BC555D94-9E30-4DE4-9C99-85F45CC1808A}">
      <dgm:prSet/>
      <dgm:spPr/>
      <dgm:t>
        <a:bodyPr/>
        <a:lstStyle/>
        <a:p>
          <a:endParaRPr lang="en-US"/>
        </a:p>
      </dgm:t>
    </dgm:pt>
    <dgm:pt modelId="{6B6AB3E8-FAB6-44C9-AEBA-6D94CD4DE304}" type="parTrans" cxnId="{BC555D94-9E30-4DE4-9C99-85F45CC1808A}">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5B846B4B-121F-497D-8689-F0954492C9CB}" type="pres">
      <dgm:prSet presAssocID="{B0C4FC8C-6C7B-48E3-A815-2A33F3C51DE3}" presName="linNode" presStyleCnt="0"/>
      <dgm:spPr/>
    </dgm:pt>
    <dgm:pt modelId="{414096D0-9EB6-4FAE-BF4D-D4CC69644749}" type="pres">
      <dgm:prSet presAssocID="{B0C4FC8C-6C7B-48E3-A815-2A33F3C51DE3}" presName="parentText" presStyleLbl="node1" presStyleIdx="0" presStyleCnt="1" custScaleX="87931">
        <dgm:presLayoutVars>
          <dgm:chMax val="1"/>
          <dgm:bulletEnabled val="1"/>
        </dgm:presLayoutVars>
      </dgm:prSet>
      <dgm:spPr/>
    </dgm:pt>
    <dgm:pt modelId="{D35E1E8E-D131-4C16-82CB-34EF87A91D0D}" type="pres">
      <dgm:prSet presAssocID="{B0C4FC8C-6C7B-48E3-A815-2A33F3C51DE3}" presName="descendantText" presStyleLbl="alignAccFollowNode1" presStyleIdx="0" presStyleCnt="1" custScaleX="143981" custScaleY="117996">
        <dgm:presLayoutVars>
          <dgm:bulletEnabled val="1"/>
        </dgm:presLayoutVars>
      </dgm:prSet>
      <dgm:spPr/>
    </dgm:pt>
  </dgm:ptLst>
  <dgm:cxnLst>
    <dgm:cxn modelId="{89154818-8FD9-4B22-AF56-23B62EE50E1D}" type="presOf" srcId="{84B3D332-F893-40CB-8A33-DF05AE25161F}" destId="{D35E1E8E-D131-4C16-82CB-34EF87A91D0D}" srcOrd="0" destOrd="1" presId="urn:microsoft.com/office/officeart/2005/8/layout/vList5"/>
    <dgm:cxn modelId="{64ADD024-FAC5-4447-99A2-892969F68208}" type="presOf" srcId="{5BF25396-581B-4CB9-9F1B-805588217257}" destId="{D35E1E8E-D131-4C16-82CB-34EF87A91D0D}" srcOrd="0" destOrd="0" presId="urn:microsoft.com/office/officeart/2005/8/layout/vList5"/>
    <dgm:cxn modelId="{2F1AFD3A-E1F2-4946-B624-9E13038FB678}" srcId="{B0C4FC8C-6C7B-48E3-A815-2A33F3C51DE3}" destId="{84B3D332-F893-40CB-8A33-DF05AE25161F}" srcOrd="1" destOrd="0" parTransId="{1FD5935E-8F12-4DF1-8A41-5A013421BACE}" sibTransId="{194A0635-6472-4DA6-8C1A-9E29F8E787DA}"/>
    <dgm:cxn modelId="{6FF1A43C-5ADE-4736-8DB1-030557785B96}" type="presOf" srcId="{B0C4FC8C-6C7B-48E3-A815-2A33F3C51DE3}" destId="{414096D0-9EB6-4FAE-BF4D-D4CC69644749}" srcOrd="0" destOrd="0" presId="urn:microsoft.com/office/officeart/2005/8/layout/vList5"/>
    <dgm:cxn modelId="{079D2B64-0B65-4B06-A78F-705BA626CF59}" type="presOf" srcId="{7035A8A5-A8E6-4317-BDC7-553CCAF163CD}" destId="{1506C2C4-3F0C-4656-918B-E829C4BB774E}" srcOrd="0" destOrd="0" presId="urn:microsoft.com/office/officeart/2005/8/layout/vList5"/>
    <dgm:cxn modelId="{BC555D94-9E30-4DE4-9C99-85F45CC1808A}" srcId="{B0C4FC8C-6C7B-48E3-A815-2A33F3C51DE3}" destId="{5BF25396-581B-4CB9-9F1B-805588217257}" srcOrd="0" destOrd="0" parTransId="{6B6AB3E8-FAB6-44C9-AEBA-6D94CD4DE304}" sibTransId="{4D6EE542-E8F0-464A-8064-701E44F09739}"/>
    <dgm:cxn modelId="{F31D29F9-7515-404D-92B6-090B3E739775}" srcId="{7035A8A5-A8E6-4317-BDC7-553CCAF163CD}" destId="{B0C4FC8C-6C7B-48E3-A815-2A33F3C51DE3}" srcOrd="0" destOrd="0" parTransId="{6AB147E2-7B79-4939-A0AC-103D60E441EB}" sibTransId="{791AE9DA-CFE3-4C45-B248-B464B0052C70}"/>
    <dgm:cxn modelId="{FCADDE43-113F-493F-97A5-4BEFDD7F92C2}" type="presParOf" srcId="{1506C2C4-3F0C-4656-918B-E829C4BB774E}" destId="{5B846B4B-121F-497D-8689-F0954492C9CB}" srcOrd="0" destOrd="0" presId="urn:microsoft.com/office/officeart/2005/8/layout/vList5"/>
    <dgm:cxn modelId="{20C594CB-9045-4FC9-ACFC-6DBD7D7A88A9}" type="presParOf" srcId="{5B846B4B-121F-497D-8689-F0954492C9CB}" destId="{414096D0-9EB6-4FAE-BF4D-D4CC69644749}" srcOrd="0" destOrd="0" presId="urn:microsoft.com/office/officeart/2005/8/layout/vList5"/>
    <dgm:cxn modelId="{0AF829C8-6D47-4237-BDA2-7F1FF1AC0DA7}" type="presParOf" srcId="{5B846B4B-121F-497D-8689-F0954492C9CB}" destId="{D35E1E8E-D131-4C16-82CB-34EF87A91D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5A8A5-A8E6-4317-BDC7-553CCAF163CD}"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B61501B2-5544-4436-B9F9-8A907DF2DF7A}">
      <dgm:prSet phldrT="[Text]" custT="1"/>
      <dgm:spPr/>
      <dgm:t>
        <a:bodyPr/>
        <a:lstStyle/>
        <a:p>
          <a:r>
            <a:rPr lang="en-US" sz="1800" b="1" dirty="0"/>
            <a:t>“Economic Value” Segment (41%)</a:t>
          </a:r>
        </a:p>
        <a:p>
          <a:r>
            <a:rPr lang="en-US" sz="1600" dirty="0"/>
            <a:t>Selected Features: “Value for the money”, “Reasonable price”, “Good looking” </a:t>
          </a:r>
        </a:p>
      </dgm:t>
    </dgm:pt>
    <dgm:pt modelId="{B614A697-A0CE-4925-BB42-E7504EBE3D28}" type="parTrans" cxnId="{EC5B74BF-6BA5-4C83-BAD8-F364171D1608}">
      <dgm:prSet/>
      <dgm:spPr/>
      <dgm:t>
        <a:bodyPr/>
        <a:lstStyle/>
        <a:p>
          <a:endParaRPr lang="en-US"/>
        </a:p>
      </dgm:t>
    </dgm:pt>
    <dgm:pt modelId="{6DAAE897-EF6C-431B-82F4-E14EAD02E46B}" type="sibTrans" cxnId="{EC5B74BF-6BA5-4C83-BAD8-F364171D1608}">
      <dgm:prSet/>
      <dgm:spPr/>
      <dgm:t>
        <a:bodyPr/>
        <a:lstStyle/>
        <a:p>
          <a:endParaRPr lang="en-US"/>
        </a:p>
      </dgm:t>
    </dgm:pt>
    <dgm:pt modelId="{91CE9D9B-C0B6-4C3C-ABCC-A1A1CE307435}">
      <dgm:prSet phldrT="[Text]" custT="1"/>
      <dgm:spPr/>
      <dgm:t>
        <a:bodyPr/>
        <a:lstStyle/>
        <a:p>
          <a:r>
            <a:rPr lang="en-US" sz="2000" dirty="0"/>
            <a:t>Lower marriage rate, stronger tendency to use Internet and lower average household sizes.</a:t>
          </a:r>
        </a:p>
      </dgm:t>
    </dgm:pt>
    <dgm:pt modelId="{B5BB9590-612D-4926-BAC4-8F6B802330F5}" type="parTrans" cxnId="{5C436AF6-7704-4F5A-B7EA-E9AE1BD53D06}">
      <dgm:prSet/>
      <dgm:spPr/>
      <dgm:t>
        <a:bodyPr/>
        <a:lstStyle/>
        <a:p>
          <a:endParaRPr lang="en-US"/>
        </a:p>
      </dgm:t>
    </dgm:pt>
    <dgm:pt modelId="{6A9EBDC1-E267-4AA0-9DB3-38A94E6B469C}" type="sibTrans" cxnId="{5C436AF6-7704-4F5A-B7EA-E9AE1BD53D06}">
      <dgm:prSet/>
      <dgm:spPr/>
      <dgm:t>
        <a:bodyPr/>
        <a:lstStyle/>
        <a:p>
          <a:endParaRPr lang="en-US"/>
        </a:p>
      </dgm:t>
    </dgm:pt>
    <dgm:pt modelId="{793CCB37-3FE9-46EC-8446-17F56729C478}">
      <dgm:prSet phldrT="[Text]" custT="1"/>
      <dgm:spPr/>
      <dgm:t>
        <a:bodyPr/>
        <a:lstStyle/>
        <a:p>
          <a:r>
            <a:rPr lang="en-US" sz="2000" dirty="0"/>
            <a:t>Managerial Implications: firms should focus on a pricing strategy and communicate the economic value of SUV’s using more online communication channels.</a:t>
          </a:r>
        </a:p>
      </dgm:t>
    </dgm:pt>
    <dgm:pt modelId="{61A3294F-C740-48A5-AC4C-6BFB7C08BFD9}" type="parTrans" cxnId="{9604A3DA-1BF6-4143-BD25-B16F7DB53091}">
      <dgm:prSet/>
      <dgm:spPr/>
      <dgm:t>
        <a:bodyPr/>
        <a:lstStyle/>
        <a:p>
          <a:endParaRPr lang="en-US"/>
        </a:p>
      </dgm:t>
    </dgm:pt>
    <dgm:pt modelId="{22CC4750-8C54-416F-AE4F-5483B7D7B5B7}" type="sibTrans" cxnId="{9604A3DA-1BF6-4143-BD25-B16F7DB53091}">
      <dgm:prSet/>
      <dgm:spPr/>
      <dgm:t>
        <a:bodyPr/>
        <a:lstStyle/>
        <a:p>
          <a:endParaRPr lang="en-US"/>
        </a:p>
      </dgm:t>
    </dgm:pt>
    <dgm:pt modelId="{4BB5E9AF-17C0-41AF-B0AA-98CA88E4C5D1}">
      <dgm:prSet phldrT="[Text]" custT="1"/>
      <dgm:spPr/>
      <dgm:t>
        <a:bodyPr/>
        <a:lstStyle/>
        <a:p>
          <a:r>
            <a:rPr lang="en-US" sz="2000" dirty="0"/>
            <a:t>Note, “Good looking” feature is selected across both segments.</a:t>
          </a:r>
        </a:p>
      </dgm:t>
    </dgm:pt>
    <dgm:pt modelId="{311A01D0-FF03-4099-A765-6CF85D552628}" type="parTrans" cxnId="{915E1FD8-EF7E-4B03-A01C-5233E63ECED4}">
      <dgm:prSet/>
      <dgm:spPr/>
      <dgm:t>
        <a:bodyPr/>
        <a:lstStyle/>
        <a:p>
          <a:endParaRPr lang="en-US"/>
        </a:p>
      </dgm:t>
    </dgm:pt>
    <dgm:pt modelId="{EE4DEEF3-A71D-43D0-8FFC-9B9373C00FDE}" type="sibTrans" cxnId="{915E1FD8-EF7E-4B03-A01C-5233E63ECED4}">
      <dgm:prSet/>
      <dgm:spPr/>
      <dgm:t>
        <a:bodyPr/>
        <a:lstStyle/>
        <a:p>
          <a:endParaRPr lang="en-US"/>
        </a:p>
      </dgm:t>
    </dgm:pt>
    <dgm:pt modelId="{1506C2C4-3F0C-4656-918B-E829C4BB774E}" type="pres">
      <dgm:prSet presAssocID="{7035A8A5-A8E6-4317-BDC7-553CCAF163CD}" presName="Name0" presStyleCnt="0">
        <dgm:presLayoutVars>
          <dgm:dir/>
          <dgm:animLvl val="lvl"/>
          <dgm:resizeHandles val="exact"/>
        </dgm:presLayoutVars>
      </dgm:prSet>
      <dgm:spPr/>
    </dgm:pt>
    <dgm:pt modelId="{89EAA228-F9E2-4226-ADB2-55BAC9FA32AD}" type="pres">
      <dgm:prSet presAssocID="{B61501B2-5544-4436-B9F9-8A907DF2DF7A}" presName="linNode" presStyleCnt="0"/>
      <dgm:spPr/>
    </dgm:pt>
    <dgm:pt modelId="{DE8B4046-2399-41F4-9B7B-404B55002CA5}" type="pres">
      <dgm:prSet presAssocID="{B61501B2-5544-4436-B9F9-8A907DF2DF7A}" presName="parentText" presStyleLbl="node1" presStyleIdx="0" presStyleCnt="1" custScaleX="91607">
        <dgm:presLayoutVars>
          <dgm:chMax val="1"/>
          <dgm:bulletEnabled val="1"/>
        </dgm:presLayoutVars>
      </dgm:prSet>
      <dgm:spPr/>
    </dgm:pt>
    <dgm:pt modelId="{F56328EF-B761-4E67-8E5B-31E33BECA297}" type="pres">
      <dgm:prSet presAssocID="{B61501B2-5544-4436-B9F9-8A907DF2DF7A}" presName="descendantText" presStyleLbl="alignAccFollowNode1" presStyleIdx="0" presStyleCnt="1" custScaleX="144475" custScaleY="117013">
        <dgm:presLayoutVars>
          <dgm:bulletEnabled val="1"/>
        </dgm:presLayoutVars>
      </dgm:prSet>
      <dgm:spPr/>
    </dgm:pt>
  </dgm:ptLst>
  <dgm:cxnLst>
    <dgm:cxn modelId="{D2074333-459E-4FF1-93CF-BD9253CF52ED}" type="presOf" srcId="{4BB5E9AF-17C0-41AF-B0AA-98CA88E4C5D1}" destId="{F56328EF-B761-4E67-8E5B-31E33BECA297}" srcOrd="0" destOrd="2" presId="urn:microsoft.com/office/officeart/2005/8/layout/vList5"/>
    <dgm:cxn modelId="{33C55540-CB2D-4F8E-AD66-3748063DDA3F}" type="presOf" srcId="{7035A8A5-A8E6-4317-BDC7-553CCAF163CD}" destId="{1506C2C4-3F0C-4656-918B-E829C4BB774E}" srcOrd="0" destOrd="0" presId="urn:microsoft.com/office/officeart/2005/8/layout/vList5"/>
    <dgm:cxn modelId="{EBA93492-38E7-4CA7-A3EE-7B4E3A56F945}" type="presOf" srcId="{91CE9D9B-C0B6-4C3C-ABCC-A1A1CE307435}" destId="{F56328EF-B761-4E67-8E5B-31E33BECA297}" srcOrd="0" destOrd="0" presId="urn:microsoft.com/office/officeart/2005/8/layout/vList5"/>
    <dgm:cxn modelId="{D9E782A7-ADF6-42AA-9DBE-90A6597AA3BF}" type="presOf" srcId="{B61501B2-5544-4436-B9F9-8A907DF2DF7A}" destId="{DE8B4046-2399-41F4-9B7B-404B55002CA5}" srcOrd="0" destOrd="0" presId="urn:microsoft.com/office/officeart/2005/8/layout/vList5"/>
    <dgm:cxn modelId="{EC5B74BF-6BA5-4C83-BAD8-F364171D1608}" srcId="{7035A8A5-A8E6-4317-BDC7-553CCAF163CD}" destId="{B61501B2-5544-4436-B9F9-8A907DF2DF7A}" srcOrd="0" destOrd="0" parTransId="{B614A697-A0CE-4925-BB42-E7504EBE3D28}" sibTransId="{6DAAE897-EF6C-431B-82F4-E14EAD02E46B}"/>
    <dgm:cxn modelId="{2EBB08D8-E338-437F-9510-49312464E5B1}" type="presOf" srcId="{793CCB37-3FE9-46EC-8446-17F56729C478}" destId="{F56328EF-B761-4E67-8E5B-31E33BECA297}" srcOrd="0" destOrd="1" presId="urn:microsoft.com/office/officeart/2005/8/layout/vList5"/>
    <dgm:cxn modelId="{915E1FD8-EF7E-4B03-A01C-5233E63ECED4}" srcId="{B61501B2-5544-4436-B9F9-8A907DF2DF7A}" destId="{4BB5E9AF-17C0-41AF-B0AA-98CA88E4C5D1}" srcOrd="2" destOrd="0" parTransId="{311A01D0-FF03-4099-A765-6CF85D552628}" sibTransId="{EE4DEEF3-A71D-43D0-8FFC-9B9373C00FDE}"/>
    <dgm:cxn modelId="{9604A3DA-1BF6-4143-BD25-B16F7DB53091}" srcId="{B61501B2-5544-4436-B9F9-8A907DF2DF7A}" destId="{793CCB37-3FE9-46EC-8446-17F56729C478}" srcOrd="1" destOrd="0" parTransId="{61A3294F-C740-48A5-AC4C-6BFB7C08BFD9}" sibTransId="{22CC4750-8C54-416F-AE4F-5483B7D7B5B7}"/>
    <dgm:cxn modelId="{5C436AF6-7704-4F5A-B7EA-E9AE1BD53D06}" srcId="{B61501B2-5544-4436-B9F9-8A907DF2DF7A}" destId="{91CE9D9B-C0B6-4C3C-ABCC-A1A1CE307435}" srcOrd="0" destOrd="0" parTransId="{B5BB9590-612D-4926-BAC4-8F6B802330F5}" sibTransId="{6A9EBDC1-E267-4AA0-9DB3-38A94E6B469C}"/>
    <dgm:cxn modelId="{20A51BE1-46BA-49A7-9C44-BB2A7E169E60}" type="presParOf" srcId="{1506C2C4-3F0C-4656-918B-E829C4BB774E}" destId="{89EAA228-F9E2-4226-ADB2-55BAC9FA32AD}" srcOrd="0" destOrd="0" presId="urn:microsoft.com/office/officeart/2005/8/layout/vList5"/>
    <dgm:cxn modelId="{E6AC375C-AE3F-40BA-9E89-7EA4E9F4BFF6}" type="presParOf" srcId="{89EAA228-F9E2-4226-ADB2-55BAC9FA32AD}" destId="{DE8B4046-2399-41F4-9B7B-404B55002CA5}" srcOrd="0" destOrd="0" presId="urn:microsoft.com/office/officeart/2005/8/layout/vList5"/>
    <dgm:cxn modelId="{DCE476B6-363C-43CB-BBD5-4A6B73E1F7E2}" type="presParOf" srcId="{89EAA228-F9E2-4226-ADB2-55BAC9FA32AD}" destId="{F56328EF-B761-4E67-8E5B-31E33BECA297}"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E1E8E-D131-4C16-82CB-34EF87A91D0D}">
      <dsp:nvSpPr>
        <dsp:cNvPr id="0" name=""/>
        <dsp:cNvSpPr/>
      </dsp:nvSpPr>
      <dsp:spPr>
        <a:xfrm rot="5400000">
          <a:off x="4278825" y="-1965320"/>
          <a:ext cx="2445632" cy="6521440"/>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Significantly higher marriage rate (80.7% vs. 68.1%, p&lt;0.03), higher household size (3.31 vs. 3, p&lt;0.07) and less likely to use the Internet (55% vs. 70.6%, p&lt;0.05). More likely to be Caucasian (80% vs. 76.5%, p&lt;0.05). </a:t>
          </a:r>
        </a:p>
        <a:p>
          <a:pPr marL="228600" lvl="1" indent="-228600" algn="l" defTabSz="889000">
            <a:lnSpc>
              <a:spcPct val="90000"/>
            </a:lnSpc>
            <a:spcBef>
              <a:spcPct val="0"/>
            </a:spcBef>
            <a:spcAft>
              <a:spcPct val="15000"/>
            </a:spcAft>
            <a:buChar char="•"/>
          </a:pPr>
          <a:r>
            <a:rPr lang="en-US" sz="2000" kern="1200" dirty="0"/>
            <a:t>Managerial Implications: Firms should effectively communicate this segment with family-valued messages through traditional communication channels.</a:t>
          </a:r>
        </a:p>
      </dsp:txBody>
      <dsp:txXfrm rot="-5400000">
        <a:off x="2240921" y="191970"/>
        <a:ext cx="6402054" cy="2206860"/>
      </dsp:txXfrm>
    </dsp:sp>
    <dsp:sp modelId="{414096D0-9EB6-4FAE-BF4D-D4CC69644749}">
      <dsp:nvSpPr>
        <dsp:cNvPr id="0" name=""/>
        <dsp:cNvSpPr/>
      </dsp:nvSpPr>
      <dsp:spPr>
        <a:xfrm>
          <a:off x="638" y="0"/>
          <a:ext cx="2240282" cy="25908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“Family Oriented” Segment pursing convenience (59%)</a:t>
          </a:r>
        </a:p>
        <a:p>
          <a:pPr marL="0" lvl="0" indent="0" algn="ctr" defTabSz="800100">
            <a:lnSpc>
              <a:spcPct val="90000"/>
            </a:lnSpc>
            <a:spcBef>
              <a:spcPct val="0"/>
            </a:spcBef>
            <a:spcAft>
              <a:spcPct val="35000"/>
            </a:spcAft>
            <a:buNone/>
          </a:pPr>
          <a:r>
            <a:rPr lang="en-US" sz="1600" kern="1200" dirty="0"/>
            <a:t>Selected Features: “Not Foreign brands”, “Easy for loading &amp; unloading”, “Good looking”, “Family use”</a:t>
          </a:r>
        </a:p>
      </dsp:txBody>
      <dsp:txXfrm>
        <a:off x="110000" y="109362"/>
        <a:ext cx="2021558" cy="2372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328EF-B761-4E67-8E5B-31E33BECA297}">
      <dsp:nvSpPr>
        <dsp:cNvPr id="0" name=""/>
        <dsp:cNvSpPr/>
      </dsp:nvSpPr>
      <dsp:spPr>
        <a:xfrm rot="5400000">
          <a:off x="4321502" y="-1932987"/>
          <a:ext cx="2422889" cy="6456775"/>
        </a:xfrm>
        <a:prstGeom prst="round2Same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Lower marriage rate, stronger tendency to use Internet and lower average household sizes.</a:t>
          </a:r>
        </a:p>
        <a:p>
          <a:pPr marL="228600" lvl="1" indent="-228600" algn="l" defTabSz="889000">
            <a:lnSpc>
              <a:spcPct val="90000"/>
            </a:lnSpc>
            <a:spcBef>
              <a:spcPct val="0"/>
            </a:spcBef>
            <a:spcAft>
              <a:spcPct val="15000"/>
            </a:spcAft>
            <a:buChar char="•"/>
          </a:pPr>
          <a:r>
            <a:rPr lang="en-US" sz="2000" kern="1200" dirty="0"/>
            <a:t>Managerial Implications: firms should focus on a pricing strategy and communicate the economic value of SUV’s using more online communication channels.</a:t>
          </a:r>
        </a:p>
        <a:p>
          <a:pPr marL="228600" lvl="1" indent="-228600" algn="l" defTabSz="889000">
            <a:lnSpc>
              <a:spcPct val="90000"/>
            </a:lnSpc>
            <a:spcBef>
              <a:spcPct val="0"/>
            </a:spcBef>
            <a:spcAft>
              <a:spcPct val="15000"/>
            </a:spcAft>
            <a:buChar char="•"/>
          </a:pPr>
          <a:r>
            <a:rPr lang="en-US" sz="2000" kern="1200" dirty="0"/>
            <a:t>Note, “Good looking” feature is selected across both segments.</a:t>
          </a:r>
        </a:p>
      </dsp:txBody>
      <dsp:txXfrm rot="-5400000">
        <a:off x="2304559" y="202232"/>
        <a:ext cx="6338499" cy="2186337"/>
      </dsp:txXfrm>
    </dsp:sp>
    <dsp:sp modelId="{DE8B4046-2399-41F4-9B7B-404B55002CA5}">
      <dsp:nvSpPr>
        <dsp:cNvPr id="0" name=""/>
        <dsp:cNvSpPr/>
      </dsp:nvSpPr>
      <dsp:spPr>
        <a:xfrm>
          <a:off x="1664" y="1265"/>
          <a:ext cx="2302895" cy="258826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“Economic Value” Segment (41%)</a:t>
          </a:r>
        </a:p>
        <a:p>
          <a:pPr marL="0" lvl="0" indent="0" algn="ctr" defTabSz="800100">
            <a:lnSpc>
              <a:spcPct val="90000"/>
            </a:lnSpc>
            <a:spcBef>
              <a:spcPct val="0"/>
            </a:spcBef>
            <a:spcAft>
              <a:spcPct val="35000"/>
            </a:spcAft>
            <a:buNone/>
          </a:pPr>
          <a:r>
            <a:rPr lang="en-US" sz="1600" kern="1200" dirty="0"/>
            <a:t>Selected Features: “Value for the money”, “Reasonable price”, “Good looking” </a:t>
          </a:r>
        </a:p>
      </dsp:txBody>
      <dsp:txXfrm>
        <a:off x="114082" y="113683"/>
        <a:ext cx="2078059" cy="23634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41315" name="Rectangle 3"/>
          <p:cNvSpPr>
            <a:spLocks noGrp="1" noChangeArrowheads="1"/>
          </p:cNvSpPr>
          <p:nvPr>
            <p:ph type="dt" sz="quarter" idx="1"/>
          </p:nvPr>
        </p:nvSpPr>
        <p:spPr bwMode="auto">
          <a:xfrm>
            <a:off x="3970339"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41316" name="Rectangle 4"/>
          <p:cNvSpPr>
            <a:spLocks noGrp="1" noChangeArrowheads="1"/>
          </p:cNvSpPr>
          <p:nvPr>
            <p:ph type="ftr" sz="quarter" idx="2"/>
          </p:nvPr>
        </p:nvSpPr>
        <p:spPr bwMode="auto">
          <a:xfrm>
            <a:off x="1"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41317" name="Rectangle 5"/>
          <p:cNvSpPr>
            <a:spLocks noGrp="1" noChangeArrowheads="1"/>
          </p:cNvSpPr>
          <p:nvPr>
            <p:ph type="sldNum" sz="quarter" idx="3"/>
          </p:nvPr>
        </p:nvSpPr>
        <p:spPr bwMode="auto">
          <a:xfrm>
            <a:off x="3970339"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5AA2E399-4419-445A-8CED-CBC06CDCB88B}" type="slidenum">
              <a:rPr lang="en-US"/>
              <a:pPr>
                <a:defRPr/>
              </a:pPr>
              <a:t>‹#›</a:t>
            </a:fld>
            <a:endParaRPr lang="en-US"/>
          </a:p>
        </p:txBody>
      </p:sp>
    </p:spTree>
    <p:extLst>
      <p:ext uri="{BB962C8B-B14F-4D97-AF65-F5344CB8AC3E}">
        <p14:creationId xmlns:p14="http://schemas.microsoft.com/office/powerpoint/2010/main" val="970747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a:latin typeface="Arial" charset="0"/>
              </a:defRPr>
            </a:lvl1pPr>
          </a:lstStyle>
          <a:p>
            <a:pPr>
              <a:defRPr/>
            </a:pPr>
            <a:endParaRPr lang="en-US"/>
          </a:p>
        </p:txBody>
      </p:sp>
      <p:sp>
        <p:nvSpPr>
          <p:cNvPr id="16387" name="Rectangle 3"/>
          <p:cNvSpPr>
            <a:spLocks noGrp="1" noChangeArrowheads="1"/>
          </p:cNvSpPr>
          <p:nvPr>
            <p:ph type="dt" idx="1"/>
          </p:nvPr>
        </p:nvSpPr>
        <p:spPr bwMode="auto">
          <a:xfrm>
            <a:off x="3970339"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a:latin typeface="Arial" charset="0"/>
              </a:defRPr>
            </a:lvl1pPr>
          </a:lstStyle>
          <a:p>
            <a:pPr>
              <a:defRPr/>
            </a:pPr>
            <a:endParaRPr lang="en-US"/>
          </a:p>
        </p:txBody>
      </p:sp>
      <p:sp>
        <p:nvSpPr>
          <p:cNvPr id="809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701675" y="4416427"/>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1"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a:latin typeface="Arial" charset="0"/>
              </a:defRPr>
            </a:lvl1pPr>
          </a:lstStyle>
          <a:p>
            <a:pPr>
              <a:defRPr/>
            </a:pPr>
            <a:endParaRPr lang="en-US"/>
          </a:p>
        </p:txBody>
      </p:sp>
      <p:sp>
        <p:nvSpPr>
          <p:cNvPr id="16391" name="Rectangle 7"/>
          <p:cNvSpPr>
            <a:spLocks noGrp="1" noChangeArrowheads="1"/>
          </p:cNvSpPr>
          <p:nvPr>
            <p:ph type="sldNum" sz="quarter" idx="5"/>
          </p:nvPr>
        </p:nvSpPr>
        <p:spPr bwMode="auto">
          <a:xfrm>
            <a:off x="3970339"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a:latin typeface="Arial" charset="0"/>
              </a:defRPr>
            </a:lvl1pPr>
          </a:lstStyle>
          <a:p>
            <a:pPr>
              <a:defRPr/>
            </a:pPr>
            <a:fld id="{C5C49453-C678-40FC-B8A8-770EF88B2D98}" type="slidenum">
              <a:rPr lang="en-US"/>
              <a:pPr>
                <a:defRPr/>
              </a:pPr>
              <a:t>‹#›</a:t>
            </a:fld>
            <a:endParaRPr lang="en-US"/>
          </a:p>
        </p:txBody>
      </p:sp>
    </p:spTree>
    <p:extLst>
      <p:ext uri="{BB962C8B-B14F-4D97-AF65-F5344CB8AC3E}">
        <p14:creationId xmlns:p14="http://schemas.microsoft.com/office/powerpoint/2010/main" val="1711803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Slide Number Placeholder 4"/>
          <p:cNvSpPr>
            <a:spLocks noGrp="1"/>
          </p:cNvSpPr>
          <p:nvPr>
            <p:ph type="sldNum" sz="quarter" idx="11"/>
          </p:nvPr>
        </p:nvSpPr>
        <p:spPr/>
        <p:txBody>
          <a:bodyPr/>
          <a:lstStyle/>
          <a:p>
            <a:fld id="{9762DA2F-2824-4BE2-BA74-1DF090B5A29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13094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84256-F98C-45A5-8379-AB7E5BC8E033}" type="slidenum">
              <a:rPr lang="en-US"/>
              <a:pPr/>
              <a:t>18</a:t>
            </a:fld>
            <a:endParaRPr lang="en-US"/>
          </a:p>
        </p:txBody>
      </p:sp>
      <p:sp>
        <p:nvSpPr>
          <p:cNvPr id="242690" name="Rectangle 2"/>
          <p:cNvSpPr>
            <a:spLocks noGrp="1" noRot="1" noChangeAspect="1" noChangeArrowheads="1" noTextEdit="1"/>
          </p:cNvSpPr>
          <p:nvPr>
            <p:ph type="sldImg"/>
          </p:nvPr>
        </p:nvSpPr>
        <p:spPr>
          <a:xfrm>
            <a:off x="1192213" y="704850"/>
            <a:ext cx="4625975" cy="3470275"/>
          </a:xfrm>
          <a:ln cap="flat"/>
        </p:spPr>
      </p:sp>
      <p:sp>
        <p:nvSpPr>
          <p:cNvPr id="242691"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31648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2C2B3-49FF-4A18-9728-6F5C9E7B7724}" type="slidenum">
              <a:rPr lang="en-US"/>
              <a:pPr/>
              <a:t>19</a:t>
            </a:fld>
            <a:endParaRPr lang="en-US"/>
          </a:p>
        </p:txBody>
      </p:sp>
      <p:sp>
        <p:nvSpPr>
          <p:cNvPr id="244738" name="Rectangle 2"/>
          <p:cNvSpPr>
            <a:spLocks noGrp="1" noRot="1" noChangeAspect="1" noChangeArrowheads="1" noTextEdit="1"/>
          </p:cNvSpPr>
          <p:nvPr>
            <p:ph type="sldImg"/>
          </p:nvPr>
        </p:nvSpPr>
        <p:spPr>
          <a:xfrm>
            <a:off x="1192213" y="704850"/>
            <a:ext cx="4625975" cy="3470275"/>
          </a:xfrm>
          <a:ln cap="flat"/>
        </p:spPr>
      </p:sp>
      <p:sp>
        <p:nvSpPr>
          <p:cNvPr id="244739"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240896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20238F-AA58-4935-B772-DD3B229E0E6A}" type="slidenum">
              <a:rPr lang="en-US"/>
              <a:pPr/>
              <a:t>20</a:t>
            </a:fld>
            <a:endParaRPr lang="en-US"/>
          </a:p>
        </p:txBody>
      </p:sp>
      <p:sp>
        <p:nvSpPr>
          <p:cNvPr id="246786" name="Rectangle 2"/>
          <p:cNvSpPr>
            <a:spLocks noGrp="1" noRot="1" noChangeAspect="1" noChangeArrowheads="1" noTextEdit="1"/>
          </p:cNvSpPr>
          <p:nvPr>
            <p:ph type="sldImg"/>
          </p:nvPr>
        </p:nvSpPr>
        <p:spPr>
          <a:xfrm>
            <a:off x="1192213" y="704850"/>
            <a:ext cx="4625975" cy="3470275"/>
          </a:xfrm>
          <a:ln cap="flat"/>
        </p:spPr>
      </p:sp>
      <p:sp>
        <p:nvSpPr>
          <p:cNvPr id="246787"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53458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46B10B-ED50-4FDA-A6F1-F855E6BAB2BC}" type="slidenum">
              <a:rPr lang="en-US"/>
              <a:pPr/>
              <a:t>21</a:t>
            </a:fld>
            <a:endParaRPr lang="en-US"/>
          </a:p>
        </p:txBody>
      </p:sp>
      <p:sp>
        <p:nvSpPr>
          <p:cNvPr id="267266" name="Rectangle 2"/>
          <p:cNvSpPr>
            <a:spLocks noGrp="1" noRot="1" noChangeAspect="1" noChangeArrowheads="1" noTextEdit="1"/>
          </p:cNvSpPr>
          <p:nvPr>
            <p:ph type="sldImg"/>
          </p:nvPr>
        </p:nvSpPr>
        <p:spPr>
          <a:xfrm>
            <a:off x="1192213" y="704850"/>
            <a:ext cx="4625975" cy="3470275"/>
          </a:xfrm>
          <a:ln cap="flat"/>
        </p:spPr>
      </p:sp>
      <p:sp>
        <p:nvSpPr>
          <p:cNvPr id="267267"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264795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46B10B-ED50-4FDA-A6F1-F855E6BAB2BC}" type="slidenum">
              <a:rPr lang="en-US"/>
              <a:pPr/>
              <a:t>22</a:t>
            </a:fld>
            <a:endParaRPr lang="en-US"/>
          </a:p>
        </p:txBody>
      </p:sp>
      <p:sp>
        <p:nvSpPr>
          <p:cNvPr id="267266" name="Rectangle 2"/>
          <p:cNvSpPr>
            <a:spLocks noGrp="1" noRot="1" noChangeAspect="1" noChangeArrowheads="1" noTextEdit="1"/>
          </p:cNvSpPr>
          <p:nvPr>
            <p:ph type="sldImg"/>
          </p:nvPr>
        </p:nvSpPr>
        <p:spPr>
          <a:xfrm>
            <a:off x="1192213" y="704850"/>
            <a:ext cx="4625975" cy="3470275"/>
          </a:xfrm>
          <a:ln cap="flat"/>
        </p:spPr>
      </p:sp>
      <p:sp>
        <p:nvSpPr>
          <p:cNvPr id="267267"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273895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6B84D2A-4C45-4BCA-A7B0-5AD825215611}" type="slidenum">
              <a:rPr lang="en-US" smtClean="0"/>
              <a:pPr/>
              <a:t>23</a:t>
            </a:fld>
            <a:endParaRPr lang="en-US" dirty="0"/>
          </a:p>
        </p:txBody>
      </p:sp>
      <p:sp>
        <p:nvSpPr>
          <p:cNvPr id="86019" name="Rectangle 2"/>
          <p:cNvSpPr>
            <a:spLocks noGrp="1" noRot="1" noChangeAspect="1" noChangeArrowheads="1" noTextEdit="1"/>
          </p:cNvSpPr>
          <p:nvPr>
            <p:ph type="sldImg"/>
          </p:nvPr>
        </p:nvSpPr>
        <p:spPr>
          <a:xfrm>
            <a:off x="1670050" y="222250"/>
            <a:ext cx="3030538" cy="2273300"/>
          </a:xfrm>
          <a:solidFill>
            <a:srgbClr val="FFFFFF"/>
          </a:solidFill>
          <a:ln/>
        </p:spPr>
      </p:sp>
      <p:sp>
        <p:nvSpPr>
          <p:cNvPr id="86020" name="Rectangle 3"/>
          <p:cNvSpPr>
            <a:spLocks noGrp="1" noChangeArrowheads="1"/>
          </p:cNvSpPr>
          <p:nvPr>
            <p:ph type="body" idx="1"/>
          </p:nvPr>
        </p:nvSpPr>
        <p:spPr>
          <a:xfrm>
            <a:off x="222250" y="2589213"/>
            <a:ext cx="6788150" cy="4183062"/>
          </a:xfrm>
          <a:solidFill>
            <a:srgbClr val="FFFFFF"/>
          </a:solidFill>
          <a:ln>
            <a:solidFill>
              <a:srgbClr val="000000"/>
            </a:solidFill>
          </a:ln>
        </p:spPr>
        <p:txBody>
          <a:bodyPr/>
          <a:lstStyle/>
          <a:p>
            <a:pPr eaLnBrk="1" hangingPunct="1">
              <a:lnSpc>
                <a:spcPct val="80000"/>
              </a:lnSpc>
            </a:pPr>
            <a:endParaRPr lang="en-US" dirty="0"/>
          </a:p>
        </p:txBody>
      </p:sp>
    </p:spTree>
    <p:extLst>
      <p:ext uri="{BB962C8B-B14F-4D97-AF65-F5344CB8AC3E}">
        <p14:creationId xmlns:p14="http://schemas.microsoft.com/office/powerpoint/2010/main" val="50006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6B84D2A-4C45-4BCA-A7B0-5AD825215611}" type="slidenum">
              <a:rPr lang="en-US" smtClean="0"/>
              <a:pPr/>
              <a:t>24</a:t>
            </a:fld>
            <a:endParaRPr lang="en-US" dirty="0"/>
          </a:p>
        </p:txBody>
      </p:sp>
      <p:sp>
        <p:nvSpPr>
          <p:cNvPr id="86019" name="Rectangle 2"/>
          <p:cNvSpPr>
            <a:spLocks noGrp="1" noRot="1" noChangeAspect="1" noChangeArrowheads="1" noTextEdit="1"/>
          </p:cNvSpPr>
          <p:nvPr>
            <p:ph type="sldImg"/>
          </p:nvPr>
        </p:nvSpPr>
        <p:spPr>
          <a:xfrm>
            <a:off x="1670050" y="222250"/>
            <a:ext cx="3030538" cy="2273300"/>
          </a:xfrm>
          <a:solidFill>
            <a:srgbClr val="FFFFFF"/>
          </a:solidFill>
          <a:ln/>
        </p:spPr>
      </p:sp>
      <p:sp>
        <p:nvSpPr>
          <p:cNvPr id="86020" name="Rectangle 3"/>
          <p:cNvSpPr>
            <a:spLocks noGrp="1" noChangeArrowheads="1"/>
          </p:cNvSpPr>
          <p:nvPr>
            <p:ph type="body" idx="1"/>
          </p:nvPr>
        </p:nvSpPr>
        <p:spPr>
          <a:xfrm>
            <a:off x="222250" y="2589213"/>
            <a:ext cx="6788150" cy="4183062"/>
          </a:xfrm>
          <a:solidFill>
            <a:srgbClr val="FFFFFF"/>
          </a:solidFill>
          <a:ln>
            <a:solidFill>
              <a:srgbClr val="000000"/>
            </a:solidFill>
          </a:ln>
        </p:spPr>
        <p:txBody>
          <a:bodyPr/>
          <a:lstStyle/>
          <a:p>
            <a:pPr eaLnBrk="1" hangingPunct="1">
              <a:lnSpc>
                <a:spcPct val="80000"/>
              </a:lnSpc>
            </a:pPr>
            <a:endParaRPr lang="en-US" dirty="0"/>
          </a:p>
        </p:txBody>
      </p:sp>
    </p:spTree>
    <p:extLst>
      <p:ext uri="{BB962C8B-B14F-4D97-AF65-F5344CB8AC3E}">
        <p14:creationId xmlns:p14="http://schemas.microsoft.com/office/powerpoint/2010/main" val="614471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to Bernie’s problem!</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25</a:t>
            </a:fld>
            <a:endParaRPr lang="en-US"/>
          </a:p>
        </p:txBody>
      </p:sp>
    </p:spTree>
    <p:extLst>
      <p:ext uri="{BB962C8B-B14F-4D97-AF65-F5344CB8AC3E}">
        <p14:creationId xmlns:p14="http://schemas.microsoft.com/office/powerpoint/2010/main" val="101585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Bayesian variable selection</a:t>
            </a:r>
          </a:p>
        </p:txBody>
      </p:sp>
      <p:sp>
        <p:nvSpPr>
          <p:cNvPr id="4" name="Slide Number Placeholder 3"/>
          <p:cNvSpPr>
            <a:spLocks noGrp="1"/>
          </p:cNvSpPr>
          <p:nvPr>
            <p:ph type="sldNum" sz="quarter" idx="5"/>
          </p:nvPr>
        </p:nvSpPr>
        <p:spPr/>
        <p:txBody>
          <a:bodyPr/>
          <a:lstStyle/>
          <a:p>
            <a:pPr>
              <a:defRPr/>
            </a:pPr>
            <a:fld id="{C5C49453-C678-40FC-B8A8-770EF88B2D98}" type="slidenum">
              <a:rPr lang="en-US" smtClean="0"/>
              <a:pPr>
                <a:defRPr/>
              </a:pPr>
              <a:t>26</a:t>
            </a:fld>
            <a:endParaRPr lang="en-US"/>
          </a:p>
        </p:txBody>
      </p:sp>
    </p:spTree>
    <p:extLst>
      <p:ext uri="{BB962C8B-B14F-4D97-AF65-F5344CB8AC3E}">
        <p14:creationId xmlns:p14="http://schemas.microsoft.com/office/powerpoint/2010/main" val="8188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dirty="0"/>
              <a:t>First of all, the higher</a:t>
            </a:r>
            <a:r>
              <a:rPr lang="en-US" baseline="0" dirty="0"/>
              <a:t> value in model selection heuristics means better solution. </a:t>
            </a:r>
            <a:r>
              <a:rPr lang="en-US" dirty="0"/>
              <a:t>For Unconstrained</a:t>
            </a:r>
            <a:r>
              <a:rPr lang="en-US" baseline="0" dirty="0"/>
              <a:t> model, 2 Segment is the best solution. For common Factors, … However, overall 2 segment solution of the Distinctive factors model is the best solution.</a:t>
            </a:r>
            <a:endParaRPr lang="en-US" dirty="0"/>
          </a:p>
        </p:txBody>
      </p:sp>
      <p:sp>
        <p:nvSpPr>
          <p:cNvPr id="4" name="머리글 개체 틀 3"/>
          <p:cNvSpPr>
            <a:spLocks noGrp="1"/>
          </p:cNvSpPr>
          <p:nvPr>
            <p:ph type="hdr" sz="quarter" idx="10"/>
          </p:nvPr>
        </p:nvSpPr>
        <p:spPr/>
        <p:txBody>
          <a:bodyPr/>
          <a:lstStyle/>
          <a:p>
            <a:endParaRPr lang="en-US"/>
          </a:p>
        </p:txBody>
      </p:sp>
      <p:sp>
        <p:nvSpPr>
          <p:cNvPr id="5" name="슬라이드 번호 개체 틀 4"/>
          <p:cNvSpPr>
            <a:spLocks noGrp="1"/>
          </p:cNvSpPr>
          <p:nvPr>
            <p:ph type="sldNum" sz="quarter" idx="11"/>
          </p:nvPr>
        </p:nvSpPr>
        <p:spPr/>
        <p:txBody>
          <a:bodyPr/>
          <a:lstStyle/>
          <a:p>
            <a:fld id="{9762DA2F-2824-4BE2-BA74-1DF090B5A29D}" type="slidenum">
              <a:rPr lang="en-US" smtClean="0"/>
              <a:pPr/>
              <a:t>27</a:t>
            </a:fld>
            <a:endParaRPr lang="en-US"/>
          </a:p>
        </p:txBody>
      </p:sp>
    </p:spTree>
    <p:extLst>
      <p:ext uri="{BB962C8B-B14F-4D97-AF65-F5344CB8AC3E}">
        <p14:creationId xmlns:p14="http://schemas.microsoft.com/office/powerpoint/2010/main" val="333560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a:defRPr/>
            </a:pPr>
            <a:fld id="{905A7872-CF7E-4421-B20E-4A46CECF8352}"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2862653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explain too</a:t>
            </a:r>
            <a:r>
              <a:rPr lang="en-US" baseline="0" dirty="0"/>
              <a:t> much here. </a:t>
            </a:r>
            <a:r>
              <a:rPr lang="en-US" baseline="0" dirty="0" err="1"/>
              <a:t>Seg</a:t>
            </a:r>
            <a:r>
              <a:rPr lang="en-US" baseline="0" dirty="0"/>
              <a:t> 1 is less satisfied but more potential for long-term profitable customer group. So at the early state of relation ship, National should care this group with selected variables. Done!</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9762DA2F-2824-4BE2-BA74-1DF090B5A29D}" type="slidenum">
              <a:rPr lang="en-US" smtClean="0"/>
              <a:pPr/>
              <a:t>29</a:t>
            </a:fld>
            <a:endParaRPr lang="en-US"/>
          </a:p>
        </p:txBody>
      </p:sp>
    </p:spTree>
    <p:extLst>
      <p:ext uri="{BB962C8B-B14F-4D97-AF65-F5344CB8AC3E}">
        <p14:creationId xmlns:p14="http://schemas.microsoft.com/office/powerpoint/2010/main" val="3710709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7"/>
          <p:cNvSpPr>
            <a:spLocks noGrp="1" noChangeArrowheads="1"/>
          </p:cNvSpPr>
          <p:nvPr>
            <p:ph type="sldNum" sz="quarter" idx="5"/>
          </p:nvPr>
        </p:nvSpPr>
        <p:spPr>
          <a:ln/>
        </p:spPr>
        <p:txBody>
          <a:bodyPr/>
          <a:lstStyle/>
          <a:p>
            <a:fld id="{DAF2610A-F8E0-4876-8F28-757E9A08A7D7}" type="slidenum">
              <a:rPr lang="en-US"/>
              <a:pPr/>
              <a:t>30</a:t>
            </a:fld>
            <a:endParaRPr lang="en-US"/>
          </a:p>
        </p:txBody>
      </p:sp>
      <p:sp>
        <p:nvSpPr>
          <p:cNvPr id="259074" name="Rectangle 2"/>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59075" name="Rectangle 3"/>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26</a:t>
            </a:r>
          </a:p>
        </p:txBody>
      </p:sp>
      <p:sp>
        <p:nvSpPr>
          <p:cNvPr id="259076" name="Rectangle 4"/>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59077" name="Rectangle 5"/>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59078" name="Rectangle 6"/>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59079" name="Rectangle 7"/>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26</a:t>
            </a:r>
          </a:p>
        </p:txBody>
      </p:sp>
      <p:sp>
        <p:nvSpPr>
          <p:cNvPr id="259080" name="Rectangle 8"/>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59081" name="Rectangle 9"/>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59082" name="Rectangle 10"/>
          <p:cNvSpPr>
            <a:spLocks noGrp="1" noChangeArrowheads="1"/>
          </p:cNvSpPr>
          <p:nvPr>
            <p:ph type="body" idx="1"/>
          </p:nvPr>
        </p:nvSpPr>
        <p:spPr>
          <a:xfrm>
            <a:off x="934509" y="4414439"/>
            <a:ext cx="5141384" cy="4183858"/>
          </a:xfrm>
          <a:ln/>
        </p:spPr>
        <p:txBody>
          <a:bodyPr lIns="96574" tIns="48288" rIns="96574" bIns="48288"/>
          <a:lstStyle/>
          <a:p>
            <a:r>
              <a:rPr lang="en-US" dirty="0"/>
              <a:t>School-inside: Strong endurance is important but water resistance is relatively less important compared to outdoor carpeting or health clubs. </a:t>
            </a:r>
          </a:p>
        </p:txBody>
      </p:sp>
      <p:sp>
        <p:nvSpPr>
          <p:cNvPr id="259083" name="Rectangle 11"/>
          <p:cNvSpPr>
            <a:spLocks noGrp="1" noRot="1" noChangeAspect="1" noChangeArrowheads="1" noTextEdit="1"/>
          </p:cNvSpPr>
          <p:nvPr>
            <p:ph type="sldImg"/>
          </p:nvPr>
        </p:nvSpPr>
        <p:spPr>
          <a:xfrm>
            <a:off x="1192213" y="704850"/>
            <a:ext cx="4625975" cy="3470275"/>
          </a:xfrm>
          <a:ln cap="flat"/>
        </p:spPr>
      </p:sp>
    </p:spTree>
    <p:extLst>
      <p:ext uri="{BB962C8B-B14F-4D97-AF65-F5344CB8AC3E}">
        <p14:creationId xmlns:p14="http://schemas.microsoft.com/office/powerpoint/2010/main" val="2740673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D3F941-1DD7-477E-A894-4940B5465D15}" type="slidenum">
              <a:rPr lang="en-US"/>
              <a:pPr/>
              <a:t>31</a:t>
            </a:fld>
            <a:endParaRPr lang="en-US"/>
          </a:p>
        </p:txBody>
      </p:sp>
      <p:sp>
        <p:nvSpPr>
          <p:cNvPr id="265218" name="Rectangle 2"/>
          <p:cNvSpPr>
            <a:spLocks noGrp="1" noRot="1" noChangeAspect="1" noChangeArrowheads="1" noTextEdit="1"/>
          </p:cNvSpPr>
          <p:nvPr>
            <p:ph type="sldImg"/>
          </p:nvPr>
        </p:nvSpPr>
        <p:spPr>
          <a:xfrm>
            <a:off x="1192213" y="704850"/>
            <a:ext cx="4625975" cy="3470275"/>
          </a:xfrm>
          <a:ln cap="flat"/>
        </p:spPr>
      </p:sp>
      <p:sp>
        <p:nvSpPr>
          <p:cNvPr id="265219"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1817601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pPr eaLnBrk="1" hangingPunct="1"/>
            <a:endParaRPr lang="en-US" dirty="0"/>
          </a:p>
        </p:txBody>
      </p:sp>
      <p:sp>
        <p:nvSpPr>
          <p:cNvPr id="89092" name="Slide Number Placeholder 3"/>
          <p:cNvSpPr>
            <a:spLocks noGrp="1"/>
          </p:cNvSpPr>
          <p:nvPr>
            <p:ph type="sldNum" sz="quarter" idx="5"/>
          </p:nvPr>
        </p:nvSpPr>
        <p:spPr>
          <a:noFill/>
        </p:spPr>
        <p:txBody>
          <a:bodyPr/>
          <a:lstStyle/>
          <a:p>
            <a:fld id="{2FCB79CB-547D-4A8B-883A-3C789D3E46B0}" type="slidenum">
              <a:rPr lang="en-US" smtClean="0"/>
              <a:pPr/>
              <a:t>33</a:t>
            </a:fld>
            <a:endParaRPr lang="en-US" dirty="0"/>
          </a:p>
        </p:txBody>
      </p:sp>
    </p:spTree>
    <p:extLst>
      <p:ext uri="{BB962C8B-B14F-4D97-AF65-F5344CB8AC3E}">
        <p14:creationId xmlns:p14="http://schemas.microsoft.com/office/powerpoint/2010/main" val="875452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pPr eaLnBrk="1" hangingPunct="1"/>
            <a:endParaRPr lang="en-US" dirty="0"/>
          </a:p>
        </p:txBody>
      </p:sp>
      <p:sp>
        <p:nvSpPr>
          <p:cNvPr id="90116" name="Slide Number Placeholder 3"/>
          <p:cNvSpPr>
            <a:spLocks noGrp="1"/>
          </p:cNvSpPr>
          <p:nvPr>
            <p:ph type="sldNum" sz="quarter" idx="5"/>
          </p:nvPr>
        </p:nvSpPr>
        <p:spPr>
          <a:noFill/>
        </p:spPr>
        <p:txBody>
          <a:bodyPr/>
          <a:lstStyle/>
          <a:p>
            <a:fld id="{E5E1AAAE-74A7-4EF1-ADBD-1E200991C944}" type="slidenum">
              <a:rPr lang="en-US" smtClean="0"/>
              <a:pPr/>
              <a:t>34</a:t>
            </a:fld>
            <a:endParaRPr lang="en-US" dirty="0"/>
          </a:p>
        </p:txBody>
      </p:sp>
    </p:spTree>
    <p:extLst>
      <p:ext uri="{BB962C8B-B14F-4D97-AF65-F5344CB8AC3E}">
        <p14:creationId xmlns:p14="http://schemas.microsoft.com/office/powerpoint/2010/main" val="641627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pPr eaLnBrk="1" hangingPunct="1"/>
            <a:endParaRPr lang="en-US" dirty="0"/>
          </a:p>
        </p:txBody>
      </p:sp>
      <p:sp>
        <p:nvSpPr>
          <p:cNvPr id="91140" name="Slide Number Placeholder 3"/>
          <p:cNvSpPr>
            <a:spLocks noGrp="1"/>
          </p:cNvSpPr>
          <p:nvPr>
            <p:ph type="sldNum" sz="quarter" idx="5"/>
          </p:nvPr>
        </p:nvSpPr>
        <p:spPr>
          <a:noFill/>
        </p:spPr>
        <p:txBody>
          <a:bodyPr/>
          <a:lstStyle/>
          <a:p>
            <a:fld id="{6763F80F-637A-4BA0-A1DB-F0FB39BA1521}" type="slidenum">
              <a:rPr lang="en-US" smtClean="0"/>
              <a:pPr/>
              <a:t>36</a:t>
            </a:fld>
            <a:endParaRPr lang="en-US" dirty="0"/>
          </a:p>
        </p:txBody>
      </p:sp>
    </p:spTree>
    <p:extLst>
      <p:ext uri="{BB962C8B-B14F-4D97-AF65-F5344CB8AC3E}">
        <p14:creationId xmlns:p14="http://schemas.microsoft.com/office/powerpoint/2010/main" val="1666450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pPr eaLnBrk="1" hangingPunct="1"/>
            <a:r>
              <a:rPr lang="en-US" dirty="0"/>
              <a:t>Ward’s method</a:t>
            </a:r>
            <a:r>
              <a:rPr lang="en-US" baseline="0" dirty="0"/>
              <a:t> – minimum variance criterion. Find the pair of clusters that leads to minimum increase in total within-cluster variance after merging. Recursive algorithm. Euclidean distance. </a:t>
            </a:r>
            <a:endParaRPr lang="en-US" dirty="0"/>
          </a:p>
        </p:txBody>
      </p:sp>
      <p:sp>
        <p:nvSpPr>
          <p:cNvPr id="94212" name="Slide Number Placeholder 3"/>
          <p:cNvSpPr>
            <a:spLocks noGrp="1"/>
          </p:cNvSpPr>
          <p:nvPr>
            <p:ph type="sldNum" sz="quarter" idx="5"/>
          </p:nvPr>
        </p:nvSpPr>
        <p:spPr>
          <a:noFill/>
        </p:spPr>
        <p:txBody>
          <a:bodyPr/>
          <a:lstStyle/>
          <a:p>
            <a:fld id="{95E95685-F57E-45FE-9058-C2C0BB200F5C}" type="slidenum">
              <a:rPr lang="en-US" smtClean="0"/>
              <a:pPr/>
              <a:t>38</a:t>
            </a:fld>
            <a:endParaRPr lang="en-US" dirty="0"/>
          </a:p>
        </p:txBody>
      </p:sp>
    </p:spTree>
    <p:extLst>
      <p:ext uri="{BB962C8B-B14F-4D97-AF65-F5344CB8AC3E}">
        <p14:creationId xmlns:p14="http://schemas.microsoft.com/office/powerpoint/2010/main" val="3512327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eaLnBrk="1" hangingPunct="1"/>
            <a:endParaRPr lang="en-US" dirty="0"/>
          </a:p>
        </p:txBody>
      </p:sp>
      <p:sp>
        <p:nvSpPr>
          <p:cNvPr id="95236" name="Slide Number Placeholder 3"/>
          <p:cNvSpPr>
            <a:spLocks noGrp="1"/>
          </p:cNvSpPr>
          <p:nvPr>
            <p:ph type="sldNum" sz="quarter" idx="5"/>
          </p:nvPr>
        </p:nvSpPr>
        <p:spPr>
          <a:noFill/>
        </p:spPr>
        <p:txBody>
          <a:bodyPr/>
          <a:lstStyle/>
          <a:p>
            <a:fld id="{431FA5E7-C827-46B1-A806-60D3299B0E54}" type="slidenum">
              <a:rPr lang="en-US" smtClean="0"/>
              <a:pPr/>
              <a:t>42</a:t>
            </a:fld>
            <a:endParaRPr lang="en-US" dirty="0"/>
          </a:p>
        </p:txBody>
      </p:sp>
    </p:spTree>
    <p:extLst>
      <p:ext uri="{BB962C8B-B14F-4D97-AF65-F5344CB8AC3E}">
        <p14:creationId xmlns:p14="http://schemas.microsoft.com/office/powerpoint/2010/main" val="3980793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pPr eaLnBrk="1" hangingPunct="1"/>
            <a:endParaRPr lang="en-US" dirty="0"/>
          </a:p>
        </p:txBody>
      </p:sp>
      <p:sp>
        <p:nvSpPr>
          <p:cNvPr id="99332" name="Slide Number Placeholder 3"/>
          <p:cNvSpPr>
            <a:spLocks noGrp="1"/>
          </p:cNvSpPr>
          <p:nvPr>
            <p:ph type="sldNum" sz="quarter" idx="5"/>
          </p:nvPr>
        </p:nvSpPr>
        <p:spPr>
          <a:noFill/>
        </p:spPr>
        <p:txBody>
          <a:bodyPr/>
          <a:lstStyle/>
          <a:p>
            <a:fld id="{C1DCC73F-0124-42E7-BD52-0B3CB1E290B9}" type="slidenum">
              <a:rPr lang="en-US" smtClean="0"/>
              <a:pPr/>
              <a:t>43</a:t>
            </a:fld>
            <a:endParaRPr lang="en-US"/>
          </a:p>
        </p:txBody>
      </p:sp>
    </p:spTree>
    <p:extLst>
      <p:ext uri="{BB962C8B-B14F-4D97-AF65-F5344CB8AC3E}">
        <p14:creationId xmlns:p14="http://schemas.microsoft.com/office/powerpoint/2010/main" val="723094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eaLnBrk="1" hangingPunct="1"/>
            <a:endParaRPr lang="en-US"/>
          </a:p>
        </p:txBody>
      </p:sp>
      <p:sp>
        <p:nvSpPr>
          <p:cNvPr id="100356" name="Slide Number Placeholder 3"/>
          <p:cNvSpPr>
            <a:spLocks noGrp="1"/>
          </p:cNvSpPr>
          <p:nvPr>
            <p:ph type="sldNum" sz="quarter" idx="5"/>
          </p:nvPr>
        </p:nvSpPr>
        <p:spPr>
          <a:noFill/>
        </p:spPr>
        <p:txBody>
          <a:bodyPr/>
          <a:lstStyle/>
          <a:p>
            <a:fld id="{A222191C-8E6E-4109-A85A-6973315A45D8}" type="slidenum">
              <a:rPr lang="en-US" smtClean="0"/>
              <a:pPr/>
              <a:t>45</a:t>
            </a:fld>
            <a:endParaRPr lang="en-US"/>
          </a:p>
        </p:txBody>
      </p:sp>
    </p:spTree>
    <p:extLst>
      <p:ext uri="{BB962C8B-B14F-4D97-AF65-F5344CB8AC3E}">
        <p14:creationId xmlns:p14="http://schemas.microsoft.com/office/powerpoint/2010/main" val="800473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762DA2F-2824-4BE2-BA74-1DF090B5A29D}" type="slidenum">
              <a:rPr lang="en-US" smtClean="0"/>
              <a:pPr/>
              <a:t>3</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3939466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pPr eaLnBrk="1" hangingPunct="1"/>
            <a:endParaRPr lang="en-US"/>
          </a:p>
        </p:txBody>
      </p:sp>
      <p:sp>
        <p:nvSpPr>
          <p:cNvPr id="104452" name="Slide Number Placeholder 3"/>
          <p:cNvSpPr>
            <a:spLocks noGrp="1"/>
          </p:cNvSpPr>
          <p:nvPr>
            <p:ph type="sldNum" sz="quarter" idx="5"/>
          </p:nvPr>
        </p:nvSpPr>
        <p:spPr>
          <a:noFill/>
        </p:spPr>
        <p:txBody>
          <a:bodyPr/>
          <a:lstStyle/>
          <a:p>
            <a:fld id="{A23C8A10-C336-4986-8E54-A6993D1B1EAA}" type="slidenum">
              <a:rPr lang="en-US" smtClean="0"/>
              <a:pPr/>
              <a:t>46</a:t>
            </a:fld>
            <a:endParaRPr lang="en-US"/>
          </a:p>
        </p:txBody>
      </p:sp>
    </p:spTree>
    <p:extLst>
      <p:ext uri="{BB962C8B-B14F-4D97-AF65-F5344CB8AC3E}">
        <p14:creationId xmlns:p14="http://schemas.microsoft.com/office/powerpoint/2010/main" val="1202502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pPr eaLnBrk="1" hangingPunct="1"/>
            <a:endParaRPr lang="en-US"/>
          </a:p>
        </p:txBody>
      </p:sp>
      <p:sp>
        <p:nvSpPr>
          <p:cNvPr id="105476" name="Slide Number Placeholder 3"/>
          <p:cNvSpPr>
            <a:spLocks noGrp="1"/>
          </p:cNvSpPr>
          <p:nvPr>
            <p:ph type="sldNum" sz="quarter" idx="5"/>
          </p:nvPr>
        </p:nvSpPr>
        <p:spPr>
          <a:noFill/>
        </p:spPr>
        <p:txBody>
          <a:bodyPr/>
          <a:lstStyle/>
          <a:p>
            <a:fld id="{8D138332-F9AC-42C3-919D-9FFCF0A67239}" type="slidenum">
              <a:rPr lang="en-US" smtClean="0"/>
              <a:pPr/>
              <a:t>47</a:t>
            </a:fld>
            <a:endParaRPr lang="en-US"/>
          </a:p>
        </p:txBody>
      </p:sp>
    </p:spTree>
    <p:extLst>
      <p:ext uri="{BB962C8B-B14F-4D97-AF65-F5344CB8AC3E}">
        <p14:creationId xmlns:p14="http://schemas.microsoft.com/office/powerpoint/2010/main" val="4024017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pPr eaLnBrk="1" hangingPunct="1"/>
            <a:endParaRPr lang="en-US"/>
          </a:p>
        </p:txBody>
      </p:sp>
      <p:sp>
        <p:nvSpPr>
          <p:cNvPr id="107524" name="Slide Number Placeholder 3"/>
          <p:cNvSpPr>
            <a:spLocks noGrp="1"/>
          </p:cNvSpPr>
          <p:nvPr>
            <p:ph type="sldNum" sz="quarter" idx="5"/>
          </p:nvPr>
        </p:nvSpPr>
        <p:spPr>
          <a:noFill/>
        </p:spPr>
        <p:txBody>
          <a:bodyPr/>
          <a:lstStyle/>
          <a:p>
            <a:fld id="{155207FA-56D7-44C6-8707-D700EC08F78B}" type="slidenum">
              <a:rPr lang="en-US" smtClean="0"/>
              <a:pPr/>
              <a:t>48</a:t>
            </a:fld>
            <a:endParaRPr lang="en-US"/>
          </a:p>
        </p:txBody>
      </p:sp>
    </p:spTree>
    <p:extLst>
      <p:ext uri="{BB962C8B-B14F-4D97-AF65-F5344CB8AC3E}">
        <p14:creationId xmlns:p14="http://schemas.microsoft.com/office/powerpoint/2010/main" val="389186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pPr eaLnBrk="1" hangingPunct="1"/>
            <a:endParaRPr lang="en-US"/>
          </a:p>
        </p:txBody>
      </p:sp>
      <p:sp>
        <p:nvSpPr>
          <p:cNvPr id="108548" name="Slide Number Placeholder 3"/>
          <p:cNvSpPr>
            <a:spLocks noGrp="1"/>
          </p:cNvSpPr>
          <p:nvPr>
            <p:ph type="sldNum" sz="quarter" idx="5"/>
          </p:nvPr>
        </p:nvSpPr>
        <p:spPr>
          <a:noFill/>
        </p:spPr>
        <p:txBody>
          <a:bodyPr/>
          <a:lstStyle/>
          <a:p>
            <a:fld id="{DFF967F6-03BC-405B-97DD-719A681B1CEB}" type="slidenum">
              <a:rPr lang="en-US" smtClean="0"/>
              <a:pPr/>
              <a:t>49</a:t>
            </a:fld>
            <a:endParaRPr lang="en-US"/>
          </a:p>
        </p:txBody>
      </p:sp>
    </p:spTree>
    <p:extLst>
      <p:ext uri="{BB962C8B-B14F-4D97-AF65-F5344CB8AC3E}">
        <p14:creationId xmlns:p14="http://schemas.microsoft.com/office/powerpoint/2010/main" val="4119285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BIC values based on Within-Cluster distribution assumptions. Choose best value for finding best clusters fit. </a:t>
            </a:r>
          </a:p>
        </p:txBody>
      </p:sp>
      <p:sp>
        <p:nvSpPr>
          <p:cNvPr id="4" name="Slide Number Placeholder 3"/>
          <p:cNvSpPr>
            <a:spLocks noGrp="1"/>
          </p:cNvSpPr>
          <p:nvPr>
            <p:ph type="sldNum" sz="quarter" idx="10"/>
          </p:nvPr>
        </p:nvSpPr>
        <p:spPr/>
        <p:txBody>
          <a:bodyPr/>
          <a:lstStyle/>
          <a:p>
            <a:pPr>
              <a:defRPr/>
            </a:pPr>
            <a:fld id="{C5C49453-C678-40FC-B8A8-770EF88B2D98}" type="slidenum">
              <a:rPr lang="en-US" smtClean="0"/>
              <a:pPr>
                <a:defRPr/>
              </a:pPr>
              <a:t>53</a:t>
            </a:fld>
            <a:endParaRPr lang="en-US"/>
          </a:p>
        </p:txBody>
      </p:sp>
    </p:spTree>
    <p:extLst>
      <p:ext uri="{BB962C8B-B14F-4D97-AF65-F5344CB8AC3E}">
        <p14:creationId xmlns:p14="http://schemas.microsoft.com/office/powerpoint/2010/main" val="2861620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AED65-C242-40F9-96EB-EBCB7C0BD7C0}" type="slidenum">
              <a:rPr lang="en-US"/>
              <a:pPr/>
              <a:t>54</a:t>
            </a:fld>
            <a:endParaRPr lang="en-US"/>
          </a:p>
        </p:txBody>
      </p:sp>
      <p:sp>
        <p:nvSpPr>
          <p:cNvPr id="291842" name="Rectangle 2"/>
          <p:cNvSpPr>
            <a:spLocks noGrp="1" noRot="1" noChangeAspect="1" noChangeArrowheads="1" noTextEdit="1"/>
          </p:cNvSpPr>
          <p:nvPr>
            <p:ph type="sldImg"/>
          </p:nvPr>
        </p:nvSpPr>
        <p:spPr>
          <a:xfrm>
            <a:off x="1192213" y="704850"/>
            <a:ext cx="4625975" cy="3470275"/>
          </a:xfrm>
          <a:ln cap="flat"/>
        </p:spPr>
      </p:sp>
      <p:sp>
        <p:nvSpPr>
          <p:cNvPr id="291843" name="Rectangle 3"/>
          <p:cNvSpPr>
            <a:spLocks noGrp="1" noChangeArrowheads="1"/>
          </p:cNvSpPr>
          <p:nvPr>
            <p:ph type="body" idx="1"/>
          </p:nvPr>
        </p:nvSpPr>
        <p:spPr>
          <a:xfrm>
            <a:off x="934509" y="4416029"/>
            <a:ext cx="5141384" cy="4183857"/>
          </a:xfrm>
          <a:ln/>
        </p:spPr>
        <p:txBody>
          <a:bodyPr lIns="96574" tIns="48288" rIns="96574" bIns="48288"/>
          <a:lstStyle/>
          <a:p>
            <a:endParaRPr lang="en-US"/>
          </a:p>
        </p:txBody>
      </p:sp>
    </p:spTree>
    <p:extLst>
      <p:ext uri="{BB962C8B-B14F-4D97-AF65-F5344CB8AC3E}">
        <p14:creationId xmlns:p14="http://schemas.microsoft.com/office/powerpoint/2010/main" val="528574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E0FED-0A19-4265-BAAF-180AC11B4EE7}" type="slidenum">
              <a:rPr lang="en-US"/>
              <a:pPr/>
              <a:t>55</a:t>
            </a:fld>
            <a:endParaRPr lang="en-US"/>
          </a:p>
        </p:txBody>
      </p:sp>
      <p:sp>
        <p:nvSpPr>
          <p:cNvPr id="293890" name="Rectangle 2"/>
          <p:cNvSpPr>
            <a:spLocks noGrp="1" noRot="1" noChangeAspect="1" noChangeArrowheads="1" noTextEdit="1"/>
          </p:cNvSpPr>
          <p:nvPr>
            <p:ph type="sldImg"/>
          </p:nvPr>
        </p:nvSpPr>
        <p:spPr>
          <a:xfrm>
            <a:off x="1192213" y="704850"/>
            <a:ext cx="4625975" cy="3470275"/>
          </a:xfrm>
          <a:ln cap="flat"/>
        </p:spPr>
      </p:sp>
      <p:sp>
        <p:nvSpPr>
          <p:cNvPr id="293891" name="Rectangle 3"/>
          <p:cNvSpPr>
            <a:spLocks noGrp="1" noChangeArrowheads="1"/>
          </p:cNvSpPr>
          <p:nvPr>
            <p:ph type="body" idx="1"/>
          </p:nvPr>
        </p:nvSpPr>
        <p:spPr>
          <a:xfrm>
            <a:off x="934509" y="4416029"/>
            <a:ext cx="5141384" cy="4183857"/>
          </a:xfrm>
          <a:ln/>
        </p:spPr>
        <p:txBody>
          <a:bodyPr lIns="96574" tIns="48288" rIns="96574" bIns="48288"/>
          <a:lstStyle/>
          <a:p>
            <a:endParaRPr lang="en-US"/>
          </a:p>
        </p:txBody>
      </p:sp>
    </p:spTree>
    <p:extLst>
      <p:ext uri="{BB962C8B-B14F-4D97-AF65-F5344CB8AC3E}">
        <p14:creationId xmlns:p14="http://schemas.microsoft.com/office/powerpoint/2010/main" val="61866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pPr eaLnBrk="1" hangingPunct="1"/>
            <a:endParaRPr lang="en-US" dirty="0"/>
          </a:p>
        </p:txBody>
      </p:sp>
      <p:sp>
        <p:nvSpPr>
          <p:cNvPr id="82948" name="Slide Number Placeholder 3"/>
          <p:cNvSpPr>
            <a:spLocks noGrp="1"/>
          </p:cNvSpPr>
          <p:nvPr>
            <p:ph type="sldNum" sz="quarter" idx="5"/>
          </p:nvPr>
        </p:nvSpPr>
        <p:spPr>
          <a:noFill/>
        </p:spPr>
        <p:txBody>
          <a:bodyPr/>
          <a:lstStyle/>
          <a:p>
            <a:fld id="{FC06DD41-7CFF-43B1-986C-ADB38F6A2106}" type="slidenum">
              <a:rPr lang="en-US" smtClean="0"/>
              <a:pPr/>
              <a:t>12</a:t>
            </a:fld>
            <a:endParaRPr lang="en-US" dirty="0"/>
          </a:p>
        </p:txBody>
      </p:sp>
    </p:spTree>
    <p:extLst>
      <p:ext uri="{BB962C8B-B14F-4D97-AF65-F5344CB8AC3E}">
        <p14:creationId xmlns:p14="http://schemas.microsoft.com/office/powerpoint/2010/main" val="444195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7"/>
          <p:cNvSpPr>
            <a:spLocks noGrp="1" noChangeArrowheads="1"/>
          </p:cNvSpPr>
          <p:nvPr>
            <p:ph type="sldNum" sz="quarter" idx="5"/>
          </p:nvPr>
        </p:nvSpPr>
        <p:spPr>
          <a:ln/>
        </p:spPr>
        <p:txBody>
          <a:bodyPr/>
          <a:lstStyle/>
          <a:p>
            <a:fld id="{AE1D6A80-F923-490B-974E-73A227D5A030}" type="slidenum">
              <a:rPr lang="en-US"/>
              <a:pPr/>
              <a:t>13</a:t>
            </a:fld>
            <a:endParaRPr lang="en-US"/>
          </a:p>
        </p:txBody>
      </p:sp>
      <p:sp>
        <p:nvSpPr>
          <p:cNvPr id="238594" name="Rectangle 2"/>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595" name="Rectangle 3"/>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6</a:t>
            </a:r>
          </a:p>
        </p:txBody>
      </p:sp>
      <p:sp>
        <p:nvSpPr>
          <p:cNvPr id="238596" name="Rectangle 4"/>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8597" name="Rectangle 5"/>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598" name="Rectangle 6"/>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599" name="Rectangle 7"/>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6</a:t>
            </a:r>
          </a:p>
        </p:txBody>
      </p:sp>
      <p:sp>
        <p:nvSpPr>
          <p:cNvPr id="238600" name="Rectangle 8"/>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8601" name="Rectangle 9"/>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602" name="Rectangle 10"/>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603" name="Rectangle 11"/>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6</a:t>
            </a:r>
          </a:p>
        </p:txBody>
      </p:sp>
      <p:sp>
        <p:nvSpPr>
          <p:cNvPr id="238604" name="Rectangle 12"/>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8605" name="Rectangle 13"/>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8606" name="Rectangle 14"/>
          <p:cNvSpPr>
            <a:spLocks noGrp="1" noRot="1" noChangeAspect="1" noChangeArrowheads="1" noTextEdit="1"/>
          </p:cNvSpPr>
          <p:nvPr>
            <p:ph type="sldImg"/>
          </p:nvPr>
        </p:nvSpPr>
        <p:spPr>
          <a:xfrm>
            <a:off x="1192213" y="704850"/>
            <a:ext cx="4625975" cy="3470275"/>
          </a:xfrm>
          <a:ln cap="flat"/>
        </p:spPr>
      </p:sp>
      <p:sp>
        <p:nvSpPr>
          <p:cNvPr id="238607" name="Rectangle 15"/>
          <p:cNvSpPr>
            <a:spLocks noGrp="1" noChangeArrowheads="1"/>
          </p:cNvSpPr>
          <p:nvPr>
            <p:ph type="body" idx="1"/>
          </p:nvPr>
        </p:nvSpPr>
        <p:spPr>
          <a:xfrm>
            <a:off x="934509" y="4416031"/>
            <a:ext cx="5141384" cy="4183857"/>
          </a:xfrm>
          <a:ln/>
        </p:spPr>
        <p:txBody>
          <a:bodyPr lIns="96574" tIns="48288" rIns="96574" bIns="48288"/>
          <a:lstStyle/>
          <a:p>
            <a:r>
              <a:rPr lang="en-US" dirty="0"/>
              <a:t>Still we can cluster market given interesting attributes.</a:t>
            </a:r>
          </a:p>
        </p:txBody>
      </p:sp>
    </p:spTree>
    <p:extLst>
      <p:ext uri="{BB962C8B-B14F-4D97-AF65-F5344CB8AC3E}">
        <p14:creationId xmlns:p14="http://schemas.microsoft.com/office/powerpoint/2010/main" val="101403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41F9-D2D6-44B6-9791-CD156D92A209}" type="slidenum">
              <a:rPr lang="en-US"/>
              <a:pPr/>
              <a:t>14</a:t>
            </a:fld>
            <a:endParaRPr lang="en-US"/>
          </a:p>
        </p:txBody>
      </p:sp>
      <p:sp>
        <p:nvSpPr>
          <p:cNvPr id="11266" name="Rectangle 2"/>
          <p:cNvSpPr>
            <a:spLocks noGrp="1" noRot="1" noChangeAspect="1" noChangeArrowheads="1" noTextEdit="1"/>
          </p:cNvSpPr>
          <p:nvPr>
            <p:ph type="sldImg"/>
          </p:nvPr>
        </p:nvSpPr>
        <p:spPr>
          <a:xfrm>
            <a:off x="1169988" y="685800"/>
            <a:ext cx="4678362" cy="3508375"/>
          </a:xfrm>
          <a:ln/>
        </p:spPr>
      </p:sp>
      <p:sp>
        <p:nvSpPr>
          <p:cNvPr id="11267" name="Rectangle 3"/>
          <p:cNvSpPr>
            <a:spLocks noGrp="1" noChangeArrowheads="1"/>
          </p:cNvSpPr>
          <p:nvPr>
            <p:ph type="body" idx="1"/>
          </p:nvPr>
        </p:nvSpPr>
        <p:spPr>
          <a:xfrm>
            <a:off x="915248" y="4424366"/>
            <a:ext cx="5188021" cy="4194175"/>
          </a:xfrm>
        </p:spPr>
        <p:txBody>
          <a:bodyPr/>
          <a:lstStyle/>
          <a:p>
            <a:endParaRPr lang="en-US"/>
          </a:p>
        </p:txBody>
      </p:sp>
    </p:spTree>
    <p:extLst>
      <p:ext uri="{BB962C8B-B14F-4D97-AF65-F5344CB8AC3E}">
        <p14:creationId xmlns:p14="http://schemas.microsoft.com/office/powerpoint/2010/main" val="152045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41F9-D2D6-44B6-9791-CD156D92A209}" type="slidenum">
              <a:rPr lang="en-US"/>
              <a:pPr/>
              <a:t>15</a:t>
            </a:fld>
            <a:endParaRPr lang="en-US"/>
          </a:p>
        </p:txBody>
      </p:sp>
      <p:sp>
        <p:nvSpPr>
          <p:cNvPr id="11266" name="Rectangle 2"/>
          <p:cNvSpPr>
            <a:spLocks noGrp="1" noRot="1" noChangeAspect="1" noChangeArrowheads="1" noTextEdit="1"/>
          </p:cNvSpPr>
          <p:nvPr>
            <p:ph type="sldImg"/>
          </p:nvPr>
        </p:nvSpPr>
        <p:spPr>
          <a:xfrm>
            <a:off x="1169988" y="685800"/>
            <a:ext cx="4678362" cy="3508375"/>
          </a:xfrm>
          <a:ln/>
        </p:spPr>
      </p:sp>
      <p:sp>
        <p:nvSpPr>
          <p:cNvPr id="11267" name="Rectangle 3"/>
          <p:cNvSpPr>
            <a:spLocks noGrp="1" noChangeArrowheads="1"/>
          </p:cNvSpPr>
          <p:nvPr>
            <p:ph type="body" idx="1"/>
          </p:nvPr>
        </p:nvSpPr>
        <p:spPr>
          <a:xfrm>
            <a:off x="915248" y="4424366"/>
            <a:ext cx="5188021" cy="4194175"/>
          </a:xfrm>
        </p:spPr>
        <p:txBody>
          <a:bodyPr/>
          <a:lstStyle/>
          <a:p>
            <a:endParaRPr lang="en-US"/>
          </a:p>
        </p:txBody>
      </p:sp>
    </p:spTree>
    <p:extLst>
      <p:ext uri="{BB962C8B-B14F-4D97-AF65-F5344CB8AC3E}">
        <p14:creationId xmlns:p14="http://schemas.microsoft.com/office/powerpoint/2010/main" val="179351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7"/>
          <p:cNvSpPr>
            <a:spLocks noGrp="1" noChangeArrowheads="1"/>
          </p:cNvSpPr>
          <p:nvPr>
            <p:ph type="sldNum" sz="quarter" idx="5"/>
          </p:nvPr>
        </p:nvSpPr>
        <p:spPr>
          <a:ln/>
        </p:spPr>
        <p:txBody>
          <a:bodyPr/>
          <a:lstStyle/>
          <a:p>
            <a:fld id="{6E268B4B-3A21-4313-8476-6AC28AAA9033}" type="slidenum">
              <a:rPr lang="en-US"/>
              <a:pPr/>
              <a:t>16</a:t>
            </a:fld>
            <a:endParaRPr lang="en-US"/>
          </a:p>
        </p:txBody>
      </p:sp>
      <p:sp>
        <p:nvSpPr>
          <p:cNvPr id="236546" name="Rectangle 2"/>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47" name="Rectangle 3"/>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5</a:t>
            </a:r>
          </a:p>
        </p:txBody>
      </p:sp>
      <p:sp>
        <p:nvSpPr>
          <p:cNvPr id="236548" name="Rectangle 4"/>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6549" name="Rectangle 5"/>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50" name="Rectangle 6"/>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51" name="Rectangle 7"/>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5</a:t>
            </a:r>
          </a:p>
        </p:txBody>
      </p:sp>
      <p:sp>
        <p:nvSpPr>
          <p:cNvPr id="236552" name="Rectangle 8"/>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6553" name="Rectangle 9"/>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54" name="Rectangle 10"/>
          <p:cNvSpPr>
            <a:spLocks noChangeArrowheads="1"/>
          </p:cNvSpPr>
          <p:nvPr/>
        </p:nvSpPr>
        <p:spPr bwMode="auto">
          <a:xfrm>
            <a:off x="3973250"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55" name="Rectangle 11"/>
          <p:cNvSpPr>
            <a:spLocks noChangeArrowheads="1"/>
          </p:cNvSpPr>
          <p:nvPr/>
        </p:nvSpPr>
        <p:spPr bwMode="auto">
          <a:xfrm>
            <a:off x="3973250" y="8830470"/>
            <a:ext cx="3037152" cy="465933"/>
          </a:xfrm>
          <a:prstGeom prst="rect">
            <a:avLst/>
          </a:prstGeom>
          <a:noFill/>
          <a:ln w="9525">
            <a:noFill/>
            <a:miter lim="800000"/>
            <a:headEnd/>
            <a:tailEnd/>
          </a:ln>
          <a:effectLst/>
        </p:spPr>
        <p:txBody>
          <a:bodyPr lIns="19981" tIns="0" rIns="19981" bIns="0" anchor="b"/>
          <a:lstStyle/>
          <a:p>
            <a:pPr algn="r" defTabSz="958603"/>
            <a:r>
              <a:rPr lang="en-US" sz="1000" i="1" dirty="0"/>
              <a:t>5</a:t>
            </a:r>
          </a:p>
        </p:txBody>
      </p:sp>
      <p:sp>
        <p:nvSpPr>
          <p:cNvPr id="236556" name="Rectangle 12"/>
          <p:cNvSpPr>
            <a:spLocks noChangeArrowheads="1"/>
          </p:cNvSpPr>
          <p:nvPr/>
        </p:nvSpPr>
        <p:spPr bwMode="auto">
          <a:xfrm>
            <a:off x="1" y="8830470"/>
            <a:ext cx="3037152" cy="465933"/>
          </a:xfrm>
          <a:prstGeom prst="rect">
            <a:avLst/>
          </a:prstGeom>
          <a:noFill/>
          <a:ln w="9525">
            <a:noFill/>
            <a:miter lim="800000"/>
            <a:headEnd/>
            <a:tailEnd/>
          </a:ln>
          <a:effectLst/>
        </p:spPr>
        <p:txBody>
          <a:bodyPr wrap="none" lIns="91568" tIns="45784" rIns="91568" bIns="45784" anchor="ctr"/>
          <a:lstStyle/>
          <a:p>
            <a:endParaRPr lang="en-US"/>
          </a:p>
        </p:txBody>
      </p:sp>
      <p:sp>
        <p:nvSpPr>
          <p:cNvPr id="236557" name="Rectangle 13"/>
          <p:cNvSpPr>
            <a:spLocks noChangeArrowheads="1"/>
          </p:cNvSpPr>
          <p:nvPr/>
        </p:nvSpPr>
        <p:spPr bwMode="auto">
          <a:xfrm>
            <a:off x="1" y="0"/>
            <a:ext cx="3037152" cy="465934"/>
          </a:xfrm>
          <a:prstGeom prst="rect">
            <a:avLst/>
          </a:prstGeom>
          <a:noFill/>
          <a:ln w="9525">
            <a:noFill/>
            <a:miter lim="800000"/>
            <a:headEnd/>
            <a:tailEnd/>
          </a:ln>
          <a:effectLst/>
        </p:spPr>
        <p:txBody>
          <a:bodyPr wrap="none" lIns="91568" tIns="45784" rIns="91568" bIns="45784" anchor="ctr"/>
          <a:lstStyle/>
          <a:p>
            <a:endParaRPr lang="en-US"/>
          </a:p>
        </p:txBody>
      </p:sp>
      <p:sp>
        <p:nvSpPr>
          <p:cNvPr id="236558" name="Rectangle 14"/>
          <p:cNvSpPr>
            <a:spLocks noGrp="1" noRot="1" noChangeAspect="1" noChangeArrowheads="1" noTextEdit="1"/>
          </p:cNvSpPr>
          <p:nvPr>
            <p:ph type="sldImg"/>
          </p:nvPr>
        </p:nvSpPr>
        <p:spPr>
          <a:xfrm>
            <a:off x="1192213" y="704850"/>
            <a:ext cx="4625975" cy="3470275"/>
          </a:xfrm>
          <a:ln cap="flat"/>
        </p:spPr>
      </p:sp>
      <p:sp>
        <p:nvSpPr>
          <p:cNvPr id="236559" name="Rectangle 15"/>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36625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1B985-A2E1-41C7-BAEE-83216C0FF8FA}" type="slidenum">
              <a:rPr lang="en-US"/>
              <a:pPr/>
              <a:t>17</a:t>
            </a:fld>
            <a:endParaRPr lang="en-US"/>
          </a:p>
        </p:txBody>
      </p:sp>
      <p:sp>
        <p:nvSpPr>
          <p:cNvPr id="234498" name="Rectangle 2"/>
          <p:cNvSpPr>
            <a:spLocks noGrp="1" noRot="1" noChangeAspect="1" noChangeArrowheads="1" noTextEdit="1"/>
          </p:cNvSpPr>
          <p:nvPr>
            <p:ph type="sldImg"/>
          </p:nvPr>
        </p:nvSpPr>
        <p:spPr>
          <a:xfrm>
            <a:off x="1192213" y="704850"/>
            <a:ext cx="4625975" cy="3470275"/>
          </a:xfrm>
          <a:ln cap="flat"/>
        </p:spPr>
      </p:sp>
      <p:sp>
        <p:nvSpPr>
          <p:cNvPr id="234499" name="Rectangle 3"/>
          <p:cNvSpPr>
            <a:spLocks noGrp="1" noChangeArrowheads="1"/>
          </p:cNvSpPr>
          <p:nvPr>
            <p:ph type="body" idx="1"/>
          </p:nvPr>
        </p:nvSpPr>
        <p:spPr>
          <a:xfrm>
            <a:off x="934509" y="4416031"/>
            <a:ext cx="5141384" cy="4183857"/>
          </a:xfrm>
          <a:ln/>
        </p:spPr>
        <p:txBody>
          <a:bodyPr lIns="96574" tIns="48288" rIns="96574" bIns="48288"/>
          <a:lstStyle/>
          <a:p>
            <a:endParaRPr lang="en-US"/>
          </a:p>
        </p:txBody>
      </p:sp>
    </p:spTree>
    <p:extLst>
      <p:ext uri="{BB962C8B-B14F-4D97-AF65-F5344CB8AC3E}">
        <p14:creationId xmlns:p14="http://schemas.microsoft.com/office/powerpoint/2010/main" val="27260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181BD3B-EA9D-451E-8BFA-7D3A98145F6C}" type="slidenum">
              <a:rPr lang="en-US" smtClean="0"/>
              <a:pPr>
                <a:defRPr/>
              </a:pPr>
              <a:t>‹#›</a:t>
            </a:fld>
            <a:endParaRPr lang="en-US"/>
          </a:p>
        </p:txBody>
      </p:sp>
    </p:spTree>
    <p:extLst>
      <p:ext uri="{BB962C8B-B14F-4D97-AF65-F5344CB8AC3E}">
        <p14:creationId xmlns:p14="http://schemas.microsoft.com/office/powerpoint/2010/main" val="2445251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7AB35-C820-4EF4-8AA8-12F7DADF04C3}"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3C15DF9-D175-4099-98DE-D7B0106442DE}" type="slidenum">
              <a:rPr lang="en-US" smtClean="0"/>
              <a:pPr>
                <a:defRPr/>
              </a:pPr>
              <a:t>‹#›</a:t>
            </a:fld>
            <a:endParaRPr lang="en-US"/>
          </a:p>
        </p:txBody>
      </p:sp>
    </p:spTree>
    <p:extLst>
      <p:ext uri="{BB962C8B-B14F-4D97-AF65-F5344CB8AC3E}">
        <p14:creationId xmlns:p14="http://schemas.microsoft.com/office/powerpoint/2010/main" val="2352424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7AB35-C820-4EF4-8AA8-12F7DADF04C3}"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253E3533-2E9C-4999-AD8B-8C55616AD6CB}" type="slidenum">
              <a:rPr lang="en-US" smtClean="0"/>
              <a:pPr>
                <a:defRPr/>
              </a:pPr>
              <a:t>‹#›</a:t>
            </a:fld>
            <a:endParaRPr lang="en-US"/>
          </a:p>
        </p:txBody>
      </p:sp>
    </p:spTree>
    <p:extLst>
      <p:ext uri="{BB962C8B-B14F-4D97-AF65-F5344CB8AC3E}">
        <p14:creationId xmlns:p14="http://schemas.microsoft.com/office/powerpoint/2010/main" val="3111568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4038600"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D1EB80DA-D460-47F9-A095-49F04CC3F8DA}" type="slidenum">
              <a:rPr lang="en-US"/>
              <a:pPr>
                <a:defRPr/>
              </a:pPr>
              <a:t>‹#›</a:t>
            </a:fld>
            <a:endParaRPr lang="en-US"/>
          </a:p>
        </p:txBody>
      </p:sp>
    </p:spTree>
    <p:extLst>
      <p:ext uri="{BB962C8B-B14F-4D97-AF65-F5344CB8AC3E}">
        <p14:creationId xmlns:p14="http://schemas.microsoft.com/office/powerpoint/2010/main" val="1557874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12F7C4A-FB46-416B-96CD-B612C55B2250}"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4387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24BC85-D5A7-4CBD-BDC4-CCD14BA349F9}"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3049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301D3-8092-4FA2-9FFB-585AA602B10C}"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6196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8EC065-13CF-4EF1-83A8-A05F60F2034A}"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8182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4B8180-BE04-4B00-8B46-9D83A0B2CC44}" type="datetime1">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220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C8A7CF-9752-4648-A89A-E8FBC1472E3B}" type="datetime1">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5935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0F56-46B1-4CEE-8219-B280AA96D3FB}" type="datetime1">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797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7AB35-C820-4EF4-8AA8-12F7DADF04C3}"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C5DEE5CA-EC8A-4F66-B9B9-9E61C3F0DB23}" type="slidenum">
              <a:rPr lang="en-US" smtClean="0"/>
              <a:pPr>
                <a:defRPr/>
              </a:pPr>
              <a:t>‹#›</a:t>
            </a:fld>
            <a:endParaRPr lang="en-US"/>
          </a:p>
        </p:txBody>
      </p:sp>
    </p:spTree>
    <p:extLst>
      <p:ext uri="{BB962C8B-B14F-4D97-AF65-F5344CB8AC3E}">
        <p14:creationId xmlns:p14="http://schemas.microsoft.com/office/powerpoint/2010/main" val="2370253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A57E915-ACA2-4B99-BB00-72F2C93782C9}"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6194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9D4172-FF69-4636-9E6C-BE650A03D587}" type="datetime1">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8168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CD4564-F3B7-4C3A-88C3-8822D0564FB1}"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1714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53DF4-0D2C-4DCF-9234-01AB6100A722}" type="datetime1">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E8A9E9-CABF-40EA-AD60-F59542DE86E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186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51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2"/>
          <a:stretch>
            <a:fillRect/>
          </a:stretch>
        </p:blipFill>
        <p:spPr>
          <a:xfrm>
            <a:off x="6828483" y="6253502"/>
            <a:ext cx="2029767" cy="467974"/>
          </a:xfrm>
          <a:prstGeom prst="rect">
            <a:avLst/>
          </a:prstGeom>
        </p:spPr>
      </p:pic>
    </p:spTree>
    <p:extLst>
      <p:ext uri="{BB962C8B-B14F-4D97-AF65-F5344CB8AC3E}">
        <p14:creationId xmlns:p14="http://schemas.microsoft.com/office/powerpoint/2010/main" val="404232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3488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1774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2540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137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A7AB35-C820-4EF4-8AA8-12F7DADF04C3}" type="datetimeFigureOut">
              <a:rPr lang="en-US" smtClean="0"/>
              <a:t>4/18/2019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3540E08F-56B1-4764-925D-DFA7591F6014}" type="slidenum">
              <a:rPr lang="en-US" smtClean="0"/>
              <a:pPr>
                <a:defRPr/>
              </a:pPr>
              <a:t>‹#›</a:t>
            </a:fld>
            <a:endParaRPr lang="en-US"/>
          </a:p>
        </p:txBody>
      </p:sp>
    </p:spTree>
    <p:extLst>
      <p:ext uri="{BB962C8B-B14F-4D97-AF65-F5344CB8AC3E}">
        <p14:creationId xmlns:p14="http://schemas.microsoft.com/office/powerpoint/2010/main" val="491312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501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5547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6910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036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450BF-19FF-4BC9-83ED-286F8511FF0A}" type="datetimeFigureOut">
              <a:rPr lang="en-US" smtClean="0">
                <a:solidFill>
                  <a:prstClr val="black">
                    <a:tint val="75000"/>
                  </a:prstClr>
                </a:solidFill>
              </a:rPr>
              <a:pPr/>
              <a:t>4/18/2019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5A501D7-84C1-480C-8ED8-9451B0F74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367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A7AB35-C820-4EF4-8AA8-12F7DADF04C3}" type="datetimeFigureOut">
              <a:rPr lang="en-US" smtClean="0"/>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9754CF7E-F326-4D9B-B640-37E50FAC019C}" type="slidenum">
              <a:rPr lang="en-US" smtClean="0"/>
              <a:pPr>
                <a:defRPr/>
              </a:pPr>
              <a:t>‹#›</a:t>
            </a:fld>
            <a:endParaRPr lang="en-US"/>
          </a:p>
        </p:txBody>
      </p:sp>
    </p:spTree>
    <p:extLst>
      <p:ext uri="{BB962C8B-B14F-4D97-AF65-F5344CB8AC3E}">
        <p14:creationId xmlns:p14="http://schemas.microsoft.com/office/powerpoint/2010/main" val="30486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A7AB35-C820-4EF4-8AA8-12F7DADF04C3}" type="datetimeFigureOut">
              <a:rPr lang="en-US" smtClean="0"/>
              <a:t>4/18/2019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F32CE47E-D571-4A8A-8D5C-46FEBB6AB2FF}" type="slidenum">
              <a:rPr lang="en-US" smtClean="0"/>
              <a:pPr>
                <a:defRPr/>
              </a:pPr>
              <a:t>‹#›</a:t>
            </a:fld>
            <a:endParaRPr lang="en-US"/>
          </a:p>
        </p:txBody>
      </p:sp>
    </p:spTree>
    <p:extLst>
      <p:ext uri="{BB962C8B-B14F-4D97-AF65-F5344CB8AC3E}">
        <p14:creationId xmlns:p14="http://schemas.microsoft.com/office/powerpoint/2010/main" val="91753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A7AB35-C820-4EF4-8AA8-12F7DADF04C3}" type="datetimeFigureOut">
              <a:rPr lang="en-US" smtClean="0"/>
              <a:t>4/18/2019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826353CF-7235-4C01-8C0F-996A1CE3F26A}" type="slidenum">
              <a:rPr lang="en-US" smtClean="0"/>
              <a:pPr>
                <a:defRPr/>
              </a:pPr>
              <a:t>‹#›</a:t>
            </a:fld>
            <a:endParaRPr lang="en-US"/>
          </a:p>
        </p:txBody>
      </p:sp>
    </p:spTree>
    <p:extLst>
      <p:ext uri="{BB962C8B-B14F-4D97-AF65-F5344CB8AC3E}">
        <p14:creationId xmlns:p14="http://schemas.microsoft.com/office/powerpoint/2010/main" val="730406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7AB35-C820-4EF4-8AA8-12F7DADF04C3}" type="datetimeFigureOut">
              <a:rPr lang="en-US" smtClean="0"/>
              <a:t>4/18/2019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5BB3552-12FB-407C-8D26-6586C3647D20}" type="slidenum">
              <a:rPr lang="en-US" smtClean="0"/>
              <a:pPr>
                <a:defRPr/>
              </a:pPr>
              <a:t>‹#›</a:t>
            </a:fld>
            <a:endParaRPr lang="en-US"/>
          </a:p>
        </p:txBody>
      </p:sp>
    </p:spTree>
    <p:extLst>
      <p:ext uri="{BB962C8B-B14F-4D97-AF65-F5344CB8AC3E}">
        <p14:creationId xmlns:p14="http://schemas.microsoft.com/office/powerpoint/2010/main" val="104593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EA7AB35-C820-4EF4-8AA8-12F7DADF04C3}" type="datetimeFigureOut">
              <a:rPr lang="en-US" smtClean="0"/>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10017B74-9402-4953-9FC1-53B19ADC06E9}" type="slidenum">
              <a:rPr lang="en-US" smtClean="0"/>
              <a:pPr>
                <a:defRPr/>
              </a:pPr>
              <a:t>‹#›</a:t>
            </a:fld>
            <a:endParaRPr lang="en-US"/>
          </a:p>
        </p:txBody>
      </p:sp>
    </p:spTree>
    <p:extLst>
      <p:ext uri="{BB962C8B-B14F-4D97-AF65-F5344CB8AC3E}">
        <p14:creationId xmlns:p14="http://schemas.microsoft.com/office/powerpoint/2010/main" val="3641557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EA7AB35-C820-4EF4-8AA8-12F7DADF04C3}" type="datetimeFigureOut">
              <a:rPr lang="en-US" smtClean="0"/>
              <a:t>4/18/2019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CB5A2B13-31AF-4CF5-8ED4-465B749A40AC}" type="slidenum">
              <a:rPr lang="en-US" smtClean="0"/>
              <a:pPr>
                <a:defRPr/>
              </a:pPr>
              <a:t>‹#›</a:t>
            </a:fld>
            <a:endParaRPr lang="en-US"/>
          </a:p>
        </p:txBody>
      </p:sp>
    </p:spTree>
    <p:extLst>
      <p:ext uri="{BB962C8B-B14F-4D97-AF65-F5344CB8AC3E}">
        <p14:creationId xmlns:p14="http://schemas.microsoft.com/office/powerpoint/2010/main" val="88143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EA7AB35-C820-4EF4-8AA8-12F7DADF04C3}" type="datetimeFigureOut">
              <a:rPr lang="en-US" smtClean="0"/>
              <a:t>4/18/2019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686B5B2-B878-4A57-A601-DCB0134B282A}" type="slidenum">
              <a:rPr lang="en-US" smtClean="0"/>
              <a:pPr>
                <a:defRPr/>
              </a:pPr>
              <a:t>‹#›</a:t>
            </a:fld>
            <a:endParaRPr lang="en-US"/>
          </a:p>
        </p:txBody>
      </p:sp>
    </p:spTree>
    <p:extLst>
      <p:ext uri="{BB962C8B-B14F-4D97-AF65-F5344CB8AC3E}">
        <p14:creationId xmlns:p14="http://schemas.microsoft.com/office/powerpoint/2010/main" val="322201092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fontAlgn="auto" hangingPunct="1">
              <a:spcBef>
                <a:spcPts val="0"/>
              </a:spcBef>
              <a:spcAft>
                <a:spcPts val="0"/>
              </a:spcAft>
            </a:pPr>
            <a:fld id="{87E64B05-EA6B-4131-82F3-960C6E1B7A91}" type="datetime1">
              <a:rPr lang="en-US" smtClean="0">
                <a:solidFill>
                  <a:prstClr val="black">
                    <a:tint val="75000"/>
                  </a:prstClr>
                </a:solidFill>
                <a:latin typeface="Calibri"/>
              </a:rPr>
              <a:pPr eaLnBrk="1" fontAlgn="auto" hangingPunct="1">
                <a:spcBef>
                  <a:spcPts val="0"/>
                </a:spcBef>
                <a:spcAft>
                  <a:spcPts val="0"/>
                </a:spcAft>
              </a:pPr>
              <a:t>4/18/2019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1" fontAlgn="auto" hangingPunct="1">
              <a:spcBef>
                <a:spcPts val="0"/>
              </a:spcBef>
              <a:spcAft>
                <a:spcPts val="0"/>
              </a:spcAft>
            </a:pPr>
            <a:fld id="{2EE8A9E9-CABF-40EA-AD60-F59542DE86E2}" type="slidenum">
              <a:rPr lang="en-US" smtClean="0">
                <a:solidFill>
                  <a:prstClr val="black">
                    <a:tint val="75000"/>
                  </a:prstClr>
                </a:solidFill>
                <a:latin typeface="Calibri"/>
              </a:rPr>
              <a:pPr eaLnBrk="1" fontAlgn="auto" hangingPunct="1">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9661369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3A9450BF-19FF-4BC9-83ED-286F8511FF0A}" type="datetimeFigureOut">
              <a:rPr lang="en-US" smtClean="0">
                <a:solidFill>
                  <a:prstClr val="black">
                    <a:tint val="75000"/>
                  </a:prstClr>
                </a:solidFill>
                <a:latin typeface="Calibri" panose="020F0502020204030204"/>
              </a:rPr>
              <a:pPr eaLnBrk="1" fontAlgn="auto" hangingPunct="1">
                <a:spcBef>
                  <a:spcPts val="0"/>
                </a:spcBef>
                <a:spcAft>
                  <a:spcPts val="0"/>
                </a:spcAft>
              </a:pPr>
              <a:t>4/18/2019</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A5A501D7-84C1-480C-8ED8-9451B0F74497}" type="slidenum">
              <a:rPr lang="en-US" smtClean="0">
                <a:solidFill>
                  <a:prstClr val="black">
                    <a:tint val="75000"/>
                  </a:prstClr>
                </a:solidFill>
                <a:latin typeface="Calibri" panose="020F0502020204030204"/>
              </a:rPr>
              <a:pPr eaLnBrk="1" fontAlgn="auto" hangingPunct="1">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6564766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0.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txBox="1">
            <a:spLocks/>
          </p:cNvSpPr>
          <p:nvPr/>
        </p:nvSpPr>
        <p:spPr>
          <a:xfrm>
            <a:off x="491490" y="2671011"/>
            <a:ext cx="3943352" cy="2427120"/>
          </a:xfrm>
          <a:prstGeom prst="rect">
            <a:avLst/>
          </a:prstGeom>
        </p:spPr>
        <p:txBody>
          <a:bodyPr vert="horz" lIns="91440" tIns="45720" rIns="91440" bIns="45720" rtlCol="0" anchor="t">
            <a:normAutofit/>
          </a:bodyPr>
          <a:lstStyle>
            <a:lvl1pPr algn="ctr" rtl="0" eaLnBrk="1" latinLnBrk="0" hangingPunct="1">
              <a:spcBef>
                <a:spcPct val="0"/>
              </a:spcBef>
              <a:buNone/>
              <a:defRPr kumimoji="0" sz="4400" b="0" kern="1200" spc="100" dirty="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algn="l" fontAlgn="auto">
              <a:lnSpc>
                <a:spcPct val="90000"/>
              </a:lnSpc>
              <a:spcAft>
                <a:spcPts val="600"/>
              </a:spcAft>
            </a:pPr>
            <a:r>
              <a:rPr lang="en-US" sz="3800" b="1">
                <a:effectLst/>
                <a:latin typeface="Eras Medium ITC" panose="020B0602030504020804" pitchFamily="34" charset="0"/>
              </a:rPr>
              <a:t>Market Segmentation</a:t>
            </a:r>
          </a:p>
          <a:p>
            <a:pPr algn="l" fontAlgn="auto">
              <a:lnSpc>
                <a:spcPct val="90000"/>
              </a:lnSpc>
              <a:spcAft>
                <a:spcPts val="600"/>
              </a:spcAft>
            </a:pPr>
            <a:r>
              <a:rPr lang="en-US" sz="3800" b="1">
                <a:effectLst/>
                <a:latin typeface="Eras Medium ITC" panose="020B0602030504020804" pitchFamily="34" charset="0"/>
              </a:rPr>
              <a:t>&amp; Clustering Methods</a:t>
            </a:r>
          </a:p>
        </p:txBody>
      </p:sp>
      <p:cxnSp>
        <p:nvCxnSpPr>
          <p:cNvPr id="12" name="Straight Arrow Connector 11">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0861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0D6D550-BE44-4A31-8608-6EDBBFDAD13A}"/>
              </a:ext>
            </a:extLst>
          </p:cNvPr>
          <p:cNvPicPr>
            <a:picLocks noChangeAspect="1"/>
          </p:cNvPicPr>
          <p:nvPr/>
        </p:nvPicPr>
        <p:blipFill rotWithShape="1">
          <a:blip r:embed="rId3"/>
          <a:srcRect l="26619" r="27545" b="-1"/>
          <a:stretch/>
        </p:blipFill>
        <p:spPr>
          <a:xfrm>
            <a:off x="4434843" y="10"/>
            <a:ext cx="470915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Tree>
    <p:extLst>
      <p:ext uri="{BB962C8B-B14F-4D97-AF65-F5344CB8AC3E}">
        <p14:creationId xmlns:p14="http://schemas.microsoft.com/office/powerpoint/2010/main" val="187835730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3400" y="2438400"/>
            <a:ext cx="8254093" cy="1066800"/>
          </a:xfrm>
        </p:spPr>
        <p:txBody>
          <a:bodyPr>
            <a:normAutofit fontScale="90000"/>
          </a:bodyPr>
          <a:lstStyle/>
          <a:p>
            <a:pPr algn="r"/>
            <a:r>
              <a:rPr lang="en-US" dirty="0">
                <a:latin typeface="Eras Medium ITC" panose="020B0602030504020804" pitchFamily="34" charset="0"/>
              </a:rPr>
              <a:t>Conceptual Backgrounds of Market Segmentation in Marketing</a:t>
            </a:r>
          </a:p>
        </p:txBody>
      </p:sp>
      <p:sp>
        <p:nvSpPr>
          <p:cNvPr id="4" name="슬라이드 번호 개체 틀 3"/>
          <p:cNvSpPr>
            <a:spLocks noGrp="1"/>
          </p:cNvSpPr>
          <p:nvPr>
            <p:ph type="sldNum" sz="quarter" idx="12"/>
          </p:nvPr>
        </p:nvSpPr>
        <p:spPr/>
        <p:txBody>
          <a:bodyPr/>
          <a:lstStyle/>
          <a:p>
            <a:fld id="{2EE8A9E9-CABF-40EA-AD60-F59542DE86E2}"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412140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737399"/>
            <a:ext cx="8229600" cy="1472401"/>
          </a:xfrm>
          <a:noFill/>
          <a:ln/>
        </p:spPr>
        <p:txBody>
          <a:bodyPr>
            <a:noAutofit/>
          </a:bodyPr>
          <a:lstStyle/>
          <a:p>
            <a:pPr>
              <a:lnSpc>
                <a:spcPct val="150000"/>
              </a:lnSpc>
            </a:pPr>
            <a:r>
              <a:rPr lang="nl-NL" sz="4000" dirty="0">
                <a:latin typeface="Eras Medium ITC" panose="020B0602030504020804" pitchFamily="34" charset="0"/>
                <a:cs typeface="Times New Roman" pitchFamily="18" charset="0"/>
              </a:rPr>
              <a:t>Market Segmentation:</a:t>
            </a:r>
            <a:br>
              <a:rPr lang="nl-NL" sz="3600" dirty="0">
                <a:latin typeface="Eras Medium ITC" panose="020B0602030504020804" pitchFamily="34" charset="0"/>
                <a:cs typeface="Times New Roman" pitchFamily="18" charset="0"/>
              </a:rPr>
            </a:br>
            <a:r>
              <a:rPr lang="nl-NL" sz="3600" dirty="0">
                <a:latin typeface="Eras Medium ITC" panose="020B0602030504020804" pitchFamily="34" charset="0"/>
                <a:cs typeface="Times New Roman" pitchFamily="18" charset="0"/>
              </a:rPr>
              <a:t>Academic Definition by Smith (1956):</a:t>
            </a:r>
          </a:p>
        </p:txBody>
      </p:sp>
      <p:sp>
        <p:nvSpPr>
          <p:cNvPr id="70659" name="Rectangle 3"/>
          <p:cNvSpPr>
            <a:spLocks noGrp="1" noChangeArrowheads="1"/>
          </p:cNvSpPr>
          <p:nvPr>
            <p:ph idx="1"/>
          </p:nvPr>
        </p:nvSpPr>
        <p:spPr>
          <a:xfrm>
            <a:off x="685800" y="2782775"/>
            <a:ext cx="7772400" cy="2929250"/>
          </a:xfrm>
          <a:noFill/>
          <a:ln/>
        </p:spPr>
        <p:txBody>
          <a:bodyPr>
            <a:normAutofit/>
          </a:bodyPr>
          <a:lstStyle/>
          <a:p>
            <a:pPr>
              <a:lnSpc>
                <a:spcPct val="150000"/>
              </a:lnSpc>
            </a:pPr>
            <a:r>
              <a:rPr lang="nl-NL" dirty="0">
                <a:latin typeface="Eras Medium ITC" panose="020B0602030504020804" pitchFamily="34" charset="0"/>
              </a:rPr>
              <a:t>“Market Segmentation involves viewing a  heterogeneous market as a number of smaller homogeneous markets with differing preferences attributable to the desires of consumers for more precise satisfactions of their varying wants”</a:t>
            </a:r>
          </a:p>
        </p:txBody>
      </p:sp>
      <p:sp>
        <p:nvSpPr>
          <p:cNvPr id="4" name="Date Placeholder 3"/>
          <p:cNvSpPr>
            <a:spLocks noGrp="1"/>
          </p:cNvSpPr>
          <p:nvPr>
            <p:ph type="dt" sz="half" idx="10"/>
          </p:nvPr>
        </p:nvSpPr>
        <p:spPr/>
        <p:txBody>
          <a:bodyPr/>
          <a:lstStyle/>
          <a:p>
            <a:r>
              <a:rPr lang="en-US"/>
              <a:t>©Wayne DeSarbo</a:t>
            </a:r>
          </a:p>
        </p:txBody>
      </p:sp>
      <p:sp>
        <p:nvSpPr>
          <p:cNvPr id="5"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11</a:t>
            </a:fld>
            <a:endParaRPr lang="en-US" dirty="0"/>
          </a:p>
        </p:txBody>
      </p:sp>
    </p:spTree>
    <p:extLst>
      <p:ext uri="{BB962C8B-B14F-4D97-AF65-F5344CB8AC3E}">
        <p14:creationId xmlns:p14="http://schemas.microsoft.com/office/powerpoint/2010/main" val="2199435612"/>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ln w="28575"/>
        </p:spPr>
        <p:txBody>
          <a:bodyPr/>
          <a:lstStyle/>
          <a:p>
            <a:pPr algn="ctr" eaLnBrk="1" hangingPunct="1"/>
            <a:r>
              <a:rPr lang="en-US" dirty="0">
                <a:latin typeface="Eras Medium ITC" panose="020B0602030504020804" pitchFamily="34" charset="0"/>
              </a:rPr>
              <a:t>Market Segmentation in Plain English</a:t>
            </a:r>
          </a:p>
        </p:txBody>
      </p:sp>
      <p:sp>
        <p:nvSpPr>
          <p:cNvPr id="10244" name="Rectangle 3"/>
          <p:cNvSpPr>
            <a:spLocks noGrp="1" noChangeArrowheads="1"/>
          </p:cNvSpPr>
          <p:nvPr>
            <p:ph idx="1"/>
          </p:nvPr>
        </p:nvSpPr>
        <p:spPr>
          <a:xfrm>
            <a:off x="636024" y="1710531"/>
            <a:ext cx="7886700" cy="4351338"/>
          </a:xfrm>
        </p:spPr>
        <p:txBody>
          <a:bodyPr/>
          <a:lstStyle/>
          <a:p>
            <a:pPr eaLnBrk="1" hangingPunct="1">
              <a:lnSpc>
                <a:spcPct val="90000"/>
              </a:lnSpc>
            </a:pPr>
            <a:r>
              <a:rPr lang="en-US" sz="2800" dirty="0">
                <a:latin typeface="Eras Medium ITC" panose="020B0602030504020804" pitchFamily="34" charset="0"/>
              </a:rPr>
              <a:t>Process of dividing a total market into groups of consumers who have </a:t>
            </a:r>
            <a:r>
              <a:rPr lang="en-US" sz="2800" dirty="0">
                <a:solidFill>
                  <a:srgbClr val="FF0000"/>
                </a:solidFill>
                <a:latin typeface="Eras Medium ITC" panose="020B0602030504020804" pitchFamily="34" charset="0"/>
              </a:rPr>
              <a:t>similar needs </a:t>
            </a:r>
            <a:r>
              <a:rPr lang="en-US" sz="2800" dirty="0">
                <a:latin typeface="Eras Medium ITC" panose="020B0602030504020804" pitchFamily="34" charset="0"/>
              </a:rPr>
              <a:t>and who </a:t>
            </a:r>
            <a:r>
              <a:rPr lang="en-US" sz="2800" dirty="0">
                <a:solidFill>
                  <a:srgbClr val="FF0000"/>
                </a:solidFill>
                <a:latin typeface="Eras Medium ITC" panose="020B0602030504020804" pitchFamily="34" charset="0"/>
              </a:rPr>
              <a:t>respond similarly to marketing mix variables</a:t>
            </a:r>
            <a:r>
              <a:rPr lang="en-US" sz="2800" dirty="0">
                <a:latin typeface="Eras Medium ITC" panose="020B0602030504020804" pitchFamily="34" charset="0"/>
              </a:rPr>
              <a:t>.</a:t>
            </a:r>
          </a:p>
          <a:p>
            <a:pPr eaLnBrk="1" hangingPunct="1"/>
            <a:endParaRPr lang="en-US" sz="4000" dirty="0">
              <a:latin typeface="Eras Medium ITC" panose="020B0602030504020804" pitchFamily="34" charset="0"/>
            </a:endParaRPr>
          </a:p>
        </p:txBody>
      </p:sp>
      <p:sp>
        <p:nvSpPr>
          <p:cNvPr id="10242" name="Slide Number Placeholder 3"/>
          <p:cNvSpPr>
            <a:spLocks noGrp="1"/>
          </p:cNvSpPr>
          <p:nvPr>
            <p:ph type="sldNum" sz="quarter" idx="12"/>
          </p:nvPr>
        </p:nvSpPr>
        <p:spPr>
          <a:noFill/>
        </p:spPr>
        <p:txBody>
          <a:bodyPr/>
          <a:lstStyle/>
          <a:p>
            <a:fld id="{8876D9D8-1B98-4C0D-A884-491DBD795ABD}" type="slidenum">
              <a:rPr lang="en-US" smtClean="0"/>
              <a:pPr/>
              <a:t>12</a:t>
            </a:fld>
            <a:endParaRPr lang="en-US" dirty="0"/>
          </a:p>
        </p:txBody>
      </p:sp>
      <p:grpSp>
        <p:nvGrpSpPr>
          <p:cNvPr id="10245" name="Group 4"/>
          <p:cNvGrpSpPr>
            <a:grpSpLocks/>
          </p:cNvGrpSpPr>
          <p:nvPr/>
        </p:nvGrpSpPr>
        <p:grpSpPr bwMode="auto">
          <a:xfrm>
            <a:off x="2438400" y="3536951"/>
            <a:ext cx="4114800" cy="2819400"/>
            <a:chOff x="1371600" y="3200400"/>
            <a:chExt cx="4114800" cy="2819400"/>
          </a:xfrm>
        </p:grpSpPr>
        <p:pic>
          <p:nvPicPr>
            <p:cNvPr id="10246" name="Picture 47" descr="people8"/>
            <p:cNvPicPr>
              <a:picLocks noChangeAspect="1" noChangeArrowheads="1"/>
            </p:cNvPicPr>
            <p:nvPr/>
          </p:nvPicPr>
          <p:blipFill>
            <a:blip r:embed="rId3"/>
            <a:srcRect/>
            <a:stretch>
              <a:fillRect/>
            </a:stretch>
          </p:blipFill>
          <p:spPr bwMode="auto">
            <a:xfrm>
              <a:off x="4572000" y="4419600"/>
              <a:ext cx="242888" cy="457200"/>
            </a:xfrm>
            <a:prstGeom prst="rect">
              <a:avLst/>
            </a:prstGeom>
            <a:noFill/>
            <a:ln w="9525">
              <a:noFill/>
              <a:miter lim="800000"/>
              <a:headEnd/>
              <a:tailEnd/>
            </a:ln>
          </p:spPr>
        </p:pic>
        <p:pic>
          <p:nvPicPr>
            <p:cNvPr id="10247" name="Picture 8" descr="people8"/>
            <p:cNvPicPr>
              <a:picLocks noChangeAspect="1" noChangeArrowheads="1"/>
            </p:cNvPicPr>
            <p:nvPr/>
          </p:nvPicPr>
          <p:blipFill>
            <a:blip r:embed="rId3"/>
            <a:srcRect/>
            <a:stretch>
              <a:fillRect/>
            </a:stretch>
          </p:blipFill>
          <p:spPr bwMode="auto">
            <a:xfrm>
              <a:off x="4648200" y="3200400"/>
              <a:ext cx="242888" cy="457200"/>
            </a:xfrm>
            <a:prstGeom prst="rect">
              <a:avLst/>
            </a:prstGeom>
            <a:noFill/>
            <a:ln w="9525">
              <a:noFill/>
              <a:miter lim="800000"/>
              <a:headEnd/>
              <a:tailEnd/>
            </a:ln>
          </p:spPr>
        </p:pic>
        <p:pic>
          <p:nvPicPr>
            <p:cNvPr id="10248" name="Picture 9" descr="people8"/>
            <p:cNvPicPr>
              <a:picLocks noChangeAspect="1" noChangeArrowheads="1"/>
            </p:cNvPicPr>
            <p:nvPr/>
          </p:nvPicPr>
          <p:blipFill>
            <a:blip r:embed="rId3"/>
            <a:srcRect/>
            <a:stretch>
              <a:fillRect/>
            </a:stretch>
          </p:blipFill>
          <p:spPr bwMode="auto">
            <a:xfrm>
              <a:off x="4800600" y="3429000"/>
              <a:ext cx="242888" cy="457200"/>
            </a:xfrm>
            <a:prstGeom prst="rect">
              <a:avLst/>
            </a:prstGeom>
            <a:noFill/>
            <a:ln w="9525">
              <a:noFill/>
              <a:miter lim="800000"/>
              <a:headEnd/>
              <a:tailEnd/>
            </a:ln>
          </p:spPr>
        </p:pic>
        <p:pic>
          <p:nvPicPr>
            <p:cNvPr id="10249" name="Picture 10" descr="people8"/>
            <p:cNvPicPr>
              <a:picLocks noChangeAspect="1" noChangeArrowheads="1"/>
            </p:cNvPicPr>
            <p:nvPr/>
          </p:nvPicPr>
          <p:blipFill>
            <a:blip r:embed="rId3"/>
            <a:srcRect/>
            <a:stretch>
              <a:fillRect/>
            </a:stretch>
          </p:blipFill>
          <p:spPr bwMode="auto">
            <a:xfrm>
              <a:off x="1981200" y="4495800"/>
              <a:ext cx="319088" cy="600075"/>
            </a:xfrm>
            <a:prstGeom prst="rect">
              <a:avLst/>
            </a:prstGeom>
            <a:noFill/>
            <a:ln w="9525">
              <a:noFill/>
              <a:miter lim="800000"/>
              <a:headEnd/>
              <a:tailEnd/>
            </a:ln>
          </p:spPr>
        </p:pic>
        <p:pic>
          <p:nvPicPr>
            <p:cNvPr id="10250" name="Picture 11" descr="people8"/>
            <p:cNvPicPr>
              <a:picLocks noChangeAspect="1" noChangeArrowheads="1"/>
            </p:cNvPicPr>
            <p:nvPr/>
          </p:nvPicPr>
          <p:blipFill>
            <a:blip r:embed="rId3"/>
            <a:srcRect/>
            <a:stretch>
              <a:fillRect/>
            </a:stretch>
          </p:blipFill>
          <p:spPr bwMode="auto">
            <a:xfrm>
              <a:off x="2438400" y="4114800"/>
              <a:ext cx="319088" cy="600075"/>
            </a:xfrm>
            <a:prstGeom prst="rect">
              <a:avLst/>
            </a:prstGeom>
            <a:noFill/>
            <a:ln w="9525">
              <a:noFill/>
              <a:miter lim="800000"/>
              <a:headEnd/>
              <a:tailEnd/>
            </a:ln>
          </p:spPr>
        </p:pic>
        <p:pic>
          <p:nvPicPr>
            <p:cNvPr id="10251" name="Picture 12" descr="people8"/>
            <p:cNvPicPr>
              <a:picLocks noChangeAspect="1" noChangeArrowheads="1"/>
            </p:cNvPicPr>
            <p:nvPr/>
          </p:nvPicPr>
          <p:blipFill>
            <a:blip r:embed="rId3"/>
            <a:srcRect/>
            <a:stretch>
              <a:fillRect/>
            </a:stretch>
          </p:blipFill>
          <p:spPr bwMode="auto">
            <a:xfrm>
              <a:off x="2286000" y="4267200"/>
              <a:ext cx="319088" cy="600075"/>
            </a:xfrm>
            <a:prstGeom prst="rect">
              <a:avLst/>
            </a:prstGeom>
            <a:noFill/>
            <a:ln w="9525">
              <a:noFill/>
              <a:miter lim="800000"/>
              <a:headEnd/>
              <a:tailEnd/>
            </a:ln>
          </p:spPr>
        </p:pic>
        <p:pic>
          <p:nvPicPr>
            <p:cNvPr id="10252" name="Picture 13" descr="people8"/>
            <p:cNvPicPr>
              <a:picLocks noChangeAspect="1" noChangeArrowheads="1"/>
            </p:cNvPicPr>
            <p:nvPr/>
          </p:nvPicPr>
          <p:blipFill>
            <a:blip r:embed="rId3"/>
            <a:srcRect/>
            <a:stretch>
              <a:fillRect/>
            </a:stretch>
          </p:blipFill>
          <p:spPr bwMode="auto">
            <a:xfrm>
              <a:off x="2438400" y="4343400"/>
              <a:ext cx="319088" cy="600075"/>
            </a:xfrm>
            <a:prstGeom prst="rect">
              <a:avLst/>
            </a:prstGeom>
            <a:noFill/>
            <a:ln w="9525">
              <a:noFill/>
              <a:miter lim="800000"/>
              <a:headEnd/>
              <a:tailEnd/>
            </a:ln>
          </p:spPr>
        </p:pic>
        <p:pic>
          <p:nvPicPr>
            <p:cNvPr id="10253" name="Picture 14" descr="people8"/>
            <p:cNvPicPr>
              <a:picLocks noChangeAspect="1" noChangeArrowheads="1"/>
            </p:cNvPicPr>
            <p:nvPr/>
          </p:nvPicPr>
          <p:blipFill>
            <a:blip r:embed="rId3"/>
            <a:srcRect/>
            <a:stretch>
              <a:fillRect/>
            </a:stretch>
          </p:blipFill>
          <p:spPr bwMode="auto">
            <a:xfrm>
              <a:off x="1905000" y="3962400"/>
              <a:ext cx="319088" cy="600075"/>
            </a:xfrm>
            <a:prstGeom prst="rect">
              <a:avLst/>
            </a:prstGeom>
            <a:noFill/>
            <a:ln w="9525">
              <a:noFill/>
              <a:miter lim="800000"/>
              <a:headEnd/>
              <a:tailEnd/>
            </a:ln>
          </p:spPr>
        </p:pic>
        <p:pic>
          <p:nvPicPr>
            <p:cNvPr id="10254" name="Picture 15" descr="people8"/>
            <p:cNvPicPr>
              <a:picLocks noChangeAspect="1" noChangeArrowheads="1"/>
            </p:cNvPicPr>
            <p:nvPr/>
          </p:nvPicPr>
          <p:blipFill>
            <a:blip r:embed="rId3"/>
            <a:srcRect/>
            <a:stretch>
              <a:fillRect/>
            </a:stretch>
          </p:blipFill>
          <p:spPr bwMode="auto">
            <a:xfrm>
              <a:off x="2133600" y="4114800"/>
              <a:ext cx="319088" cy="600075"/>
            </a:xfrm>
            <a:prstGeom prst="rect">
              <a:avLst/>
            </a:prstGeom>
            <a:noFill/>
            <a:ln w="9525">
              <a:noFill/>
              <a:miter lim="800000"/>
              <a:headEnd/>
              <a:tailEnd/>
            </a:ln>
          </p:spPr>
        </p:pic>
        <p:pic>
          <p:nvPicPr>
            <p:cNvPr id="10255" name="Picture 16" descr="people8"/>
            <p:cNvPicPr>
              <a:picLocks noChangeAspect="1" noChangeArrowheads="1"/>
            </p:cNvPicPr>
            <p:nvPr/>
          </p:nvPicPr>
          <p:blipFill>
            <a:blip r:embed="rId3"/>
            <a:srcRect/>
            <a:stretch>
              <a:fillRect/>
            </a:stretch>
          </p:blipFill>
          <p:spPr bwMode="auto">
            <a:xfrm>
              <a:off x="1752600" y="3962400"/>
              <a:ext cx="319088" cy="600075"/>
            </a:xfrm>
            <a:prstGeom prst="rect">
              <a:avLst/>
            </a:prstGeom>
            <a:noFill/>
            <a:ln w="9525">
              <a:noFill/>
              <a:miter lim="800000"/>
              <a:headEnd/>
              <a:tailEnd/>
            </a:ln>
          </p:spPr>
        </p:pic>
        <p:pic>
          <p:nvPicPr>
            <p:cNvPr id="10256" name="Picture 18" descr="people8"/>
            <p:cNvPicPr>
              <a:picLocks noChangeAspect="1" noChangeArrowheads="1"/>
            </p:cNvPicPr>
            <p:nvPr/>
          </p:nvPicPr>
          <p:blipFill>
            <a:blip r:embed="rId3"/>
            <a:srcRect/>
            <a:stretch>
              <a:fillRect/>
            </a:stretch>
          </p:blipFill>
          <p:spPr bwMode="auto">
            <a:xfrm>
              <a:off x="1524000" y="4038600"/>
              <a:ext cx="319088" cy="600075"/>
            </a:xfrm>
            <a:prstGeom prst="rect">
              <a:avLst/>
            </a:prstGeom>
            <a:noFill/>
            <a:ln w="9525">
              <a:noFill/>
              <a:miter lim="800000"/>
              <a:headEnd/>
              <a:tailEnd/>
            </a:ln>
          </p:spPr>
        </p:pic>
        <p:pic>
          <p:nvPicPr>
            <p:cNvPr id="10257" name="Picture 19" descr="people8"/>
            <p:cNvPicPr>
              <a:picLocks noChangeAspect="1" noChangeArrowheads="1"/>
            </p:cNvPicPr>
            <p:nvPr/>
          </p:nvPicPr>
          <p:blipFill>
            <a:blip r:embed="rId3"/>
            <a:srcRect/>
            <a:stretch>
              <a:fillRect/>
            </a:stretch>
          </p:blipFill>
          <p:spPr bwMode="auto">
            <a:xfrm>
              <a:off x="1676400" y="4191000"/>
              <a:ext cx="319088" cy="600075"/>
            </a:xfrm>
            <a:prstGeom prst="rect">
              <a:avLst/>
            </a:prstGeom>
            <a:noFill/>
            <a:ln w="9525">
              <a:noFill/>
              <a:miter lim="800000"/>
              <a:headEnd/>
              <a:tailEnd/>
            </a:ln>
          </p:spPr>
        </p:pic>
        <p:pic>
          <p:nvPicPr>
            <p:cNvPr id="10258" name="Picture 20" descr="people8"/>
            <p:cNvPicPr>
              <a:picLocks noChangeAspect="1" noChangeArrowheads="1"/>
            </p:cNvPicPr>
            <p:nvPr/>
          </p:nvPicPr>
          <p:blipFill>
            <a:blip r:embed="rId3"/>
            <a:srcRect/>
            <a:stretch>
              <a:fillRect/>
            </a:stretch>
          </p:blipFill>
          <p:spPr bwMode="auto">
            <a:xfrm>
              <a:off x="1371600" y="4267200"/>
              <a:ext cx="319088" cy="600075"/>
            </a:xfrm>
            <a:prstGeom prst="rect">
              <a:avLst/>
            </a:prstGeom>
            <a:noFill/>
            <a:ln w="9525">
              <a:noFill/>
              <a:miter lim="800000"/>
              <a:headEnd/>
              <a:tailEnd/>
            </a:ln>
          </p:spPr>
        </p:pic>
        <p:pic>
          <p:nvPicPr>
            <p:cNvPr id="10259" name="Picture 21" descr="people8"/>
            <p:cNvPicPr>
              <a:picLocks noChangeAspect="1" noChangeArrowheads="1"/>
            </p:cNvPicPr>
            <p:nvPr/>
          </p:nvPicPr>
          <p:blipFill>
            <a:blip r:embed="rId3"/>
            <a:srcRect/>
            <a:stretch>
              <a:fillRect/>
            </a:stretch>
          </p:blipFill>
          <p:spPr bwMode="auto">
            <a:xfrm>
              <a:off x="1981200" y="4267200"/>
              <a:ext cx="319088" cy="600075"/>
            </a:xfrm>
            <a:prstGeom prst="rect">
              <a:avLst/>
            </a:prstGeom>
            <a:noFill/>
            <a:ln w="9525">
              <a:noFill/>
              <a:miter lim="800000"/>
              <a:headEnd/>
              <a:tailEnd/>
            </a:ln>
          </p:spPr>
        </p:pic>
        <p:pic>
          <p:nvPicPr>
            <p:cNvPr id="10260" name="Picture 22" descr="people8"/>
            <p:cNvPicPr>
              <a:picLocks noChangeAspect="1" noChangeArrowheads="1"/>
            </p:cNvPicPr>
            <p:nvPr/>
          </p:nvPicPr>
          <p:blipFill>
            <a:blip r:embed="rId3"/>
            <a:srcRect/>
            <a:stretch>
              <a:fillRect/>
            </a:stretch>
          </p:blipFill>
          <p:spPr bwMode="auto">
            <a:xfrm>
              <a:off x="2057400" y="4724400"/>
              <a:ext cx="319088" cy="600075"/>
            </a:xfrm>
            <a:prstGeom prst="rect">
              <a:avLst/>
            </a:prstGeom>
            <a:noFill/>
            <a:ln w="9525">
              <a:noFill/>
              <a:miter lim="800000"/>
              <a:headEnd/>
              <a:tailEnd/>
            </a:ln>
          </p:spPr>
        </p:pic>
        <p:pic>
          <p:nvPicPr>
            <p:cNvPr id="10261" name="Picture 23" descr="people8"/>
            <p:cNvPicPr>
              <a:picLocks noChangeAspect="1" noChangeArrowheads="1"/>
            </p:cNvPicPr>
            <p:nvPr/>
          </p:nvPicPr>
          <p:blipFill>
            <a:blip r:embed="rId3"/>
            <a:srcRect/>
            <a:stretch>
              <a:fillRect/>
            </a:stretch>
          </p:blipFill>
          <p:spPr bwMode="auto">
            <a:xfrm>
              <a:off x="1752600" y="4648200"/>
              <a:ext cx="319088" cy="600075"/>
            </a:xfrm>
            <a:prstGeom prst="rect">
              <a:avLst/>
            </a:prstGeom>
            <a:noFill/>
            <a:ln w="9525">
              <a:noFill/>
              <a:miter lim="800000"/>
              <a:headEnd/>
              <a:tailEnd/>
            </a:ln>
          </p:spPr>
        </p:pic>
        <p:pic>
          <p:nvPicPr>
            <p:cNvPr id="10262" name="Picture 24" descr="people8"/>
            <p:cNvPicPr>
              <a:picLocks noChangeAspect="1" noChangeArrowheads="1"/>
            </p:cNvPicPr>
            <p:nvPr/>
          </p:nvPicPr>
          <p:blipFill>
            <a:blip r:embed="rId3"/>
            <a:srcRect/>
            <a:stretch>
              <a:fillRect/>
            </a:stretch>
          </p:blipFill>
          <p:spPr bwMode="auto">
            <a:xfrm>
              <a:off x="1447800" y="4800600"/>
              <a:ext cx="319088" cy="600075"/>
            </a:xfrm>
            <a:prstGeom prst="rect">
              <a:avLst/>
            </a:prstGeom>
            <a:noFill/>
            <a:ln w="9525">
              <a:noFill/>
              <a:miter lim="800000"/>
              <a:headEnd/>
              <a:tailEnd/>
            </a:ln>
          </p:spPr>
        </p:pic>
        <p:pic>
          <p:nvPicPr>
            <p:cNvPr id="10263" name="Picture 25" descr="people8"/>
            <p:cNvPicPr>
              <a:picLocks noChangeAspect="1" noChangeArrowheads="1"/>
            </p:cNvPicPr>
            <p:nvPr/>
          </p:nvPicPr>
          <p:blipFill>
            <a:blip r:embed="rId3"/>
            <a:srcRect/>
            <a:stretch>
              <a:fillRect/>
            </a:stretch>
          </p:blipFill>
          <p:spPr bwMode="auto">
            <a:xfrm>
              <a:off x="2362200" y="4648200"/>
              <a:ext cx="319088" cy="600075"/>
            </a:xfrm>
            <a:prstGeom prst="rect">
              <a:avLst/>
            </a:prstGeom>
            <a:noFill/>
            <a:ln w="9525">
              <a:noFill/>
              <a:miter lim="800000"/>
              <a:headEnd/>
              <a:tailEnd/>
            </a:ln>
          </p:spPr>
        </p:pic>
        <p:pic>
          <p:nvPicPr>
            <p:cNvPr id="10264" name="Picture 26" descr="people8"/>
            <p:cNvPicPr>
              <a:picLocks noChangeAspect="1" noChangeArrowheads="1"/>
            </p:cNvPicPr>
            <p:nvPr/>
          </p:nvPicPr>
          <p:blipFill>
            <a:blip r:embed="rId3"/>
            <a:srcRect/>
            <a:stretch>
              <a:fillRect/>
            </a:stretch>
          </p:blipFill>
          <p:spPr bwMode="auto">
            <a:xfrm>
              <a:off x="1828800" y="4343400"/>
              <a:ext cx="319088" cy="600075"/>
            </a:xfrm>
            <a:prstGeom prst="rect">
              <a:avLst/>
            </a:prstGeom>
            <a:noFill/>
            <a:ln w="9525">
              <a:noFill/>
              <a:miter lim="800000"/>
              <a:headEnd/>
              <a:tailEnd/>
            </a:ln>
          </p:spPr>
        </p:pic>
        <p:pic>
          <p:nvPicPr>
            <p:cNvPr id="10265" name="Picture 27" descr="people8"/>
            <p:cNvPicPr>
              <a:picLocks noChangeAspect="1" noChangeArrowheads="1"/>
            </p:cNvPicPr>
            <p:nvPr/>
          </p:nvPicPr>
          <p:blipFill>
            <a:blip r:embed="rId3"/>
            <a:srcRect/>
            <a:stretch>
              <a:fillRect/>
            </a:stretch>
          </p:blipFill>
          <p:spPr bwMode="auto">
            <a:xfrm>
              <a:off x="2209800" y="4343400"/>
              <a:ext cx="319088" cy="600075"/>
            </a:xfrm>
            <a:prstGeom prst="rect">
              <a:avLst/>
            </a:prstGeom>
            <a:noFill/>
            <a:ln w="9525">
              <a:noFill/>
              <a:miter lim="800000"/>
              <a:headEnd/>
              <a:tailEnd/>
            </a:ln>
          </p:spPr>
        </p:pic>
        <p:pic>
          <p:nvPicPr>
            <p:cNvPr id="10266" name="Picture 28" descr="people8"/>
            <p:cNvPicPr>
              <a:picLocks noChangeAspect="1" noChangeArrowheads="1"/>
            </p:cNvPicPr>
            <p:nvPr/>
          </p:nvPicPr>
          <p:blipFill>
            <a:blip r:embed="rId3"/>
            <a:srcRect/>
            <a:stretch>
              <a:fillRect/>
            </a:stretch>
          </p:blipFill>
          <p:spPr bwMode="auto">
            <a:xfrm>
              <a:off x="2438400" y="4953000"/>
              <a:ext cx="319088" cy="600075"/>
            </a:xfrm>
            <a:prstGeom prst="rect">
              <a:avLst/>
            </a:prstGeom>
            <a:noFill/>
            <a:ln w="9525">
              <a:noFill/>
              <a:miter lim="800000"/>
              <a:headEnd/>
              <a:tailEnd/>
            </a:ln>
          </p:spPr>
        </p:pic>
        <p:pic>
          <p:nvPicPr>
            <p:cNvPr id="10267" name="Picture 29" descr="people8"/>
            <p:cNvPicPr>
              <a:picLocks noChangeAspect="1" noChangeArrowheads="1"/>
            </p:cNvPicPr>
            <p:nvPr/>
          </p:nvPicPr>
          <p:blipFill>
            <a:blip r:embed="rId3"/>
            <a:srcRect/>
            <a:stretch>
              <a:fillRect/>
            </a:stretch>
          </p:blipFill>
          <p:spPr bwMode="auto">
            <a:xfrm>
              <a:off x="1905000" y="4876800"/>
              <a:ext cx="319088" cy="600075"/>
            </a:xfrm>
            <a:prstGeom prst="rect">
              <a:avLst/>
            </a:prstGeom>
            <a:noFill/>
            <a:ln w="9525">
              <a:noFill/>
              <a:miter lim="800000"/>
              <a:headEnd/>
              <a:tailEnd/>
            </a:ln>
          </p:spPr>
        </p:pic>
        <p:pic>
          <p:nvPicPr>
            <p:cNvPr id="10268" name="Picture 30" descr="people8"/>
            <p:cNvPicPr>
              <a:picLocks noChangeAspect="1" noChangeArrowheads="1"/>
            </p:cNvPicPr>
            <p:nvPr/>
          </p:nvPicPr>
          <p:blipFill>
            <a:blip r:embed="rId3"/>
            <a:srcRect/>
            <a:stretch>
              <a:fillRect/>
            </a:stretch>
          </p:blipFill>
          <p:spPr bwMode="auto">
            <a:xfrm>
              <a:off x="2209800" y="5105400"/>
              <a:ext cx="319088" cy="600075"/>
            </a:xfrm>
            <a:prstGeom prst="rect">
              <a:avLst/>
            </a:prstGeom>
            <a:noFill/>
            <a:ln w="9525">
              <a:noFill/>
              <a:miter lim="800000"/>
              <a:headEnd/>
              <a:tailEnd/>
            </a:ln>
          </p:spPr>
        </p:pic>
        <p:pic>
          <p:nvPicPr>
            <p:cNvPr id="10269" name="Picture 31" descr="people8"/>
            <p:cNvPicPr>
              <a:picLocks noChangeAspect="1" noChangeArrowheads="1"/>
            </p:cNvPicPr>
            <p:nvPr/>
          </p:nvPicPr>
          <p:blipFill>
            <a:blip r:embed="rId3"/>
            <a:srcRect/>
            <a:stretch>
              <a:fillRect/>
            </a:stretch>
          </p:blipFill>
          <p:spPr bwMode="auto">
            <a:xfrm>
              <a:off x="1600200" y="4572000"/>
              <a:ext cx="319088" cy="600075"/>
            </a:xfrm>
            <a:prstGeom prst="rect">
              <a:avLst/>
            </a:prstGeom>
            <a:noFill/>
            <a:ln w="9525">
              <a:noFill/>
              <a:miter lim="800000"/>
              <a:headEnd/>
              <a:tailEnd/>
            </a:ln>
          </p:spPr>
        </p:pic>
        <p:pic>
          <p:nvPicPr>
            <p:cNvPr id="10270" name="Picture 32" descr="people8"/>
            <p:cNvPicPr>
              <a:picLocks noChangeAspect="1" noChangeArrowheads="1"/>
            </p:cNvPicPr>
            <p:nvPr/>
          </p:nvPicPr>
          <p:blipFill>
            <a:blip r:embed="rId3"/>
            <a:srcRect/>
            <a:stretch>
              <a:fillRect/>
            </a:stretch>
          </p:blipFill>
          <p:spPr bwMode="auto">
            <a:xfrm>
              <a:off x="1676400" y="5181600"/>
              <a:ext cx="319088" cy="600075"/>
            </a:xfrm>
            <a:prstGeom prst="rect">
              <a:avLst/>
            </a:prstGeom>
            <a:noFill/>
            <a:ln w="9525">
              <a:noFill/>
              <a:miter lim="800000"/>
              <a:headEnd/>
              <a:tailEnd/>
            </a:ln>
          </p:spPr>
        </p:pic>
        <p:pic>
          <p:nvPicPr>
            <p:cNvPr id="10271" name="Picture 33" descr="people8"/>
            <p:cNvPicPr>
              <a:picLocks noChangeAspect="1" noChangeArrowheads="1"/>
            </p:cNvPicPr>
            <p:nvPr/>
          </p:nvPicPr>
          <p:blipFill>
            <a:blip r:embed="rId3"/>
            <a:srcRect/>
            <a:stretch>
              <a:fillRect/>
            </a:stretch>
          </p:blipFill>
          <p:spPr bwMode="auto">
            <a:xfrm>
              <a:off x="2057400" y="5257800"/>
              <a:ext cx="319088" cy="600075"/>
            </a:xfrm>
            <a:prstGeom prst="rect">
              <a:avLst/>
            </a:prstGeom>
            <a:noFill/>
            <a:ln w="9525">
              <a:noFill/>
              <a:miter lim="800000"/>
              <a:headEnd/>
              <a:tailEnd/>
            </a:ln>
          </p:spPr>
        </p:pic>
        <p:sp>
          <p:nvSpPr>
            <p:cNvPr id="10272" name="AutoShape 34"/>
            <p:cNvSpPr>
              <a:spLocks noChangeArrowheads="1"/>
            </p:cNvSpPr>
            <p:nvPr/>
          </p:nvSpPr>
          <p:spPr bwMode="auto">
            <a:xfrm rot="-1360833">
              <a:off x="2743200" y="4114800"/>
              <a:ext cx="1447800" cy="150813"/>
            </a:xfrm>
            <a:prstGeom prst="rightArrow">
              <a:avLst>
                <a:gd name="adj1" fmla="val 50000"/>
                <a:gd name="adj2" fmla="val 239999"/>
              </a:avLst>
            </a:prstGeom>
            <a:solidFill>
              <a:srgbClr val="FFFF99"/>
            </a:solidFill>
            <a:ln w="9525" algn="ctr">
              <a:solidFill>
                <a:schemeClr val="tx1"/>
              </a:solidFill>
              <a:miter lim="800000"/>
              <a:headEnd/>
              <a:tailEnd/>
            </a:ln>
          </p:spPr>
          <p:txBody>
            <a:bodyPr wrap="none" anchor="ctr"/>
            <a:lstStyle/>
            <a:p>
              <a:endParaRPr lang="en-US" dirty="0"/>
            </a:p>
          </p:txBody>
        </p:sp>
        <p:pic>
          <p:nvPicPr>
            <p:cNvPr id="10273" name="Picture 35" descr="people8"/>
            <p:cNvPicPr>
              <a:picLocks noChangeAspect="1" noChangeArrowheads="1"/>
            </p:cNvPicPr>
            <p:nvPr/>
          </p:nvPicPr>
          <p:blipFill>
            <a:blip r:embed="rId3"/>
            <a:srcRect/>
            <a:stretch>
              <a:fillRect/>
            </a:stretch>
          </p:blipFill>
          <p:spPr bwMode="auto">
            <a:xfrm>
              <a:off x="1905000" y="5105400"/>
              <a:ext cx="319088" cy="600075"/>
            </a:xfrm>
            <a:prstGeom prst="rect">
              <a:avLst/>
            </a:prstGeom>
            <a:noFill/>
            <a:ln w="9525">
              <a:noFill/>
              <a:miter lim="800000"/>
              <a:headEnd/>
              <a:tailEnd/>
            </a:ln>
          </p:spPr>
        </p:pic>
        <p:sp>
          <p:nvSpPr>
            <p:cNvPr id="10274" name="AutoShape 36"/>
            <p:cNvSpPr>
              <a:spLocks noChangeArrowheads="1"/>
            </p:cNvSpPr>
            <p:nvPr/>
          </p:nvSpPr>
          <p:spPr bwMode="auto">
            <a:xfrm>
              <a:off x="2819400" y="4724400"/>
              <a:ext cx="1447800" cy="152400"/>
            </a:xfrm>
            <a:prstGeom prst="rightArrow">
              <a:avLst>
                <a:gd name="adj1" fmla="val 50000"/>
                <a:gd name="adj2" fmla="val 237500"/>
              </a:avLst>
            </a:prstGeom>
            <a:solidFill>
              <a:srgbClr val="FFFF99"/>
            </a:solidFill>
            <a:ln w="9525" algn="ctr">
              <a:solidFill>
                <a:schemeClr val="tx1"/>
              </a:solidFill>
              <a:miter lim="800000"/>
              <a:headEnd/>
              <a:tailEnd/>
            </a:ln>
          </p:spPr>
          <p:txBody>
            <a:bodyPr wrap="none" anchor="ctr"/>
            <a:lstStyle/>
            <a:p>
              <a:endParaRPr lang="en-US" dirty="0"/>
            </a:p>
          </p:txBody>
        </p:sp>
        <p:sp>
          <p:nvSpPr>
            <p:cNvPr id="10275" name="AutoShape 37"/>
            <p:cNvSpPr>
              <a:spLocks noChangeArrowheads="1"/>
            </p:cNvSpPr>
            <p:nvPr/>
          </p:nvSpPr>
          <p:spPr bwMode="auto">
            <a:xfrm rot="637180">
              <a:off x="2819400" y="5257800"/>
              <a:ext cx="1295400" cy="152400"/>
            </a:xfrm>
            <a:prstGeom prst="rightArrow">
              <a:avLst>
                <a:gd name="adj1" fmla="val 50000"/>
                <a:gd name="adj2" fmla="val 212500"/>
              </a:avLst>
            </a:prstGeom>
            <a:solidFill>
              <a:srgbClr val="FFFF99"/>
            </a:solidFill>
            <a:ln w="9525" algn="ctr">
              <a:solidFill>
                <a:schemeClr val="tx1"/>
              </a:solidFill>
              <a:miter lim="800000"/>
              <a:headEnd/>
              <a:tailEnd/>
            </a:ln>
          </p:spPr>
          <p:txBody>
            <a:bodyPr wrap="none" anchor="ctr"/>
            <a:lstStyle/>
            <a:p>
              <a:endParaRPr lang="en-US" dirty="0"/>
            </a:p>
          </p:txBody>
        </p:sp>
        <p:sp>
          <p:nvSpPr>
            <p:cNvPr id="10276" name="Oval 38"/>
            <p:cNvSpPr>
              <a:spLocks noChangeArrowheads="1"/>
            </p:cNvSpPr>
            <p:nvPr/>
          </p:nvSpPr>
          <p:spPr bwMode="auto">
            <a:xfrm>
              <a:off x="4114800" y="3200400"/>
              <a:ext cx="1143000" cy="838200"/>
            </a:xfrm>
            <a:prstGeom prst="ellipse">
              <a:avLst/>
            </a:prstGeom>
            <a:noFill/>
            <a:ln w="9525" algn="ctr">
              <a:solidFill>
                <a:schemeClr val="tx1"/>
              </a:solidFill>
              <a:round/>
              <a:headEnd/>
              <a:tailEnd/>
            </a:ln>
          </p:spPr>
          <p:txBody>
            <a:bodyPr wrap="none" anchor="ctr"/>
            <a:lstStyle/>
            <a:p>
              <a:endParaRPr lang="en-US" dirty="0"/>
            </a:p>
          </p:txBody>
        </p:sp>
        <p:pic>
          <p:nvPicPr>
            <p:cNvPr id="10277" name="Picture 39" descr="people8"/>
            <p:cNvPicPr>
              <a:picLocks noChangeAspect="1" noChangeArrowheads="1"/>
            </p:cNvPicPr>
            <p:nvPr/>
          </p:nvPicPr>
          <p:blipFill>
            <a:blip r:embed="rId3"/>
            <a:srcRect/>
            <a:stretch>
              <a:fillRect/>
            </a:stretch>
          </p:blipFill>
          <p:spPr bwMode="auto">
            <a:xfrm>
              <a:off x="4343400" y="3276600"/>
              <a:ext cx="242888" cy="457200"/>
            </a:xfrm>
            <a:prstGeom prst="rect">
              <a:avLst/>
            </a:prstGeom>
            <a:noFill/>
            <a:ln w="9525">
              <a:noFill/>
              <a:miter lim="800000"/>
              <a:headEnd/>
              <a:tailEnd/>
            </a:ln>
          </p:spPr>
        </p:pic>
        <p:pic>
          <p:nvPicPr>
            <p:cNvPr id="10278" name="Picture 40" descr="people8"/>
            <p:cNvPicPr>
              <a:picLocks noChangeAspect="1" noChangeArrowheads="1"/>
            </p:cNvPicPr>
            <p:nvPr/>
          </p:nvPicPr>
          <p:blipFill>
            <a:blip r:embed="rId3"/>
            <a:srcRect/>
            <a:stretch>
              <a:fillRect/>
            </a:stretch>
          </p:blipFill>
          <p:spPr bwMode="auto">
            <a:xfrm>
              <a:off x="4495800" y="3429000"/>
              <a:ext cx="242888" cy="457200"/>
            </a:xfrm>
            <a:prstGeom prst="rect">
              <a:avLst/>
            </a:prstGeom>
            <a:noFill/>
            <a:ln w="9525">
              <a:noFill/>
              <a:miter lim="800000"/>
              <a:headEnd/>
              <a:tailEnd/>
            </a:ln>
          </p:spPr>
        </p:pic>
        <p:pic>
          <p:nvPicPr>
            <p:cNvPr id="10279" name="Picture 41" descr="people8"/>
            <p:cNvPicPr>
              <a:picLocks noChangeAspect="1" noChangeArrowheads="1"/>
            </p:cNvPicPr>
            <p:nvPr/>
          </p:nvPicPr>
          <p:blipFill>
            <a:blip r:embed="rId3"/>
            <a:srcRect/>
            <a:stretch>
              <a:fillRect/>
            </a:stretch>
          </p:blipFill>
          <p:spPr bwMode="auto">
            <a:xfrm>
              <a:off x="4648200" y="4572000"/>
              <a:ext cx="242888" cy="457200"/>
            </a:xfrm>
            <a:prstGeom prst="rect">
              <a:avLst/>
            </a:prstGeom>
            <a:noFill/>
            <a:ln w="9525">
              <a:noFill/>
              <a:miter lim="800000"/>
              <a:headEnd/>
              <a:tailEnd/>
            </a:ln>
          </p:spPr>
        </p:pic>
        <p:pic>
          <p:nvPicPr>
            <p:cNvPr id="10280" name="Picture 42" descr="people8"/>
            <p:cNvPicPr>
              <a:picLocks noChangeAspect="1" noChangeArrowheads="1"/>
            </p:cNvPicPr>
            <p:nvPr/>
          </p:nvPicPr>
          <p:blipFill>
            <a:blip r:embed="rId3"/>
            <a:srcRect/>
            <a:stretch>
              <a:fillRect/>
            </a:stretch>
          </p:blipFill>
          <p:spPr bwMode="auto">
            <a:xfrm>
              <a:off x="4343400" y="3505200"/>
              <a:ext cx="242888" cy="457200"/>
            </a:xfrm>
            <a:prstGeom prst="rect">
              <a:avLst/>
            </a:prstGeom>
            <a:noFill/>
            <a:ln w="9525">
              <a:noFill/>
              <a:miter lim="800000"/>
              <a:headEnd/>
              <a:tailEnd/>
            </a:ln>
          </p:spPr>
        </p:pic>
        <p:sp>
          <p:nvSpPr>
            <p:cNvPr id="10281" name="Oval 43"/>
            <p:cNvSpPr>
              <a:spLocks noChangeArrowheads="1"/>
            </p:cNvSpPr>
            <p:nvPr/>
          </p:nvSpPr>
          <p:spPr bwMode="auto">
            <a:xfrm>
              <a:off x="4343400" y="4191000"/>
              <a:ext cx="1143000" cy="838200"/>
            </a:xfrm>
            <a:prstGeom prst="ellipse">
              <a:avLst/>
            </a:prstGeom>
            <a:noFill/>
            <a:ln w="9525" algn="ctr">
              <a:solidFill>
                <a:schemeClr val="tx1"/>
              </a:solidFill>
              <a:round/>
              <a:headEnd/>
              <a:tailEnd/>
            </a:ln>
          </p:spPr>
          <p:txBody>
            <a:bodyPr wrap="none" anchor="ctr"/>
            <a:lstStyle/>
            <a:p>
              <a:endParaRPr lang="en-US" dirty="0"/>
            </a:p>
          </p:txBody>
        </p:sp>
        <p:pic>
          <p:nvPicPr>
            <p:cNvPr id="10282" name="Picture 44" descr="people8"/>
            <p:cNvPicPr>
              <a:picLocks noChangeAspect="1" noChangeArrowheads="1"/>
            </p:cNvPicPr>
            <p:nvPr/>
          </p:nvPicPr>
          <p:blipFill>
            <a:blip r:embed="rId3"/>
            <a:srcRect/>
            <a:stretch>
              <a:fillRect/>
            </a:stretch>
          </p:blipFill>
          <p:spPr bwMode="auto">
            <a:xfrm>
              <a:off x="4648200" y="3581400"/>
              <a:ext cx="242888" cy="457200"/>
            </a:xfrm>
            <a:prstGeom prst="rect">
              <a:avLst/>
            </a:prstGeom>
            <a:noFill/>
            <a:ln w="9525">
              <a:noFill/>
              <a:miter lim="800000"/>
              <a:headEnd/>
              <a:tailEnd/>
            </a:ln>
          </p:spPr>
        </p:pic>
        <p:pic>
          <p:nvPicPr>
            <p:cNvPr id="10283" name="Picture 45" descr="people8"/>
            <p:cNvPicPr>
              <a:picLocks noChangeAspect="1" noChangeArrowheads="1"/>
            </p:cNvPicPr>
            <p:nvPr/>
          </p:nvPicPr>
          <p:blipFill>
            <a:blip r:embed="rId3"/>
            <a:srcRect/>
            <a:stretch>
              <a:fillRect/>
            </a:stretch>
          </p:blipFill>
          <p:spPr bwMode="auto">
            <a:xfrm>
              <a:off x="4724400" y="4267200"/>
              <a:ext cx="242888" cy="457200"/>
            </a:xfrm>
            <a:prstGeom prst="rect">
              <a:avLst/>
            </a:prstGeom>
            <a:noFill/>
            <a:ln w="9525">
              <a:noFill/>
              <a:miter lim="800000"/>
              <a:headEnd/>
              <a:tailEnd/>
            </a:ln>
          </p:spPr>
        </p:pic>
        <p:pic>
          <p:nvPicPr>
            <p:cNvPr id="10284" name="Picture 46" descr="people8"/>
            <p:cNvPicPr>
              <a:picLocks noChangeAspect="1" noChangeArrowheads="1"/>
            </p:cNvPicPr>
            <p:nvPr/>
          </p:nvPicPr>
          <p:blipFill>
            <a:blip r:embed="rId3"/>
            <a:srcRect/>
            <a:stretch>
              <a:fillRect/>
            </a:stretch>
          </p:blipFill>
          <p:spPr bwMode="auto">
            <a:xfrm>
              <a:off x="4876800" y="4419600"/>
              <a:ext cx="242888" cy="457200"/>
            </a:xfrm>
            <a:prstGeom prst="rect">
              <a:avLst/>
            </a:prstGeom>
            <a:noFill/>
            <a:ln w="9525">
              <a:noFill/>
              <a:miter lim="800000"/>
              <a:headEnd/>
              <a:tailEnd/>
            </a:ln>
          </p:spPr>
        </p:pic>
        <p:pic>
          <p:nvPicPr>
            <p:cNvPr id="10285" name="Picture 48" descr="people8"/>
            <p:cNvPicPr>
              <a:picLocks noChangeAspect="1" noChangeArrowheads="1"/>
            </p:cNvPicPr>
            <p:nvPr/>
          </p:nvPicPr>
          <p:blipFill>
            <a:blip r:embed="rId3"/>
            <a:srcRect/>
            <a:stretch>
              <a:fillRect/>
            </a:stretch>
          </p:blipFill>
          <p:spPr bwMode="auto">
            <a:xfrm>
              <a:off x="5029200" y="4267200"/>
              <a:ext cx="242888" cy="457200"/>
            </a:xfrm>
            <a:prstGeom prst="rect">
              <a:avLst/>
            </a:prstGeom>
            <a:noFill/>
            <a:ln w="9525">
              <a:noFill/>
              <a:miter lim="800000"/>
              <a:headEnd/>
              <a:tailEnd/>
            </a:ln>
          </p:spPr>
        </p:pic>
        <p:sp>
          <p:nvSpPr>
            <p:cNvPr id="10286" name="Oval 49"/>
            <p:cNvSpPr>
              <a:spLocks noChangeArrowheads="1"/>
            </p:cNvSpPr>
            <p:nvPr/>
          </p:nvSpPr>
          <p:spPr bwMode="auto">
            <a:xfrm>
              <a:off x="4343400" y="5105400"/>
              <a:ext cx="1143000" cy="914400"/>
            </a:xfrm>
            <a:prstGeom prst="ellipse">
              <a:avLst/>
            </a:prstGeom>
            <a:noFill/>
            <a:ln w="9525" algn="ctr">
              <a:solidFill>
                <a:schemeClr val="tx1"/>
              </a:solidFill>
              <a:round/>
              <a:headEnd/>
              <a:tailEnd/>
            </a:ln>
          </p:spPr>
          <p:txBody>
            <a:bodyPr wrap="none" anchor="ctr"/>
            <a:lstStyle/>
            <a:p>
              <a:endParaRPr lang="en-US" dirty="0"/>
            </a:p>
          </p:txBody>
        </p:sp>
        <p:pic>
          <p:nvPicPr>
            <p:cNvPr id="10287" name="Picture 50" descr="people8"/>
            <p:cNvPicPr>
              <a:picLocks noChangeAspect="1" noChangeArrowheads="1"/>
            </p:cNvPicPr>
            <p:nvPr/>
          </p:nvPicPr>
          <p:blipFill>
            <a:blip r:embed="rId3"/>
            <a:srcRect/>
            <a:stretch>
              <a:fillRect/>
            </a:stretch>
          </p:blipFill>
          <p:spPr bwMode="auto">
            <a:xfrm>
              <a:off x="4648200" y="5181600"/>
              <a:ext cx="242888" cy="457200"/>
            </a:xfrm>
            <a:prstGeom prst="rect">
              <a:avLst/>
            </a:prstGeom>
            <a:noFill/>
            <a:ln w="9525">
              <a:noFill/>
              <a:miter lim="800000"/>
              <a:headEnd/>
              <a:tailEnd/>
            </a:ln>
          </p:spPr>
        </p:pic>
        <p:pic>
          <p:nvPicPr>
            <p:cNvPr id="10288" name="Picture 51" descr="people8"/>
            <p:cNvPicPr>
              <a:picLocks noChangeAspect="1" noChangeArrowheads="1"/>
            </p:cNvPicPr>
            <p:nvPr/>
          </p:nvPicPr>
          <p:blipFill>
            <a:blip r:embed="rId3"/>
            <a:srcRect/>
            <a:stretch>
              <a:fillRect/>
            </a:stretch>
          </p:blipFill>
          <p:spPr bwMode="auto">
            <a:xfrm>
              <a:off x="4953000" y="5181600"/>
              <a:ext cx="242888" cy="457200"/>
            </a:xfrm>
            <a:prstGeom prst="rect">
              <a:avLst/>
            </a:prstGeom>
            <a:noFill/>
            <a:ln w="9525">
              <a:noFill/>
              <a:miter lim="800000"/>
              <a:headEnd/>
              <a:tailEnd/>
            </a:ln>
          </p:spPr>
        </p:pic>
        <p:pic>
          <p:nvPicPr>
            <p:cNvPr id="10289" name="Picture 52" descr="people8"/>
            <p:cNvPicPr>
              <a:picLocks noChangeAspect="1" noChangeArrowheads="1"/>
            </p:cNvPicPr>
            <p:nvPr/>
          </p:nvPicPr>
          <p:blipFill>
            <a:blip r:embed="rId3"/>
            <a:srcRect/>
            <a:stretch>
              <a:fillRect/>
            </a:stretch>
          </p:blipFill>
          <p:spPr bwMode="auto">
            <a:xfrm>
              <a:off x="4800600" y="5486400"/>
              <a:ext cx="242888" cy="457200"/>
            </a:xfrm>
            <a:prstGeom prst="rect">
              <a:avLst/>
            </a:prstGeom>
            <a:noFill/>
            <a:ln w="9525">
              <a:noFill/>
              <a:miter lim="800000"/>
              <a:headEnd/>
              <a:tailEnd/>
            </a:ln>
          </p:spPr>
        </p:pic>
        <p:pic>
          <p:nvPicPr>
            <p:cNvPr id="10290" name="Picture 53" descr="people8"/>
            <p:cNvPicPr>
              <a:picLocks noChangeAspect="1" noChangeArrowheads="1"/>
            </p:cNvPicPr>
            <p:nvPr/>
          </p:nvPicPr>
          <p:blipFill>
            <a:blip r:embed="rId3"/>
            <a:srcRect/>
            <a:stretch>
              <a:fillRect/>
            </a:stretch>
          </p:blipFill>
          <p:spPr bwMode="auto">
            <a:xfrm>
              <a:off x="4953000" y="5486400"/>
              <a:ext cx="242888" cy="457200"/>
            </a:xfrm>
            <a:prstGeom prst="rect">
              <a:avLst/>
            </a:prstGeom>
            <a:noFill/>
            <a:ln w="9525">
              <a:noFill/>
              <a:miter lim="800000"/>
              <a:headEnd/>
              <a:tailEnd/>
            </a:ln>
          </p:spPr>
        </p:pic>
        <p:pic>
          <p:nvPicPr>
            <p:cNvPr id="10291" name="Picture 54" descr="people8"/>
            <p:cNvPicPr>
              <a:picLocks noChangeAspect="1" noChangeArrowheads="1"/>
            </p:cNvPicPr>
            <p:nvPr/>
          </p:nvPicPr>
          <p:blipFill>
            <a:blip r:embed="rId3"/>
            <a:srcRect/>
            <a:stretch>
              <a:fillRect/>
            </a:stretch>
          </p:blipFill>
          <p:spPr bwMode="auto">
            <a:xfrm>
              <a:off x="5105400" y="5334000"/>
              <a:ext cx="242888" cy="457200"/>
            </a:xfrm>
            <a:prstGeom prst="rect">
              <a:avLst/>
            </a:prstGeom>
            <a:noFill/>
            <a:ln w="9525">
              <a:noFill/>
              <a:miter lim="800000"/>
              <a:headEnd/>
              <a:tailEnd/>
            </a:ln>
          </p:spPr>
        </p:pic>
        <p:pic>
          <p:nvPicPr>
            <p:cNvPr id="10292" name="Picture 55" descr="people8"/>
            <p:cNvPicPr>
              <a:picLocks noChangeAspect="1" noChangeArrowheads="1"/>
            </p:cNvPicPr>
            <p:nvPr/>
          </p:nvPicPr>
          <p:blipFill>
            <a:blip r:embed="rId3"/>
            <a:srcRect/>
            <a:stretch>
              <a:fillRect/>
            </a:stretch>
          </p:blipFill>
          <p:spPr bwMode="auto">
            <a:xfrm>
              <a:off x="4648200" y="5410200"/>
              <a:ext cx="242888" cy="457200"/>
            </a:xfrm>
            <a:prstGeom prst="rect">
              <a:avLst/>
            </a:prstGeom>
            <a:noFill/>
            <a:ln w="9525">
              <a:noFill/>
              <a:miter lim="800000"/>
              <a:headEnd/>
              <a:tailEnd/>
            </a:ln>
          </p:spPr>
        </p:pic>
        <p:pic>
          <p:nvPicPr>
            <p:cNvPr id="10293" name="Picture 56" descr="people8"/>
            <p:cNvPicPr>
              <a:picLocks noChangeAspect="1" noChangeArrowheads="1"/>
            </p:cNvPicPr>
            <p:nvPr/>
          </p:nvPicPr>
          <p:blipFill>
            <a:blip r:embed="rId3"/>
            <a:srcRect/>
            <a:stretch>
              <a:fillRect/>
            </a:stretch>
          </p:blipFill>
          <p:spPr bwMode="auto">
            <a:xfrm>
              <a:off x="4495800" y="5334000"/>
              <a:ext cx="242888" cy="457200"/>
            </a:xfrm>
            <a:prstGeom prst="rect">
              <a:avLst/>
            </a:prstGeom>
            <a:noFill/>
            <a:ln w="9525">
              <a:noFill/>
              <a:miter lim="800000"/>
              <a:headEnd/>
              <a:tailEnd/>
            </a:ln>
          </p:spPr>
        </p:pic>
        <p:sp>
          <p:nvSpPr>
            <p:cNvPr id="10294" name="Text Box 57"/>
            <p:cNvSpPr txBox="1">
              <a:spLocks noChangeArrowheads="1"/>
            </p:cNvSpPr>
            <p:nvPr/>
          </p:nvSpPr>
          <p:spPr bwMode="auto">
            <a:xfrm>
              <a:off x="3276600" y="3733800"/>
              <a:ext cx="311150" cy="366713"/>
            </a:xfrm>
            <a:prstGeom prst="rect">
              <a:avLst/>
            </a:prstGeom>
            <a:noFill/>
            <a:ln w="9525" algn="ctr">
              <a:noFill/>
              <a:miter lim="800000"/>
              <a:headEnd/>
              <a:tailEnd/>
            </a:ln>
          </p:spPr>
          <p:txBody>
            <a:bodyPr wrap="none" anchor="b">
              <a:spAutoFit/>
            </a:bodyPr>
            <a:lstStyle/>
            <a:p>
              <a:r>
                <a:rPr lang="en-US" dirty="0"/>
                <a:t>?</a:t>
              </a:r>
            </a:p>
          </p:txBody>
        </p:sp>
        <p:sp>
          <p:nvSpPr>
            <p:cNvPr id="10295" name="Text Box 58"/>
            <p:cNvSpPr txBox="1">
              <a:spLocks noChangeArrowheads="1"/>
            </p:cNvSpPr>
            <p:nvPr/>
          </p:nvSpPr>
          <p:spPr bwMode="auto">
            <a:xfrm>
              <a:off x="3429000" y="4419600"/>
              <a:ext cx="311150" cy="366713"/>
            </a:xfrm>
            <a:prstGeom prst="rect">
              <a:avLst/>
            </a:prstGeom>
            <a:noFill/>
            <a:ln w="9525" algn="ctr">
              <a:noFill/>
              <a:miter lim="800000"/>
              <a:headEnd/>
              <a:tailEnd/>
            </a:ln>
          </p:spPr>
          <p:txBody>
            <a:bodyPr wrap="none" anchor="b">
              <a:spAutoFit/>
            </a:bodyPr>
            <a:lstStyle/>
            <a:p>
              <a:r>
                <a:rPr lang="en-US" dirty="0"/>
                <a:t>?</a:t>
              </a:r>
            </a:p>
          </p:txBody>
        </p:sp>
        <p:sp>
          <p:nvSpPr>
            <p:cNvPr id="10296" name="Text Box 59"/>
            <p:cNvSpPr txBox="1">
              <a:spLocks noChangeArrowheads="1"/>
            </p:cNvSpPr>
            <p:nvPr/>
          </p:nvSpPr>
          <p:spPr bwMode="auto">
            <a:xfrm>
              <a:off x="3352800" y="4953000"/>
              <a:ext cx="311150" cy="366713"/>
            </a:xfrm>
            <a:prstGeom prst="rect">
              <a:avLst/>
            </a:prstGeom>
            <a:noFill/>
            <a:ln w="9525" algn="ctr">
              <a:noFill/>
              <a:miter lim="800000"/>
              <a:headEnd/>
              <a:tailEnd/>
            </a:ln>
          </p:spPr>
          <p:txBody>
            <a:bodyPr wrap="none" anchor="b">
              <a:spAutoFit/>
            </a:bodyPr>
            <a:lstStyle/>
            <a:p>
              <a:r>
                <a:rPr lang="en-US" dirty="0"/>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7571" name="Rectangle 3"/>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7572" name="Rectangle 4"/>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7573" name="Rectangle 5"/>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7574" name="Rectangle 6"/>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7575" name="Rectangle 7"/>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7576" name="Rectangle 8"/>
          <p:cNvSpPr>
            <a:spLocks noGrp="1" noChangeArrowheads="1"/>
          </p:cNvSpPr>
          <p:nvPr>
            <p:ph type="title"/>
          </p:nvPr>
        </p:nvSpPr>
        <p:spPr>
          <a:xfrm>
            <a:off x="141133" y="458481"/>
            <a:ext cx="8915400" cy="685800"/>
          </a:xfrm>
          <a:noFill/>
          <a:ln/>
        </p:spPr>
        <p:txBody>
          <a:bodyPr>
            <a:normAutofit fontScale="90000"/>
          </a:bodyPr>
          <a:lstStyle/>
          <a:p>
            <a:pPr algn="ctr">
              <a:lnSpc>
                <a:spcPct val="90000"/>
              </a:lnSpc>
            </a:pPr>
            <a:r>
              <a:rPr lang="en-US" sz="4400" dirty="0">
                <a:latin typeface="Eras Medium ITC" panose="020B0602030504020804" pitchFamily="34" charset="0"/>
                <a:cs typeface="Times New Roman" pitchFamily="18" charset="0"/>
              </a:rPr>
              <a:t>Basic Market-Preference Patterns</a:t>
            </a:r>
          </a:p>
        </p:txBody>
      </p:sp>
      <p:sp>
        <p:nvSpPr>
          <p:cNvPr id="40" name="Date Placeholder 3"/>
          <p:cNvSpPr>
            <a:spLocks noGrp="1"/>
          </p:cNvSpPr>
          <p:nvPr>
            <p:ph type="dt" sz="half" idx="10"/>
          </p:nvPr>
        </p:nvSpPr>
        <p:spPr>
          <a:xfrm>
            <a:off x="457200" y="6403975"/>
            <a:ext cx="2133600" cy="365125"/>
          </a:xfrm>
        </p:spPr>
        <p:txBody>
          <a:bodyPr/>
          <a:lstStyle/>
          <a:p>
            <a:r>
              <a:rPr lang="en-US" dirty="0"/>
              <a:t>©Wayne DeSarbo</a:t>
            </a:r>
          </a:p>
        </p:txBody>
      </p:sp>
      <p:sp>
        <p:nvSpPr>
          <p:cNvPr id="41"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13</a:t>
            </a:fld>
            <a:endParaRPr lang="en-US" dirty="0"/>
          </a:p>
        </p:txBody>
      </p:sp>
      <p:sp>
        <p:nvSpPr>
          <p:cNvPr id="237577" name="AutoShape 9"/>
          <p:cNvSpPr>
            <a:spLocks noChangeArrowheads="1"/>
          </p:cNvSpPr>
          <p:nvPr/>
        </p:nvSpPr>
        <p:spPr bwMode="auto">
          <a:xfrm>
            <a:off x="615950" y="2292350"/>
            <a:ext cx="2349500" cy="3721100"/>
          </a:xfrm>
          <a:prstGeom prst="cube">
            <a:avLst>
              <a:gd name="adj" fmla="val 4986"/>
            </a:avLst>
          </a:prstGeom>
          <a:solidFill>
            <a:srgbClr val="FAFD00"/>
          </a:solidFill>
          <a:ln w="12700">
            <a:solidFill>
              <a:schemeClr val="bg2"/>
            </a:solidFill>
            <a:miter lim="800000"/>
            <a:headEnd/>
            <a:tailEnd/>
          </a:ln>
          <a:effectLst/>
        </p:spPr>
        <p:txBody>
          <a:bodyPr wrap="none" anchor="ctr"/>
          <a:lstStyle/>
          <a:p>
            <a:endParaRPr lang="en-US"/>
          </a:p>
        </p:txBody>
      </p:sp>
      <p:sp>
        <p:nvSpPr>
          <p:cNvPr id="237578" name="AutoShape 10"/>
          <p:cNvSpPr>
            <a:spLocks noChangeArrowheads="1"/>
          </p:cNvSpPr>
          <p:nvPr/>
        </p:nvSpPr>
        <p:spPr bwMode="auto">
          <a:xfrm>
            <a:off x="3625850" y="2292350"/>
            <a:ext cx="2501900" cy="3721100"/>
          </a:xfrm>
          <a:prstGeom prst="cube">
            <a:avLst>
              <a:gd name="adj" fmla="val 4685"/>
            </a:avLst>
          </a:prstGeom>
          <a:solidFill>
            <a:srgbClr val="03FFF8"/>
          </a:solidFill>
          <a:ln w="12700">
            <a:solidFill>
              <a:schemeClr val="bg2"/>
            </a:solidFill>
            <a:miter lim="800000"/>
            <a:headEnd/>
            <a:tailEnd/>
          </a:ln>
          <a:effectLst/>
        </p:spPr>
        <p:txBody>
          <a:bodyPr wrap="none" anchor="ctr"/>
          <a:lstStyle/>
          <a:p>
            <a:endParaRPr lang="en-US"/>
          </a:p>
        </p:txBody>
      </p:sp>
      <p:sp>
        <p:nvSpPr>
          <p:cNvPr id="237579" name="AutoShape 11"/>
          <p:cNvSpPr>
            <a:spLocks noChangeArrowheads="1"/>
          </p:cNvSpPr>
          <p:nvPr/>
        </p:nvSpPr>
        <p:spPr bwMode="auto">
          <a:xfrm>
            <a:off x="6786563" y="2292350"/>
            <a:ext cx="2349500" cy="3721100"/>
          </a:xfrm>
          <a:prstGeom prst="cube">
            <a:avLst>
              <a:gd name="adj" fmla="val 4986"/>
            </a:avLst>
          </a:prstGeom>
          <a:solidFill>
            <a:srgbClr val="00FF00"/>
          </a:solidFill>
          <a:ln w="12700">
            <a:solidFill>
              <a:schemeClr val="bg2"/>
            </a:solidFill>
            <a:miter lim="800000"/>
            <a:headEnd/>
            <a:tailEnd/>
          </a:ln>
          <a:effectLst/>
        </p:spPr>
        <p:txBody>
          <a:bodyPr wrap="none" anchor="ctr"/>
          <a:lstStyle/>
          <a:p>
            <a:endParaRPr lang="en-US"/>
          </a:p>
        </p:txBody>
      </p:sp>
      <p:sp>
        <p:nvSpPr>
          <p:cNvPr id="237580" name="Rectangle 12"/>
          <p:cNvSpPr>
            <a:spLocks noChangeArrowheads="1"/>
          </p:cNvSpPr>
          <p:nvPr/>
        </p:nvSpPr>
        <p:spPr bwMode="auto">
          <a:xfrm>
            <a:off x="685800" y="1341177"/>
            <a:ext cx="2212144" cy="716223"/>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b="1" dirty="0">
                <a:latin typeface="Arial" pitchFamily="34" charset="0"/>
              </a:rPr>
              <a:t>(a) Homogeneous</a:t>
            </a:r>
          </a:p>
          <a:p>
            <a:pPr algn="ctr">
              <a:lnSpc>
                <a:spcPct val="75000"/>
              </a:lnSpc>
            </a:pPr>
            <a:r>
              <a:rPr lang="en-US" b="1" dirty="0">
                <a:latin typeface="Arial" pitchFamily="34" charset="0"/>
              </a:rPr>
              <a:t>Preferences </a:t>
            </a:r>
          </a:p>
          <a:p>
            <a:pPr algn="ctr">
              <a:lnSpc>
                <a:spcPct val="75000"/>
              </a:lnSpc>
            </a:pPr>
            <a:r>
              <a:rPr lang="en-US" b="1" dirty="0">
                <a:latin typeface="Arial" pitchFamily="34" charset="0"/>
              </a:rPr>
              <a:t>(Aggregate Model)</a:t>
            </a:r>
          </a:p>
        </p:txBody>
      </p:sp>
      <p:sp>
        <p:nvSpPr>
          <p:cNvPr id="237581" name="Rectangle 13"/>
          <p:cNvSpPr>
            <a:spLocks noChangeArrowheads="1"/>
          </p:cNvSpPr>
          <p:nvPr/>
        </p:nvSpPr>
        <p:spPr bwMode="auto">
          <a:xfrm>
            <a:off x="3653823" y="1348128"/>
            <a:ext cx="2750753" cy="716223"/>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b="1" dirty="0">
                <a:latin typeface="Arial" pitchFamily="34" charset="0"/>
              </a:rPr>
              <a:t>(b) Diffused</a:t>
            </a:r>
          </a:p>
          <a:p>
            <a:pPr algn="ctr">
              <a:lnSpc>
                <a:spcPct val="75000"/>
              </a:lnSpc>
            </a:pPr>
            <a:r>
              <a:rPr lang="en-US" b="1" dirty="0">
                <a:latin typeface="Arial" pitchFamily="34" charset="0"/>
              </a:rPr>
              <a:t>Preferences </a:t>
            </a:r>
          </a:p>
          <a:p>
            <a:pPr algn="ctr">
              <a:lnSpc>
                <a:spcPct val="75000"/>
              </a:lnSpc>
            </a:pPr>
            <a:r>
              <a:rPr lang="en-US" b="1" dirty="0">
                <a:latin typeface="Arial" pitchFamily="34" charset="0"/>
              </a:rPr>
              <a:t>(Individual-level model)</a:t>
            </a:r>
          </a:p>
        </p:txBody>
      </p:sp>
      <p:sp>
        <p:nvSpPr>
          <p:cNvPr id="237582" name="Rectangle 14"/>
          <p:cNvSpPr>
            <a:spLocks noChangeArrowheads="1"/>
          </p:cNvSpPr>
          <p:nvPr/>
        </p:nvSpPr>
        <p:spPr bwMode="auto">
          <a:xfrm>
            <a:off x="6604142" y="1322621"/>
            <a:ext cx="2596865" cy="716864"/>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b="1" dirty="0">
                <a:latin typeface="Arial" pitchFamily="34" charset="0"/>
              </a:rPr>
              <a:t>(c) Clustered</a:t>
            </a:r>
          </a:p>
          <a:p>
            <a:pPr algn="ctr">
              <a:lnSpc>
                <a:spcPct val="75000"/>
              </a:lnSpc>
            </a:pPr>
            <a:r>
              <a:rPr lang="en-US" b="1" dirty="0">
                <a:latin typeface="Arial" pitchFamily="34" charset="0"/>
              </a:rPr>
              <a:t>Preferences </a:t>
            </a:r>
          </a:p>
          <a:p>
            <a:pPr algn="ctr">
              <a:lnSpc>
                <a:spcPct val="75000"/>
              </a:lnSpc>
            </a:pPr>
            <a:r>
              <a:rPr lang="en-US" b="1" dirty="0">
                <a:latin typeface="Arial" pitchFamily="34" charset="0"/>
              </a:rPr>
              <a:t>(Segmentation Model)</a:t>
            </a:r>
          </a:p>
        </p:txBody>
      </p:sp>
      <p:sp>
        <p:nvSpPr>
          <p:cNvPr id="237584" name="Rectangle 16"/>
          <p:cNvSpPr>
            <a:spLocks noChangeArrowheads="1"/>
          </p:cNvSpPr>
          <p:nvPr/>
        </p:nvSpPr>
        <p:spPr bwMode="auto">
          <a:xfrm rot="16200000">
            <a:off x="-462748" y="3840184"/>
            <a:ext cx="1639871"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dirty="0">
                <a:effectLst>
                  <a:outerShdw blurRad="38100" dist="38100" dir="2700000" algn="tl">
                    <a:srgbClr val="C0C0C0"/>
                  </a:outerShdw>
                </a:effectLst>
                <a:latin typeface="Arial" pitchFamily="34" charset="0"/>
              </a:rPr>
              <a:t>Creaminess</a:t>
            </a:r>
          </a:p>
        </p:txBody>
      </p:sp>
      <p:sp>
        <p:nvSpPr>
          <p:cNvPr id="237585" name="Rectangle 17"/>
          <p:cNvSpPr>
            <a:spLocks noChangeArrowheads="1"/>
          </p:cNvSpPr>
          <p:nvPr/>
        </p:nvSpPr>
        <p:spPr bwMode="auto">
          <a:xfrm rot="16200000">
            <a:off x="2582077" y="3840184"/>
            <a:ext cx="1639871"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dirty="0">
                <a:effectLst>
                  <a:outerShdw blurRad="38100" dist="38100" dir="2700000" algn="tl">
                    <a:srgbClr val="C0C0C0"/>
                  </a:outerShdw>
                </a:effectLst>
                <a:latin typeface="Arial" pitchFamily="34" charset="0"/>
              </a:rPr>
              <a:t>Creaminess</a:t>
            </a:r>
          </a:p>
        </p:txBody>
      </p:sp>
      <p:sp>
        <p:nvSpPr>
          <p:cNvPr id="237586" name="Rectangle 18"/>
          <p:cNvSpPr>
            <a:spLocks noChangeArrowheads="1"/>
          </p:cNvSpPr>
          <p:nvPr/>
        </p:nvSpPr>
        <p:spPr bwMode="auto">
          <a:xfrm rot="16200000">
            <a:off x="5706277" y="3840184"/>
            <a:ext cx="1639871"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a:effectLst>
                  <a:outerShdw blurRad="38100" dist="38100" dir="2700000" algn="tl">
                    <a:srgbClr val="C0C0C0"/>
                  </a:outerShdw>
                </a:effectLst>
                <a:latin typeface="Arial" pitchFamily="34" charset="0"/>
              </a:rPr>
              <a:t>Creaminess</a:t>
            </a:r>
          </a:p>
        </p:txBody>
      </p:sp>
      <p:sp>
        <p:nvSpPr>
          <p:cNvPr id="237587" name="Rectangle 19"/>
          <p:cNvSpPr>
            <a:spLocks noChangeArrowheads="1"/>
          </p:cNvSpPr>
          <p:nvPr/>
        </p:nvSpPr>
        <p:spPr bwMode="auto">
          <a:xfrm>
            <a:off x="4119397" y="6147517"/>
            <a:ext cx="1511632"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dirty="0">
                <a:effectLst>
                  <a:outerShdw blurRad="38100" dist="38100" dir="2700000" algn="tl">
                    <a:srgbClr val="C0C0C0"/>
                  </a:outerShdw>
                </a:effectLst>
                <a:latin typeface="Arial" pitchFamily="34" charset="0"/>
              </a:rPr>
              <a:t>Sweetness</a:t>
            </a:r>
          </a:p>
        </p:txBody>
      </p:sp>
      <p:sp>
        <p:nvSpPr>
          <p:cNvPr id="237588" name="Rectangle 20"/>
          <p:cNvSpPr>
            <a:spLocks noChangeArrowheads="1"/>
          </p:cNvSpPr>
          <p:nvPr/>
        </p:nvSpPr>
        <p:spPr bwMode="auto">
          <a:xfrm>
            <a:off x="7146759" y="6173788"/>
            <a:ext cx="1511632"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dirty="0">
                <a:effectLst>
                  <a:outerShdw blurRad="38100" dist="38100" dir="2700000" algn="tl">
                    <a:srgbClr val="C0C0C0"/>
                  </a:outerShdw>
                </a:effectLst>
                <a:latin typeface="Arial" pitchFamily="34" charset="0"/>
              </a:rPr>
              <a:t>Sweetness</a:t>
            </a:r>
          </a:p>
        </p:txBody>
      </p:sp>
      <p:sp>
        <p:nvSpPr>
          <p:cNvPr id="237589" name="Oval 21" descr="Large confetti"/>
          <p:cNvSpPr>
            <a:spLocks noChangeArrowheads="1"/>
          </p:cNvSpPr>
          <p:nvPr/>
        </p:nvSpPr>
        <p:spPr bwMode="auto">
          <a:xfrm>
            <a:off x="1219200" y="3733800"/>
            <a:ext cx="1066800" cy="1143000"/>
          </a:xfrm>
          <a:prstGeom prst="ellipse">
            <a:avLst/>
          </a:prstGeom>
          <a:pattFill prst="lgConfetti">
            <a:fgClr>
              <a:schemeClr val="bg1"/>
            </a:fgClr>
            <a:bgClr>
              <a:schemeClr val="accent1"/>
            </a:bgClr>
          </a:pattFill>
          <a:ln w="9525">
            <a:noFill/>
            <a:round/>
            <a:headEnd/>
            <a:tailEnd/>
          </a:ln>
          <a:effectLst/>
        </p:spPr>
        <p:txBody>
          <a:bodyPr wrap="none" anchor="ctr"/>
          <a:lstStyle/>
          <a:p>
            <a:endParaRPr lang="en-US"/>
          </a:p>
        </p:txBody>
      </p:sp>
      <p:sp>
        <p:nvSpPr>
          <p:cNvPr id="237590" name="Oval 22" descr="Large confetti"/>
          <p:cNvSpPr>
            <a:spLocks noChangeArrowheads="1"/>
          </p:cNvSpPr>
          <p:nvPr/>
        </p:nvSpPr>
        <p:spPr bwMode="auto">
          <a:xfrm>
            <a:off x="6858000" y="4572000"/>
            <a:ext cx="1295400" cy="762000"/>
          </a:xfrm>
          <a:prstGeom prst="ellipse">
            <a:avLst/>
          </a:prstGeom>
          <a:pattFill prst="lgConfetti">
            <a:fgClr>
              <a:schemeClr val="bg1"/>
            </a:fgClr>
            <a:bgClr>
              <a:srgbClr val="00FF00"/>
            </a:bgClr>
          </a:pattFill>
          <a:ln w="9525">
            <a:noFill/>
            <a:round/>
            <a:headEnd/>
            <a:tailEnd/>
          </a:ln>
          <a:effectLst/>
        </p:spPr>
        <p:txBody>
          <a:bodyPr wrap="none" anchor="ctr"/>
          <a:lstStyle/>
          <a:p>
            <a:endParaRPr lang="en-US"/>
          </a:p>
        </p:txBody>
      </p:sp>
      <p:sp>
        <p:nvSpPr>
          <p:cNvPr id="237591" name="Oval 23" descr="Large confetti"/>
          <p:cNvSpPr>
            <a:spLocks noChangeArrowheads="1"/>
          </p:cNvSpPr>
          <p:nvPr/>
        </p:nvSpPr>
        <p:spPr bwMode="auto">
          <a:xfrm>
            <a:off x="6934200" y="3429000"/>
            <a:ext cx="381000" cy="381000"/>
          </a:xfrm>
          <a:prstGeom prst="ellipse">
            <a:avLst/>
          </a:prstGeom>
          <a:pattFill prst="lgConfetti">
            <a:fgClr>
              <a:schemeClr val="bg1"/>
            </a:fgClr>
            <a:bgClr>
              <a:srgbClr val="00FF00"/>
            </a:bgClr>
          </a:pattFill>
          <a:ln w="9525">
            <a:noFill/>
            <a:round/>
            <a:headEnd/>
            <a:tailEnd/>
          </a:ln>
          <a:effectLst/>
        </p:spPr>
        <p:txBody>
          <a:bodyPr wrap="none" anchor="ctr"/>
          <a:lstStyle/>
          <a:p>
            <a:endParaRPr lang="en-US"/>
          </a:p>
        </p:txBody>
      </p:sp>
      <p:sp>
        <p:nvSpPr>
          <p:cNvPr id="237592" name="Oval 24" descr="Large confetti"/>
          <p:cNvSpPr>
            <a:spLocks noChangeArrowheads="1"/>
          </p:cNvSpPr>
          <p:nvPr/>
        </p:nvSpPr>
        <p:spPr bwMode="auto">
          <a:xfrm>
            <a:off x="7923213" y="2933700"/>
            <a:ext cx="990600" cy="990600"/>
          </a:xfrm>
          <a:prstGeom prst="ellipse">
            <a:avLst/>
          </a:prstGeom>
          <a:pattFill prst="lgConfetti">
            <a:fgClr>
              <a:schemeClr val="bg1"/>
            </a:fgClr>
            <a:bgClr>
              <a:srgbClr val="00FF00"/>
            </a:bgClr>
          </a:pattFill>
          <a:ln w="9525">
            <a:noFill/>
            <a:round/>
            <a:headEnd/>
            <a:tailEnd/>
          </a:ln>
          <a:effectLst/>
        </p:spPr>
        <p:txBody>
          <a:bodyPr wrap="none" anchor="ctr"/>
          <a:lstStyle/>
          <a:p>
            <a:endParaRPr lang="en-US"/>
          </a:p>
        </p:txBody>
      </p:sp>
      <p:sp>
        <p:nvSpPr>
          <p:cNvPr id="237593" name="Oval 25" descr="Large confetti"/>
          <p:cNvSpPr>
            <a:spLocks noChangeArrowheads="1"/>
          </p:cNvSpPr>
          <p:nvPr/>
        </p:nvSpPr>
        <p:spPr bwMode="auto">
          <a:xfrm>
            <a:off x="4076700" y="47244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4" name="Oval 26" descr="Large confetti"/>
          <p:cNvSpPr>
            <a:spLocks noChangeArrowheads="1"/>
          </p:cNvSpPr>
          <p:nvPr/>
        </p:nvSpPr>
        <p:spPr bwMode="auto">
          <a:xfrm>
            <a:off x="4076700" y="38862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5" name="Oval 27" descr="Large confetti"/>
          <p:cNvSpPr>
            <a:spLocks noChangeArrowheads="1"/>
          </p:cNvSpPr>
          <p:nvPr/>
        </p:nvSpPr>
        <p:spPr bwMode="auto">
          <a:xfrm>
            <a:off x="3924300" y="55626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6" name="Oval 28" descr="Large confetti"/>
          <p:cNvSpPr>
            <a:spLocks noChangeArrowheads="1"/>
          </p:cNvSpPr>
          <p:nvPr/>
        </p:nvSpPr>
        <p:spPr bwMode="auto">
          <a:xfrm>
            <a:off x="5067300" y="47244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7" name="Oval 29" descr="Large confetti"/>
          <p:cNvSpPr>
            <a:spLocks noChangeArrowheads="1"/>
          </p:cNvSpPr>
          <p:nvPr/>
        </p:nvSpPr>
        <p:spPr bwMode="auto">
          <a:xfrm>
            <a:off x="3924300" y="27432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8" name="Oval 30" descr="Large confetti"/>
          <p:cNvSpPr>
            <a:spLocks noChangeArrowheads="1"/>
          </p:cNvSpPr>
          <p:nvPr/>
        </p:nvSpPr>
        <p:spPr bwMode="auto">
          <a:xfrm>
            <a:off x="4914900" y="38100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599" name="Oval 31" descr="Large confetti"/>
          <p:cNvSpPr>
            <a:spLocks noChangeArrowheads="1"/>
          </p:cNvSpPr>
          <p:nvPr/>
        </p:nvSpPr>
        <p:spPr bwMode="auto">
          <a:xfrm>
            <a:off x="4572000" y="4572000"/>
            <a:ext cx="57150" cy="762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0" name="Oval 32" descr="Large confetti"/>
          <p:cNvSpPr>
            <a:spLocks noChangeArrowheads="1"/>
          </p:cNvSpPr>
          <p:nvPr/>
        </p:nvSpPr>
        <p:spPr bwMode="auto">
          <a:xfrm>
            <a:off x="5448300" y="43434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1" name="Oval 33" descr="Large confetti"/>
          <p:cNvSpPr>
            <a:spLocks noChangeArrowheads="1"/>
          </p:cNvSpPr>
          <p:nvPr/>
        </p:nvSpPr>
        <p:spPr bwMode="auto">
          <a:xfrm>
            <a:off x="5600700" y="55626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2" name="Oval 34" descr="Large confetti"/>
          <p:cNvSpPr>
            <a:spLocks noChangeArrowheads="1"/>
          </p:cNvSpPr>
          <p:nvPr/>
        </p:nvSpPr>
        <p:spPr bwMode="auto">
          <a:xfrm>
            <a:off x="5524500" y="27432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3" name="Oval 35" descr="Large confetti"/>
          <p:cNvSpPr>
            <a:spLocks noChangeArrowheads="1"/>
          </p:cNvSpPr>
          <p:nvPr/>
        </p:nvSpPr>
        <p:spPr bwMode="auto">
          <a:xfrm>
            <a:off x="5676900" y="37338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4" name="Oval 36" descr="Large confetti"/>
          <p:cNvSpPr>
            <a:spLocks noChangeArrowheads="1"/>
          </p:cNvSpPr>
          <p:nvPr/>
        </p:nvSpPr>
        <p:spPr bwMode="auto">
          <a:xfrm>
            <a:off x="4914900" y="29718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237605" name="Oval 37" descr="Large confetti"/>
          <p:cNvSpPr>
            <a:spLocks noChangeArrowheads="1"/>
          </p:cNvSpPr>
          <p:nvPr/>
        </p:nvSpPr>
        <p:spPr bwMode="auto">
          <a:xfrm>
            <a:off x="4914900" y="5410200"/>
            <a:ext cx="114300" cy="152400"/>
          </a:xfrm>
          <a:prstGeom prst="ellipse">
            <a:avLst/>
          </a:prstGeom>
          <a:pattFill prst="lgConfetti">
            <a:fgClr>
              <a:schemeClr val="bg1"/>
            </a:fgClr>
            <a:bgClr>
              <a:schemeClr val="tx2"/>
            </a:bgClr>
          </a:pattFill>
          <a:ln w="9525">
            <a:noFill/>
            <a:round/>
            <a:headEnd/>
            <a:tailEnd/>
          </a:ln>
          <a:effectLst/>
        </p:spPr>
        <p:txBody>
          <a:bodyPr wrap="none" anchor="ctr"/>
          <a:lstStyle/>
          <a:p>
            <a:endParaRPr lang="en-US"/>
          </a:p>
        </p:txBody>
      </p:sp>
      <p:sp>
        <p:nvSpPr>
          <p:cNvPr id="39" name="Rectangle 19"/>
          <p:cNvSpPr>
            <a:spLocks noChangeArrowheads="1"/>
          </p:cNvSpPr>
          <p:nvPr/>
        </p:nvSpPr>
        <p:spPr bwMode="auto">
          <a:xfrm>
            <a:off x="986465" y="6103272"/>
            <a:ext cx="1511632" cy="323808"/>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000" b="1" dirty="0">
                <a:effectLst>
                  <a:outerShdw blurRad="38100" dist="38100" dir="2700000" algn="tl">
                    <a:srgbClr val="C0C0C0"/>
                  </a:outerShdw>
                </a:effectLst>
                <a:latin typeface="Arial" pitchFamily="34" charset="0"/>
              </a:rPr>
              <a:t>Sweetness</a:t>
            </a:r>
          </a:p>
        </p:txBody>
      </p:sp>
    </p:spTree>
    <p:extLst>
      <p:ext uri="{BB962C8B-B14F-4D97-AF65-F5344CB8AC3E}">
        <p14:creationId xmlns:p14="http://schemas.microsoft.com/office/powerpoint/2010/main" val="2368590307"/>
      </p:ext>
    </p:extLst>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228600"/>
            <a:ext cx="7886700" cy="1325563"/>
          </a:xfrm>
        </p:spPr>
        <p:txBody>
          <a:bodyPr/>
          <a:lstStyle/>
          <a:p>
            <a:r>
              <a:rPr lang="en-US" dirty="0">
                <a:latin typeface="Eras Medium ITC" panose="020B0602030504020804" pitchFamily="34" charset="0"/>
              </a:rPr>
              <a:t>Different Levels of Market Segmentation</a:t>
            </a:r>
          </a:p>
        </p:txBody>
      </p:sp>
      <p:sp>
        <p:nvSpPr>
          <p:cNvPr id="10243" name="Rectangle 3"/>
          <p:cNvSpPr>
            <a:spLocks noGrp="1" noChangeArrowheads="1"/>
          </p:cNvSpPr>
          <p:nvPr>
            <p:ph idx="1"/>
          </p:nvPr>
        </p:nvSpPr>
        <p:spPr>
          <a:xfrm>
            <a:off x="457200" y="1447800"/>
            <a:ext cx="7886700" cy="4351338"/>
          </a:xfrm>
        </p:spPr>
        <p:txBody>
          <a:bodyPr/>
          <a:lstStyle/>
          <a:p>
            <a:pPr>
              <a:lnSpc>
                <a:spcPct val="150000"/>
              </a:lnSpc>
            </a:pPr>
            <a:r>
              <a:rPr lang="en-US" sz="2400" dirty="0">
                <a:latin typeface="Eras Medium ITC" panose="020B0602030504020804" pitchFamily="34" charset="0"/>
              </a:rPr>
              <a:t>Aggregate Marketing - “any color as long as its black”</a:t>
            </a:r>
            <a:endParaRPr lang="en-US" sz="2000" dirty="0">
              <a:latin typeface="Eras Medium ITC" panose="020B0602030504020804" pitchFamily="34" charset="0"/>
            </a:endParaRPr>
          </a:p>
          <a:p>
            <a:pPr lvl="1">
              <a:lnSpc>
                <a:spcPct val="150000"/>
              </a:lnSpc>
            </a:pPr>
            <a:r>
              <a:rPr lang="en-US" sz="2000" dirty="0">
                <a:latin typeface="Eras Medium ITC" panose="020B0602030504020804" pitchFamily="34" charset="0"/>
              </a:rPr>
              <a:t>Aggregate marketing strategy – aggregate regression approach</a:t>
            </a:r>
          </a:p>
          <a:p>
            <a:pPr lvl="1">
              <a:lnSpc>
                <a:spcPct val="150000"/>
              </a:lnSpc>
            </a:pPr>
            <a:r>
              <a:rPr lang="en-US" sz="2000" dirty="0">
                <a:latin typeface="Eras Medium ITC" panose="020B0602030504020804" pitchFamily="34" charset="0"/>
              </a:rPr>
              <a:t>hard to find examples: E.g., market in old times.</a:t>
            </a:r>
          </a:p>
          <a:p>
            <a:pPr>
              <a:lnSpc>
                <a:spcPct val="150000"/>
              </a:lnSpc>
            </a:pPr>
            <a:r>
              <a:rPr lang="en-US" sz="2400" dirty="0">
                <a:solidFill>
                  <a:srgbClr val="FF0000"/>
                </a:solidFill>
                <a:latin typeface="Eras Medium ITC" panose="020B0602030504020804" pitchFamily="34" charset="0"/>
              </a:rPr>
              <a:t>Segment Marketing </a:t>
            </a:r>
            <a:r>
              <a:rPr lang="en-US" sz="2400" dirty="0">
                <a:latin typeface="Eras Medium ITC" panose="020B0602030504020804" pitchFamily="34" charset="0"/>
              </a:rPr>
              <a:t>- large identifiable subgroups within a market</a:t>
            </a:r>
          </a:p>
          <a:p>
            <a:pPr lvl="1">
              <a:lnSpc>
                <a:spcPct val="150000"/>
              </a:lnSpc>
            </a:pPr>
            <a:r>
              <a:rPr lang="en-US" sz="2000" dirty="0">
                <a:latin typeface="Eras Medium ITC" panose="020B0602030504020804" pitchFamily="34" charset="0"/>
              </a:rPr>
              <a:t>discrete market segmentation method – this class focuses on this</a:t>
            </a:r>
          </a:p>
          <a:p>
            <a:pPr lvl="1">
              <a:lnSpc>
                <a:spcPct val="150000"/>
              </a:lnSpc>
            </a:pPr>
            <a:r>
              <a:rPr lang="en-US" sz="2000" dirty="0">
                <a:latin typeface="Eras Medium ITC" panose="020B0602030504020804" pitchFamily="34" charset="0"/>
              </a:rPr>
              <a:t>consumer packaged goods</a:t>
            </a:r>
          </a:p>
        </p:txBody>
      </p:sp>
      <p:pic>
        <p:nvPicPr>
          <p:cNvPr id="2" name="Picture 1"/>
          <p:cNvPicPr>
            <a:picLocks noChangeAspect="1"/>
          </p:cNvPicPr>
          <p:nvPr/>
        </p:nvPicPr>
        <p:blipFill>
          <a:blip r:embed="rId3"/>
          <a:stretch>
            <a:fillRect/>
          </a:stretch>
        </p:blipFill>
        <p:spPr>
          <a:xfrm>
            <a:off x="5181600" y="5063555"/>
            <a:ext cx="3752850" cy="1787071"/>
          </a:xfrm>
          <a:prstGeom prst="rect">
            <a:avLst/>
          </a:prstGeom>
        </p:spPr>
      </p:pic>
    </p:spTree>
    <p:extLst>
      <p:ext uri="{BB962C8B-B14F-4D97-AF65-F5344CB8AC3E}">
        <p14:creationId xmlns:p14="http://schemas.microsoft.com/office/powerpoint/2010/main" val="8819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228600"/>
            <a:ext cx="7886700" cy="1325563"/>
          </a:xfrm>
        </p:spPr>
        <p:txBody>
          <a:bodyPr/>
          <a:lstStyle/>
          <a:p>
            <a:r>
              <a:rPr lang="en-US" dirty="0">
                <a:latin typeface="Eras Medium ITC" panose="020B0602030504020804" pitchFamily="34" charset="0"/>
              </a:rPr>
              <a:t>Levels of Market Segmentation</a:t>
            </a:r>
          </a:p>
        </p:txBody>
      </p:sp>
      <p:sp>
        <p:nvSpPr>
          <p:cNvPr id="10243" name="Rectangle 3"/>
          <p:cNvSpPr>
            <a:spLocks noGrp="1" noChangeArrowheads="1"/>
          </p:cNvSpPr>
          <p:nvPr>
            <p:ph idx="1"/>
          </p:nvPr>
        </p:nvSpPr>
        <p:spPr>
          <a:xfrm>
            <a:off x="609600" y="1518249"/>
            <a:ext cx="8259097" cy="5105400"/>
          </a:xfrm>
        </p:spPr>
        <p:txBody>
          <a:bodyPr>
            <a:normAutofit lnSpcReduction="10000"/>
          </a:bodyPr>
          <a:lstStyle/>
          <a:p>
            <a:pPr>
              <a:lnSpc>
                <a:spcPct val="150000"/>
              </a:lnSpc>
            </a:pPr>
            <a:r>
              <a:rPr lang="en-US" sz="2400" dirty="0">
                <a:latin typeface="Eras Medium ITC" panose="020B0602030504020804" pitchFamily="34" charset="0"/>
              </a:rPr>
              <a:t>Niche Marketing – sub segments with distinctive traits</a:t>
            </a:r>
          </a:p>
          <a:p>
            <a:pPr lvl="1">
              <a:lnSpc>
                <a:spcPct val="150000"/>
              </a:lnSpc>
            </a:pPr>
            <a:r>
              <a:rPr lang="en-US" sz="1900" dirty="0">
                <a:latin typeface="Eras Medium ITC" panose="020B0602030504020804" pitchFamily="34" charset="0"/>
              </a:rPr>
              <a:t>Apple (Steve Jobs) targeted the Mac at niche segments such as graphic design or publishing in the 1980s (cbsnews.com 2008)</a:t>
            </a:r>
          </a:p>
          <a:p>
            <a:pPr lvl="1">
              <a:lnSpc>
                <a:spcPct val="150000"/>
              </a:lnSpc>
            </a:pPr>
            <a:r>
              <a:rPr lang="en-US" sz="1900" dirty="0">
                <a:latin typeface="Eras Medium ITC" panose="020B0602030504020804" pitchFamily="34" charset="0"/>
              </a:rPr>
              <a:t>Starbucks was initially a niche strategy that became mainstream (cbsnews.com 2008)</a:t>
            </a:r>
          </a:p>
          <a:p>
            <a:pPr>
              <a:lnSpc>
                <a:spcPct val="150000"/>
              </a:lnSpc>
            </a:pPr>
            <a:r>
              <a:rPr lang="en-US" sz="2400" dirty="0">
                <a:latin typeface="Eras Medium ITC" panose="020B0602030504020804" pitchFamily="34" charset="0"/>
              </a:rPr>
              <a:t>Individual / One to One Marketing - </a:t>
            </a:r>
          </a:p>
          <a:p>
            <a:pPr lvl="1">
              <a:lnSpc>
                <a:spcPct val="150000"/>
              </a:lnSpc>
            </a:pPr>
            <a:r>
              <a:rPr lang="en-US" sz="1900" dirty="0">
                <a:latin typeface="Eras Medium ITC" panose="020B0602030504020804" pitchFamily="34" charset="0"/>
              </a:rPr>
              <a:t>Individual Level Regression analysis (see Bayesian Hierarchical Regression)</a:t>
            </a:r>
          </a:p>
          <a:p>
            <a:pPr lvl="1">
              <a:lnSpc>
                <a:spcPct val="150000"/>
              </a:lnSpc>
            </a:pPr>
            <a:r>
              <a:rPr lang="en-US" sz="1900" dirty="0">
                <a:latin typeface="Eras Medium ITC" panose="020B0602030504020804" pitchFamily="34" charset="0"/>
              </a:rPr>
              <a:t>We need multiple data points per individual/household.</a:t>
            </a:r>
          </a:p>
          <a:p>
            <a:pPr lvl="1">
              <a:lnSpc>
                <a:spcPct val="150000"/>
              </a:lnSpc>
            </a:pPr>
            <a:r>
              <a:rPr lang="en-US" sz="1900" dirty="0">
                <a:latin typeface="Eras Medium ITC" panose="020B0602030504020804" pitchFamily="34" charset="0"/>
              </a:rPr>
              <a:t>Amazon Recommendations, Financial Products (e.g., Credit Card), Dell PC</a:t>
            </a:r>
          </a:p>
        </p:txBody>
      </p:sp>
    </p:spTree>
    <p:extLst>
      <p:ext uri="{BB962C8B-B14F-4D97-AF65-F5344CB8AC3E}">
        <p14:creationId xmlns:p14="http://schemas.microsoft.com/office/powerpoint/2010/main" val="23465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2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2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5523" name="Rectangle 3"/>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5524" name="Rectangle 4"/>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5525" name="Rectangle 5"/>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5526" name="Rectangle 6"/>
          <p:cNvSpPr>
            <a:spLocks noChangeArrowheads="1"/>
          </p:cNvSpPr>
          <p:nvPr/>
        </p:nvSpPr>
        <p:spPr bwMode="auto">
          <a:xfrm>
            <a:off x="685800" y="6248400"/>
            <a:ext cx="1905000" cy="457200"/>
          </a:xfrm>
          <a:prstGeom prst="rect">
            <a:avLst/>
          </a:prstGeom>
          <a:noFill/>
          <a:ln w="9525">
            <a:noFill/>
            <a:miter lim="800000"/>
            <a:headEnd/>
            <a:tailEnd/>
          </a:ln>
          <a:effectLst/>
        </p:spPr>
        <p:txBody>
          <a:bodyPr wrap="none" anchor="ctr"/>
          <a:lstStyle/>
          <a:p>
            <a:endParaRPr lang="en-US"/>
          </a:p>
        </p:txBody>
      </p:sp>
      <p:sp>
        <p:nvSpPr>
          <p:cNvPr id="235527" name="Rectangle 7"/>
          <p:cNvSpPr>
            <a:spLocks noChangeArrowheads="1"/>
          </p:cNvSpPr>
          <p:nvPr/>
        </p:nvSpPr>
        <p:spPr bwMode="auto">
          <a:xfrm>
            <a:off x="3124200" y="6248400"/>
            <a:ext cx="2895600" cy="457200"/>
          </a:xfrm>
          <a:prstGeom prst="rect">
            <a:avLst/>
          </a:prstGeom>
          <a:noFill/>
          <a:ln w="9525">
            <a:noFill/>
            <a:miter lim="800000"/>
            <a:headEnd/>
            <a:tailEnd/>
          </a:ln>
          <a:effectLst/>
        </p:spPr>
        <p:txBody>
          <a:bodyPr wrap="none" anchor="ctr"/>
          <a:lstStyle/>
          <a:p>
            <a:endParaRPr lang="en-US"/>
          </a:p>
        </p:txBody>
      </p:sp>
      <p:sp>
        <p:nvSpPr>
          <p:cNvPr id="235528" name="Rectangle 8"/>
          <p:cNvSpPr>
            <a:spLocks noGrp="1" noChangeArrowheads="1"/>
          </p:cNvSpPr>
          <p:nvPr>
            <p:ph type="title"/>
          </p:nvPr>
        </p:nvSpPr>
        <p:spPr>
          <a:xfrm>
            <a:off x="114300" y="44897"/>
            <a:ext cx="8915400" cy="1341669"/>
          </a:xfrm>
          <a:noFill/>
          <a:ln/>
        </p:spPr>
        <p:txBody>
          <a:bodyPr/>
          <a:lstStyle/>
          <a:p>
            <a:r>
              <a:rPr lang="en-US" sz="3600" dirty="0">
                <a:solidFill>
                  <a:schemeClr val="tx1"/>
                </a:solidFill>
                <a:latin typeface="Eras Medium ITC" panose="020B0602030504020804" pitchFamily="34" charset="0"/>
              </a:rPr>
              <a:t>Segmentation, Targeting, and Positioning (STP Strategy)</a:t>
            </a:r>
          </a:p>
        </p:txBody>
      </p:sp>
      <p:sp>
        <p:nvSpPr>
          <p:cNvPr id="23" name="Date Placeholder 3"/>
          <p:cNvSpPr>
            <a:spLocks noGrp="1"/>
          </p:cNvSpPr>
          <p:nvPr>
            <p:ph type="dt" sz="half" idx="10"/>
          </p:nvPr>
        </p:nvSpPr>
        <p:spPr>
          <a:xfrm>
            <a:off x="457200" y="6356350"/>
            <a:ext cx="2133600" cy="365125"/>
          </a:xfrm>
        </p:spPr>
        <p:txBody>
          <a:bodyPr/>
          <a:lstStyle/>
          <a:p>
            <a:r>
              <a:rPr lang="en-US"/>
              <a:t>©Wayne DeSarbo</a:t>
            </a:r>
          </a:p>
        </p:txBody>
      </p:sp>
      <p:sp>
        <p:nvSpPr>
          <p:cNvPr id="24"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16</a:t>
            </a:fld>
            <a:endParaRPr lang="en-US" dirty="0"/>
          </a:p>
        </p:txBody>
      </p:sp>
      <p:sp>
        <p:nvSpPr>
          <p:cNvPr id="235529" name="AutoShape 9"/>
          <p:cNvSpPr>
            <a:spLocks noChangeArrowheads="1"/>
          </p:cNvSpPr>
          <p:nvPr/>
        </p:nvSpPr>
        <p:spPr bwMode="auto">
          <a:xfrm>
            <a:off x="387350" y="2292350"/>
            <a:ext cx="2349500" cy="4483100"/>
          </a:xfrm>
          <a:prstGeom prst="cube">
            <a:avLst>
              <a:gd name="adj" fmla="val 9435"/>
            </a:avLst>
          </a:prstGeom>
          <a:solidFill>
            <a:srgbClr val="FAFD00"/>
          </a:solidFill>
          <a:ln w="12700">
            <a:solidFill>
              <a:schemeClr val="bg2"/>
            </a:solidFill>
            <a:miter lim="800000"/>
            <a:headEnd/>
            <a:tailEnd/>
          </a:ln>
          <a:effectLst/>
        </p:spPr>
        <p:txBody>
          <a:bodyPr wrap="none" lIns="92075" tIns="46038" rIns="92075" bIns="46038"/>
          <a:lstStyle/>
          <a:p>
            <a:pPr>
              <a:tabLst>
                <a:tab pos="2114550" algn="ctr"/>
              </a:tabLst>
            </a:pPr>
            <a:r>
              <a:rPr lang="en-US" sz="2400" b="1" dirty="0">
                <a:latin typeface="Arial" pitchFamily="34" charset="0"/>
              </a:rPr>
              <a:t>1.  Identify</a:t>
            </a:r>
          </a:p>
          <a:p>
            <a:pPr>
              <a:tabLst>
                <a:tab pos="2114550" algn="ctr"/>
              </a:tabLst>
            </a:pPr>
            <a:r>
              <a:rPr lang="en-US" sz="2400" b="1" dirty="0">
                <a:latin typeface="Arial" pitchFamily="34" charset="0"/>
              </a:rPr>
              <a:t>segmentation</a:t>
            </a:r>
          </a:p>
          <a:p>
            <a:pPr>
              <a:tabLst>
                <a:tab pos="2114550" algn="ctr"/>
              </a:tabLst>
            </a:pPr>
            <a:r>
              <a:rPr lang="en-US" sz="2400" b="1" dirty="0">
                <a:latin typeface="Arial" pitchFamily="34" charset="0"/>
              </a:rPr>
              <a:t>variables and</a:t>
            </a:r>
          </a:p>
          <a:p>
            <a:pPr>
              <a:tabLst>
                <a:tab pos="2114550" algn="ctr"/>
              </a:tabLst>
            </a:pPr>
            <a:r>
              <a:rPr lang="en-US" sz="2400" b="1" dirty="0">
                <a:latin typeface="Arial" pitchFamily="34" charset="0"/>
              </a:rPr>
              <a:t>segment the</a:t>
            </a:r>
          </a:p>
          <a:p>
            <a:pPr>
              <a:tabLst>
                <a:tab pos="2114550" algn="ctr"/>
              </a:tabLst>
            </a:pPr>
            <a:r>
              <a:rPr lang="en-US" sz="2400" b="1" dirty="0">
                <a:latin typeface="Arial" pitchFamily="34" charset="0"/>
              </a:rPr>
              <a:t>market</a:t>
            </a:r>
          </a:p>
          <a:p>
            <a:pPr>
              <a:tabLst>
                <a:tab pos="2114550" algn="ctr"/>
              </a:tabLst>
            </a:pPr>
            <a:endParaRPr lang="en-US" sz="2400" b="1" dirty="0">
              <a:latin typeface="Arial" pitchFamily="34" charset="0"/>
            </a:endParaRPr>
          </a:p>
          <a:p>
            <a:pPr>
              <a:tabLst>
                <a:tab pos="2114550" algn="ctr"/>
              </a:tabLst>
            </a:pPr>
            <a:r>
              <a:rPr lang="en-US" sz="2400" b="1" dirty="0">
                <a:latin typeface="Arial" pitchFamily="34" charset="0"/>
              </a:rPr>
              <a:t>2.  Develop </a:t>
            </a:r>
          </a:p>
          <a:p>
            <a:pPr>
              <a:tabLst>
                <a:tab pos="2114550" algn="ctr"/>
              </a:tabLst>
            </a:pPr>
            <a:r>
              <a:rPr lang="en-US" sz="2400" b="1" u="sng" dirty="0">
                <a:latin typeface="Arial" pitchFamily="34" charset="0"/>
              </a:rPr>
              <a:t>profiles</a:t>
            </a:r>
            <a:r>
              <a:rPr lang="en-US" sz="2400" b="1" dirty="0">
                <a:latin typeface="Arial" pitchFamily="34" charset="0"/>
              </a:rPr>
              <a:t> of</a:t>
            </a:r>
          </a:p>
          <a:p>
            <a:pPr>
              <a:tabLst>
                <a:tab pos="2114550" algn="ctr"/>
              </a:tabLst>
            </a:pPr>
            <a:r>
              <a:rPr lang="en-US" sz="2400" b="1" dirty="0">
                <a:latin typeface="Arial" pitchFamily="34" charset="0"/>
              </a:rPr>
              <a:t>resulting</a:t>
            </a:r>
          </a:p>
          <a:p>
            <a:pPr>
              <a:tabLst>
                <a:tab pos="2114550" algn="ctr"/>
              </a:tabLst>
            </a:pPr>
            <a:r>
              <a:rPr lang="en-US" sz="2400" b="1" dirty="0">
                <a:latin typeface="Arial" pitchFamily="34" charset="0"/>
              </a:rPr>
              <a:t>Segments</a:t>
            </a:r>
          </a:p>
        </p:txBody>
      </p:sp>
      <p:sp>
        <p:nvSpPr>
          <p:cNvPr id="235530" name="AutoShape 10"/>
          <p:cNvSpPr>
            <a:spLocks noChangeArrowheads="1"/>
          </p:cNvSpPr>
          <p:nvPr/>
        </p:nvSpPr>
        <p:spPr bwMode="auto">
          <a:xfrm>
            <a:off x="3511550" y="2292350"/>
            <a:ext cx="2501900" cy="4483100"/>
          </a:xfrm>
          <a:prstGeom prst="cube">
            <a:avLst>
              <a:gd name="adj" fmla="val 9435"/>
            </a:avLst>
          </a:prstGeom>
          <a:solidFill>
            <a:srgbClr val="03FFF8"/>
          </a:solidFill>
          <a:ln w="12700">
            <a:solidFill>
              <a:schemeClr val="bg2"/>
            </a:solidFill>
            <a:miter lim="800000"/>
            <a:headEnd/>
            <a:tailEnd/>
          </a:ln>
          <a:effectLst/>
        </p:spPr>
        <p:txBody>
          <a:bodyPr wrap="none" lIns="92075" tIns="46038" rIns="92075" bIns="46038"/>
          <a:lstStyle/>
          <a:p>
            <a:r>
              <a:rPr lang="en-US" sz="2400" b="1" dirty="0">
                <a:latin typeface="Arial" pitchFamily="34" charset="0"/>
              </a:rPr>
              <a:t>3.  Evaluate</a:t>
            </a:r>
          </a:p>
          <a:p>
            <a:r>
              <a:rPr lang="en-US" sz="2400" b="1" dirty="0">
                <a:latin typeface="Arial" pitchFamily="34" charset="0"/>
              </a:rPr>
              <a:t>attractiveness</a:t>
            </a:r>
          </a:p>
          <a:p>
            <a:r>
              <a:rPr lang="en-US" sz="2400" b="1" dirty="0">
                <a:latin typeface="Arial" pitchFamily="34" charset="0"/>
              </a:rPr>
              <a:t>of each</a:t>
            </a:r>
          </a:p>
          <a:p>
            <a:r>
              <a:rPr lang="en-US" sz="2400" b="1" dirty="0">
                <a:latin typeface="Arial" pitchFamily="34" charset="0"/>
              </a:rPr>
              <a:t>segment</a:t>
            </a:r>
          </a:p>
          <a:p>
            <a:endParaRPr lang="en-US" sz="2400" b="1" dirty="0">
              <a:latin typeface="Arial" pitchFamily="34" charset="0"/>
            </a:endParaRPr>
          </a:p>
          <a:p>
            <a:r>
              <a:rPr lang="en-US" sz="2400" b="1" dirty="0">
                <a:latin typeface="Arial" pitchFamily="34" charset="0"/>
              </a:rPr>
              <a:t>4.  Select the</a:t>
            </a:r>
          </a:p>
          <a:p>
            <a:r>
              <a:rPr lang="en-US" sz="2400" b="1" dirty="0">
                <a:latin typeface="Arial" pitchFamily="34" charset="0"/>
              </a:rPr>
              <a:t>target</a:t>
            </a:r>
          </a:p>
          <a:p>
            <a:r>
              <a:rPr lang="en-US" sz="2400" b="1" dirty="0">
                <a:latin typeface="Arial" pitchFamily="34" charset="0"/>
              </a:rPr>
              <a:t>segment(s)</a:t>
            </a:r>
          </a:p>
        </p:txBody>
      </p:sp>
      <p:sp>
        <p:nvSpPr>
          <p:cNvPr id="235531" name="AutoShape 11"/>
          <p:cNvSpPr>
            <a:spLocks noChangeArrowheads="1"/>
          </p:cNvSpPr>
          <p:nvPr/>
        </p:nvSpPr>
        <p:spPr bwMode="auto">
          <a:xfrm>
            <a:off x="6711950" y="2292350"/>
            <a:ext cx="2349500" cy="4483100"/>
          </a:xfrm>
          <a:prstGeom prst="cube">
            <a:avLst>
              <a:gd name="adj" fmla="val 9435"/>
            </a:avLst>
          </a:prstGeom>
          <a:solidFill>
            <a:srgbClr val="7FFF00"/>
          </a:solidFill>
          <a:ln w="12700">
            <a:solidFill>
              <a:schemeClr val="bg2"/>
            </a:solidFill>
            <a:miter lim="800000"/>
            <a:headEnd/>
            <a:tailEnd/>
          </a:ln>
          <a:effectLst/>
        </p:spPr>
        <p:txBody>
          <a:bodyPr wrap="none" lIns="92075" tIns="46038" rIns="92075" bIns="46038"/>
          <a:lstStyle/>
          <a:p>
            <a:pPr algn="ctr">
              <a:lnSpc>
                <a:spcPct val="85000"/>
              </a:lnSpc>
            </a:pPr>
            <a:r>
              <a:rPr lang="en-US" sz="2400" b="1" dirty="0">
                <a:latin typeface="Arial" pitchFamily="34" charset="0"/>
              </a:rPr>
              <a:t>5.  Identify</a:t>
            </a:r>
          </a:p>
          <a:p>
            <a:pPr algn="ctr">
              <a:lnSpc>
                <a:spcPct val="85000"/>
              </a:lnSpc>
            </a:pPr>
            <a:r>
              <a:rPr lang="en-US" sz="2400" b="1" dirty="0">
                <a:latin typeface="Arial" pitchFamily="34" charset="0"/>
              </a:rPr>
              <a:t>possible</a:t>
            </a:r>
          </a:p>
          <a:p>
            <a:pPr algn="ctr">
              <a:lnSpc>
                <a:spcPct val="85000"/>
              </a:lnSpc>
            </a:pPr>
            <a:r>
              <a:rPr lang="en-US" sz="2400" b="1" dirty="0">
                <a:latin typeface="Arial" pitchFamily="34" charset="0"/>
              </a:rPr>
              <a:t>positioning</a:t>
            </a:r>
          </a:p>
          <a:p>
            <a:pPr algn="ctr">
              <a:lnSpc>
                <a:spcPct val="85000"/>
              </a:lnSpc>
            </a:pPr>
            <a:r>
              <a:rPr lang="en-US" sz="2400" b="1" dirty="0">
                <a:latin typeface="Arial" pitchFamily="34" charset="0"/>
              </a:rPr>
              <a:t>concepts for</a:t>
            </a:r>
          </a:p>
          <a:p>
            <a:pPr algn="ctr">
              <a:lnSpc>
                <a:spcPct val="85000"/>
              </a:lnSpc>
            </a:pPr>
            <a:r>
              <a:rPr lang="en-US" sz="2400" b="1" dirty="0">
                <a:latin typeface="Arial" pitchFamily="34" charset="0"/>
              </a:rPr>
              <a:t>each target</a:t>
            </a:r>
          </a:p>
          <a:p>
            <a:pPr algn="ctr">
              <a:lnSpc>
                <a:spcPct val="85000"/>
              </a:lnSpc>
            </a:pPr>
            <a:r>
              <a:rPr lang="en-US" sz="2400" b="1" dirty="0">
                <a:latin typeface="Arial" pitchFamily="34" charset="0"/>
              </a:rPr>
              <a:t>segment</a:t>
            </a:r>
          </a:p>
          <a:p>
            <a:pPr algn="ctr">
              <a:lnSpc>
                <a:spcPct val="85000"/>
              </a:lnSpc>
            </a:pPr>
            <a:endParaRPr lang="en-US" sz="2400" b="1" dirty="0">
              <a:latin typeface="Arial" pitchFamily="34" charset="0"/>
            </a:endParaRPr>
          </a:p>
          <a:p>
            <a:pPr algn="ctr">
              <a:lnSpc>
                <a:spcPct val="85000"/>
              </a:lnSpc>
            </a:pPr>
            <a:r>
              <a:rPr lang="en-US" sz="2400" b="1" dirty="0">
                <a:latin typeface="Arial" pitchFamily="34" charset="0"/>
              </a:rPr>
              <a:t>6.  Select,</a:t>
            </a:r>
          </a:p>
          <a:p>
            <a:pPr algn="ctr">
              <a:lnSpc>
                <a:spcPct val="85000"/>
              </a:lnSpc>
            </a:pPr>
            <a:r>
              <a:rPr lang="en-US" sz="2400" b="1" dirty="0">
                <a:latin typeface="Arial" pitchFamily="34" charset="0"/>
              </a:rPr>
              <a:t>develop, and</a:t>
            </a:r>
          </a:p>
          <a:p>
            <a:pPr algn="ctr">
              <a:lnSpc>
                <a:spcPct val="85000"/>
              </a:lnSpc>
            </a:pPr>
            <a:r>
              <a:rPr lang="en-US" sz="2400" b="1" dirty="0">
                <a:latin typeface="Arial" pitchFamily="34" charset="0"/>
              </a:rPr>
              <a:t>communicate</a:t>
            </a:r>
          </a:p>
          <a:p>
            <a:pPr algn="ctr">
              <a:lnSpc>
                <a:spcPct val="85000"/>
              </a:lnSpc>
            </a:pPr>
            <a:r>
              <a:rPr lang="en-US" sz="2400" b="1" dirty="0">
                <a:latin typeface="Arial" pitchFamily="34" charset="0"/>
              </a:rPr>
              <a:t>the chosen</a:t>
            </a:r>
          </a:p>
          <a:p>
            <a:pPr algn="ctr">
              <a:lnSpc>
                <a:spcPct val="85000"/>
              </a:lnSpc>
            </a:pPr>
            <a:r>
              <a:rPr lang="en-US" sz="2400" b="1" dirty="0">
                <a:latin typeface="Arial" pitchFamily="34" charset="0"/>
              </a:rPr>
              <a:t>positioning</a:t>
            </a:r>
          </a:p>
          <a:p>
            <a:pPr algn="ctr">
              <a:lnSpc>
                <a:spcPct val="85000"/>
              </a:lnSpc>
            </a:pPr>
            <a:r>
              <a:rPr lang="en-US" sz="2400" b="1" dirty="0">
                <a:latin typeface="Arial" pitchFamily="34" charset="0"/>
              </a:rPr>
              <a:t>concept</a:t>
            </a:r>
          </a:p>
          <a:p>
            <a:pPr algn="ctr">
              <a:lnSpc>
                <a:spcPct val="85000"/>
              </a:lnSpc>
            </a:pPr>
            <a:endParaRPr lang="en-US" sz="2400" b="1" dirty="0">
              <a:latin typeface="Arial" pitchFamily="34" charset="0"/>
            </a:endParaRPr>
          </a:p>
        </p:txBody>
      </p:sp>
      <p:sp>
        <p:nvSpPr>
          <p:cNvPr id="235532" name="Line 12"/>
          <p:cNvSpPr>
            <a:spLocks noChangeShapeType="1"/>
          </p:cNvSpPr>
          <p:nvPr/>
        </p:nvSpPr>
        <p:spPr bwMode="auto">
          <a:xfrm>
            <a:off x="2744788" y="5486400"/>
            <a:ext cx="303212" cy="0"/>
          </a:xfrm>
          <a:prstGeom prst="line">
            <a:avLst/>
          </a:prstGeom>
          <a:noFill/>
          <a:ln w="50800">
            <a:solidFill>
              <a:srgbClr val="FAFD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235533" name="Line 13"/>
          <p:cNvSpPr>
            <a:spLocks noChangeShapeType="1"/>
          </p:cNvSpPr>
          <p:nvPr/>
        </p:nvSpPr>
        <p:spPr bwMode="auto">
          <a:xfrm flipV="1">
            <a:off x="3048000" y="3201988"/>
            <a:ext cx="0" cy="2284412"/>
          </a:xfrm>
          <a:prstGeom prst="line">
            <a:avLst/>
          </a:prstGeom>
          <a:noFill/>
          <a:ln w="50800">
            <a:solidFill>
              <a:srgbClr val="FAFD00"/>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235534" name="Line 14"/>
          <p:cNvSpPr>
            <a:spLocks noChangeShapeType="1"/>
          </p:cNvSpPr>
          <p:nvPr/>
        </p:nvSpPr>
        <p:spPr bwMode="auto">
          <a:xfrm>
            <a:off x="3049588" y="3200400"/>
            <a:ext cx="531812" cy="0"/>
          </a:xfrm>
          <a:prstGeom prst="line">
            <a:avLst/>
          </a:prstGeom>
          <a:noFill/>
          <a:ln w="50800">
            <a:solidFill>
              <a:srgbClr val="FAFD00"/>
            </a:solidFill>
            <a:round/>
            <a:headEnd type="none" w="sm" len="sm"/>
            <a:tailEnd type="stealth" w="med" len="lg"/>
          </a:ln>
          <a:effectLst>
            <a:outerShdw dist="35921" dir="2700000" algn="ctr" rotWithShape="0">
              <a:schemeClr val="bg2"/>
            </a:outerShdw>
          </a:effectLst>
        </p:spPr>
        <p:txBody>
          <a:bodyPr wrap="none" anchor="ctr"/>
          <a:lstStyle/>
          <a:p>
            <a:endParaRPr lang="en-US"/>
          </a:p>
        </p:txBody>
      </p:sp>
      <p:sp>
        <p:nvSpPr>
          <p:cNvPr id="235535" name="Line 15"/>
          <p:cNvSpPr>
            <a:spLocks noChangeShapeType="1"/>
          </p:cNvSpPr>
          <p:nvPr/>
        </p:nvSpPr>
        <p:spPr bwMode="auto">
          <a:xfrm>
            <a:off x="6249988" y="3200400"/>
            <a:ext cx="455612" cy="0"/>
          </a:xfrm>
          <a:prstGeom prst="line">
            <a:avLst/>
          </a:prstGeom>
          <a:noFill/>
          <a:ln w="50800">
            <a:solidFill>
              <a:srgbClr val="03FFF8"/>
            </a:solidFill>
            <a:round/>
            <a:headEnd type="none" w="sm" len="sm"/>
            <a:tailEnd type="stealth" w="med" len="lg"/>
          </a:ln>
          <a:effectLst>
            <a:outerShdw dist="35921" dir="2700000" algn="ctr" rotWithShape="0">
              <a:schemeClr val="bg2"/>
            </a:outerShdw>
          </a:effectLst>
        </p:spPr>
        <p:txBody>
          <a:bodyPr wrap="none" anchor="ctr"/>
          <a:lstStyle/>
          <a:p>
            <a:endParaRPr lang="en-US"/>
          </a:p>
        </p:txBody>
      </p:sp>
      <p:sp>
        <p:nvSpPr>
          <p:cNvPr id="235536" name="Rectangle 16"/>
          <p:cNvSpPr>
            <a:spLocks noChangeArrowheads="1"/>
          </p:cNvSpPr>
          <p:nvPr/>
        </p:nvSpPr>
        <p:spPr bwMode="auto">
          <a:xfrm>
            <a:off x="519113" y="1550988"/>
            <a:ext cx="2538412" cy="733425"/>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800" b="1" dirty="0">
                <a:effectLst>
                  <a:outerShdw blurRad="38100" dist="38100" dir="2700000" algn="tl">
                    <a:srgbClr val="C0C0C0"/>
                  </a:outerShdw>
                </a:effectLst>
                <a:latin typeface="Arial" pitchFamily="34" charset="0"/>
              </a:rPr>
              <a:t>Market</a:t>
            </a:r>
          </a:p>
          <a:p>
            <a:pPr algn="ctr">
              <a:lnSpc>
                <a:spcPct val="75000"/>
              </a:lnSpc>
            </a:pPr>
            <a:r>
              <a:rPr lang="en-US" sz="2800" b="1" dirty="0">
                <a:effectLst>
                  <a:outerShdw blurRad="38100" dist="38100" dir="2700000" algn="tl">
                    <a:srgbClr val="C0C0C0"/>
                  </a:outerShdw>
                </a:effectLst>
                <a:latin typeface="Arial" pitchFamily="34" charset="0"/>
              </a:rPr>
              <a:t>Segmentation</a:t>
            </a:r>
          </a:p>
        </p:txBody>
      </p:sp>
      <p:sp>
        <p:nvSpPr>
          <p:cNvPr id="235537" name="Rectangle 17"/>
          <p:cNvSpPr>
            <a:spLocks noChangeArrowheads="1"/>
          </p:cNvSpPr>
          <p:nvPr/>
        </p:nvSpPr>
        <p:spPr bwMode="auto">
          <a:xfrm>
            <a:off x="4057650" y="1550988"/>
            <a:ext cx="1806575" cy="733425"/>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800" b="1">
                <a:effectLst>
                  <a:outerShdw blurRad="38100" dist="38100" dir="2700000" algn="tl">
                    <a:srgbClr val="C0C0C0"/>
                  </a:outerShdw>
                </a:effectLst>
                <a:latin typeface="Arial" pitchFamily="34" charset="0"/>
              </a:rPr>
              <a:t>Market</a:t>
            </a:r>
          </a:p>
          <a:p>
            <a:pPr algn="ctr">
              <a:lnSpc>
                <a:spcPct val="75000"/>
              </a:lnSpc>
            </a:pPr>
            <a:r>
              <a:rPr lang="en-US" sz="2800" b="1">
                <a:effectLst>
                  <a:outerShdw blurRad="38100" dist="38100" dir="2700000" algn="tl">
                    <a:srgbClr val="C0C0C0"/>
                  </a:outerShdw>
                </a:effectLst>
                <a:latin typeface="Arial" pitchFamily="34" charset="0"/>
              </a:rPr>
              <a:t>Targeting</a:t>
            </a:r>
          </a:p>
        </p:txBody>
      </p:sp>
      <p:sp>
        <p:nvSpPr>
          <p:cNvPr id="235538" name="Rectangle 18"/>
          <p:cNvSpPr>
            <a:spLocks noChangeArrowheads="1"/>
          </p:cNvSpPr>
          <p:nvPr/>
        </p:nvSpPr>
        <p:spPr bwMode="auto">
          <a:xfrm>
            <a:off x="6843713" y="1550988"/>
            <a:ext cx="2120900" cy="733425"/>
          </a:xfrm>
          <a:prstGeom prst="rect">
            <a:avLst/>
          </a:prstGeom>
          <a:noFill/>
          <a:ln w="9525">
            <a:noFill/>
            <a:miter lim="800000"/>
            <a:headEnd/>
            <a:tailEnd/>
          </a:ln>
          <a:effectLst/>
        </p:spPr>
        <p:txBody>
          <a:bodyPr wrap="none" lIns="92075" tIns="46038" rIns="92075" bIns="46038">
            <a:spAutoFit/>
          </a:bodyPr>
          <a:lstStyle/>
          <a:p>
            <a:pPr algn="ctr">
              <a:lnSpc>
                <a:spcPct val="75000"/>
              </a:lnSpc>
            </a:pPr>
            <a:r>
              <a:rPr lang="en-US" sz="2800" b="1">
                <a:effectLst>
                  <a:outerShdw blurRad="38100" dist="38100" dir="2700000" algn="tl">
                    <a:srgbClr val="C0C0C0"/>
                  </a:outerShdw>
                </a:effectLst>
                <a:latin typeface="Arial" pitchFamily="34" charset="0"/>
              </a:rPr>
              <a:t>Market</a:t>
            </a:r>
          </a:p>
          <a:p>
            <a:pPr algn="ctr">
              <a:lnSpc>
                <a:spcPct val="75000"/>
              </a:lnSpc>
            </a:pPr>
            <a:r>
              <a:rPr lang="en-US" sz="2800" b="1">
                <a:effectLst>
                  <a:outerShdw blurRad="38100" dist="38100" dir="2700000" algn="tl">
                    <a:srgbClr val="C0C0C0"/>
                  </a:outerShdw>
                </a:effectLst>
                <a:latin typeface="Arial" pitchFamily="34" charset="0"/>
              </a:rPr>
              <a:t>Positioning</a:t>
            </a:r>
          </a:p>
        </p:txBody>
      </p:sp>
      <p:sp>
        <p:nvSpPr>
          <p:cNvPr id="235539" name="Line 19"/>
          <p:cNvSpPr>
            <a:spLocks noChangeShapeType="1"/>
          </p:cNvSpPr>
          <p:nvPr/>
        </p:nvSpPr>
        <p:spPr bwMode="auto">
          <a:xfrm flipV="1">
            <a:off x="6248400" y="3201988"/>
            <a:ext cx="0" cy="2284412"/>
          </a:xfrm>
          <a:prstGeom prst="line">
            <a:avLst/>
          </a:prstGeom>
          <a:noFill/>
          <a:ln w="50800">
            <a:solidFill>
              <a:srgbClr val="03FFF8"/>
            </a:solidFill>
            <a:round/>
            <a:headEnd type="none" w="sm" len="sm"/>
            <a:tailEnd type="none" w="sm" len="sm"/>
          </a:ln>
          <a:effectLst>
            <a:outerShdw dist="35921" dir="2700000" algn="ctr" rotWithShape="0">
              <a:schemeClr val="bg2"/>
            </a:outerShdw>
          </a:effectLst>
        </p:spPr>
        <p:txBody>
          <a:bodyPr wrap="none" anchor="ctr"/>
          <a:lstStyle/>
          <a:p>
            <a:endParaRPr lang="en-US"/>
          </a:p>
        </p:txBody>
      </p:sp>
      <p:sp>
        <p:nvSpPr>
          <p:cNvPr id="235540" name="Line 20"/>
          <p:cNvSpPr>
            <a:spLocks noChangeShapeType="1"/>
          </p:cNvSpPr>
          <p:nvPr/>
        </p:nvSpPr>
        <p:spPr bwMode="auto">
          <a:xfrm>
            <a:off x="5945188" y="5486400"/>
            <a:ext cx="303212" cy="0"/>
          </a:xfrm>
          <a:prstGeom prst="line">
            <a:avLst/>
          </a:prstGeom>
          <a:noFill/>
          <a:ln w="50800">
            <a:solidFill>
              <a:srgbClr val="03FFF8"/>
            </a:solidFill>
            <a:round/>
            <a:headEnd type="none" w="sm" len="sm"/>
            <a:tailEnd type="none" w="sm" len="sm"/>
          </a:ln>
          <a:effectLst>
            <a:outerShdw dist="35921" dir="2700000" algn="ctr" rotWithShape="0">
              <a:schemeClr val="bg2"/>
            </a:outerShdw>
          </a:effectLst>
        </p:spPr>
        <p:txBody>
          <a:bodyPr wrap="none" anchor="ctr"/>
          <a:lstStyle/>
          <a:p>
            <a:endParaRPr lang="en-US"/>
          </a:p>
        </p:txBody>
      </p:sp>
    </p:spTree>
    <p:extLst>
      <p:ext uri="{BB962C8B-B14F-4D97-AF65-F5344CB8AC3E}">
        <p14:creationId xmlns:p14="http://schemas.microsoft.com/office/powerpoint/2010/main" val="1651786463"/>
      </p:ext>
    </p:extLst>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ChangeArrowheads="1"/>
          </p:cNvSpPr>
          <p:nvPr/>
        </p:nvSpPr>
        <p:spPr bwMode="auto">
          <a:xfrm>
            <a:off x="985684" y="271902"/>
            <a:ext cx="7772400" cy="641350"/>
          </a:xfrm>
          <a:prstGeom prst="rect">
            <a:avLst/>
          </a:prstGeom>
          <a:noFill/>
          <a:ln w="9525">
            <a:noFill/>
            <a:miter lim="800000"/>
            <a:headEnd/>
            <a:tailEnd/>
          </a:ln>
          <a:effectLst/>
        </p:spPr>
        <p:txBody>
          <a:bodyPr lIns="92075" tIns="46038" rIns="92075" bIns="46038">
            <a:spAutoFit/>
          </a:bodyPr>
          <a:lstStyle/>
          <a:p>
            <a:pPr algn="ctr"/>
            <a:r>
              <a:rPr lang="en-US" sz="3600" b="1" i="1" u="sng" dirty="0">
                <a:latin typeface="Arial" pitchFamily="34" charset="0"/>
              </a:rPr>
              <a:t>STP Strategy</a:t>
            </a:r>
          </a:p>
        </p:txBody>
      </p:sp>
      <p:sp>
        <p:nvSpPr>
          <p:cNvPr id="233478" name="Line 6"/>
          <p:cNvSpPr>
            <a:spLocks noChangeShapeType="1"/>
          </p:cNvSpPr>
          <p:nvPr/>
        </p:nvSpPr>
        <p:spPr bwMode="auto">
          <a:xfrm>
            <a:off x="3139562" y="1548838"/>
            <a:ext cx="455613" cy="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33479" name="Rectangle 7"/>
          <p:cNvSpPr>
            <a:spLocks noChangeArrowheads="1"/>
          </p:cNvSpPr>
          <p:nvPr/>
        </p:nvSpPr>
        <p:spPr bwMode="auto">
          <a:xfrm>
            <a:off x="1005962" y="1320238"/>
            <a:ext cx="2066925" cy="457200"/>
          </a:xfrm>
          <a:prstGeom prst="rect">
            <a:avLst/>
          </a:prstGeom>
          <a:noFill/>
          <a:ln w="9525">
            <a:noFill/>
            <a:miter lim="800000"/>
            <a:headEnd/>
            <a:tailEnd/>
          </a:ln>
          <a:effectLst/>
        </p:spPr>
        <p:txBody>
          <a:bodyPr wrap="none" lIns="92075" tIns="46038" rIns="92075" bIns="46038">
            <a:spAutoFit/>
          </a:bodyPr>
          <a:lstStyle/>
          <a:p>
            <a:r>
              <a:rPr lang="en-US" sz="2400">
                <a:latin typeface="Arial" pitchFamily="34" charset="0"/>
              </a:rPr>
              <a:t>Segmentation</a:t>
            </a:r>
          </a:p>
        </p:txBody>
      </p:sp>
      <p:sp>
        <p:nvSpPr>
          <p:cNvPr id="233480" name="Rectangle 8"/>
          <p:cNvSpPr>
            <a:spLocks noChangeArrowheads="1"/>
          </p:cNvSpPr>
          <p:nvPr/>
        </p:nvSpPr>
        <p:spPr bwMode="auto">
          <a:xfrm>
            <a:off x="3747575" y="1320238"/>
            <a:ext cx="1453475" cy="462307"/>
          </a:xfrm>
          <a:prstGeom prst="rect">
            <a:avLst/>
          </a:prstGeom>
          <a:noFill/>
          <a:ln w="9525">
            <a:noFill/>
            <a:miter lim="800000"/>
            <a:headEnd/>
            <a:tailEnd/>
          </a:ln>
          <a:effectLst/>
        </p:spPr>
        <p:txBody>
          <a:bodyPr wrap="none" lIns="92075" tIns="46038" rIns="92075" bIns="46038">
            <a:spAutoFit/>
          </a:bodyPr>
          <a:lstStyle/>
          <a:p>
            <a:r>
              <a:rPr lang="en-US" sz="2400" dirty="0">
                <a:latin typeface="Arial" pitchFamily="34" charset="0"/>
              </a:rPr>
              <a:t>Targeting</a:t>
            </a:r>
          </a:p>
        </p:txBody>
      </p:sp>
      <p:sp>
        <p:nvSpPr>
          <p:cNvPr id="233481" name="Line 9"/>
          <p:cNvSpPr>
            <a:spLocks noChangeShapeType="1"/>
          </p:cNvSpPr>
          <p:nvPr/>
        </p:nvSpPr>
        <p:spPr bwMode="auto">
          <a:xfrm>
            <a:off x="5654162" y="1548838"/>
            <a:ext cx="455613" cy="0"/>
          </a:xfrm>
          <a:prstGeom prst="line">
            <a:avLst/>
          </a:prstGeom>
          <a:noFill/>
          <a:ln w="12700">
            <a:solidFill>
              <a:schemeClr val="tx1"/>
            </a:solidFill>
            <a:round/>
            <a:headEnd type="none" w="sm" len="sm"/>
            <a:tailEnd type="stealth" w="med" len="med"/>
          </a:ln>
          <a:effectLst/>
        </p:spPr>
        <p:txBody>
          <a:bodyPr wrap="none" anchor="ctr"/>
          <a:lstStyle/>
          <a:p>
            <a:endParaRPr lang="en-US"/>
          </a:p>
        </p:txBody>
      </p:sp>
      <p:sp>
        <p:nvSpPr>
          <p:cNvPr id="233482" name="Rectangle 10"/>
          <p:cNvSpPr>
            <a:spLocks noChangeArrowheads="1"/>
          </p:cNvSpPr>
          <p:nvPr/>
        </p:nvSpPr>
        <p:spPr bwMode="auto">
          <a:xfrm>
            <a:off x="6316150" y="1320238"/>
            <a:ext cx="1694375" cy="462307"/>
          </a:xfrm>
          <a:prstGeom prst="rect">
            <a:avLst/>
          </a:prstGeom>
          <a:noFill/>
          <a:ln w="9525">
            <a:noFill/>
            <a:miter lim="800000"/>
            <a:headEnd/>
            <a:tailEnd/>
          </a:ln>
          <a:effectLst/>
        </p:spPr>
        <p:txBody>
          <a:bodyPr wrap="none" lIns="92075" tIns="46038" rIns="92075" bIns="46038">
            <a:spAutoFit/>
          </a:bodyPr>
          <a:lstStyle/>
          <a:p>
            <a:r>
              <a:rPr lang="en-US" sz="2400" dirty="0">
                <a:latin typeface="Arial" pitchFamily="34" charset="0"/>
              </a:rPr>
              <a:t>Positioning</a:t>
            </a:r>
          </a:p>
        </p:txBody>
      </p:sp>
      <p:sp>
        <p:nvSpPr>
          <p:cNvPr id="14"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17</a:t>
            </a:fld>
            <a:endParaRPr lang="en-US" dirty="0"/>
          </a:p>
        </p:txBody>
      </p:sp>
      <p:sp>
        <p:nvSpPr>
          <p:cNvPr id="12" name="Rectangle 2"/>
          <p:cNvSpPr>
            <a:spLocks noChangeArrowheads="1"/>
          </p:cNvSpPr>
          <p:nvPr/>
        </p:nvSpPr>
        <p:spPr bwMode="auto">
          <a:xfrm>
            <a:off x="716777" y="2166481"/>
            <a:ext cx="2638543" cy="493085"/>
          </a:xfrm>
          <a:prstGeom prst="rect">
            <a:avLst/>
          </a:prstGeom>
          <a:noFill/>
          <a:ln w="9525">
            <a:noFill/>
            <a:miter lim="800000"/>
            <a:headEnd/>
            <a:tailEnd/>
          </a:ln>
          <a:effectLst/>
        </p:spPr>
        <p:txBody>
          <a:bodyPr wrap="none" lIns="92075" tIns="46038" rIns="92075" bIns="46038">
            <a:spAutoFit/>
          </a:bodyPr>
          <a:lstStyle/>
          <a:p>
            <a:r>
              <a:rPr lang="en-US" sz="2600" dirty="0">
                <a:latin typeface="Eras Medium ITC" panose="020B0602030504020804" pitchFamily="34" charset="0"/>
              </a:rPr>
              <a:t>A. </a:t>
            </a:r>
            <a:r>
              <a:rPr lang="en-US" sz="2600" u="sng" dirty="0">
                <a:latin typeface="Eras Medium ITC" panose="020B0602030504020804" pitchFamily="34" charset="0"/>
              </a:rPr>
              <a:t>Segmentation</a:t>
            </a:r>
            <a:endParaRPr lang="en-US" sz="2600" dirty="0">
              <a:latin typeface="Eras Medium ITC" panose="020B0602030504020804" pitchFamily="34" charset="0"/>
            </a:endParaRPr>
          </a:p>
        </p:txBody>
      </p:sp>
      <p:sp>
        <p:nvSpPr>
          <p:cNvPr id="13" name="Rectangle 3"/>
          <p:cNvSpPr>
            <a:spLocks noChangeArrowheads="1"/>
          </p:cNvSpPr>
          <p:nvPr/>
        </p:nvSpPr>
        <p:spPr bwMode="auto">
          <a:xfrm>
            <a:off x="716777" y="2809669"/>
            <a:ext cx="7477125" cy="3569248"/>
          </a:xfrm>
          <a:prstGeom prst="rect">
            <a:avLst/>
          </a:prstGeom>
          <a:noFill/>
          <a:ln w="9525">
            <a:noFill/>
            <a:miter lim="800000"/>
            <a:headEnd/>
            <a:tailEnd/>
          </a:ln>
          <a:effectLst/>
        </p:spPr>
        <p:txBody>
          <a:bodyPr lIns="92075" tIns="46038" rIns="92075" bIns="46038">
            <a:spAutoFit/>
          </a:bodyPr>
          <a:lstStyle/>
          <a:p>
            <a:pPr marL="400050" indent="-400050">
              <a:lnSpc>
                <a:spcPct val="80000"/>
              </a:lnSpc>
              <a:spcBef>
                <a:spcPct val="100000"/>
              </a:spcBef>
            </a:pPr>
            <a:r>
              <a:rPr lang="en-US" sz="2400" dirty="0">
                <a:latin typeface="Eras Medium ITC" panose="020B0602030504020804" pitchFamily="34" charset="0"/>
              </a:rPr>
              <a:t>1.	Leads to efficient 4P marketing strategy (e.g., resource allocation for promotion, product development);</a:t>
            </a:r>
          </a:p>
          <a:p>
            <a:pPr marL="400050" indent="-400050">
              <a:lnSpc>
                <a:spcPct val="80000"/>
              </a:lnSpc>
              <a:spcBef>
                <a:spcPct val="100000"/>
              </a:spcBef>
            </a:pPr>
            <a:r>
              <a:rPr lang="en-US" sz="2400" dirty="0">
                <a:latin typeface="Eras Medium ITC" panose="020B0602030504020804" pitchFamily="34" charset="0"/>
              </a:rPr>
              <a:t>2.	Better able to find market opportunities (i.e., different people have different preference);</a:t>
            </a:r>
          </a:p>
          <a:p>
            <a:pPr marL="400050" indent="-400050">
              <a:lnSpc>
                <a:spcPct val="80000"/>
              </a:lnSpc>
              <a:spcBef>
                <a:spcPct val="100000"/>
              </a:spcBef>
            </a:pPr>
            <a:r>
              <a:rPr lang="en-US" sz="2400" dirty="0">
                <a:latin typeface="Eras Medium ITC" panose="020B0602030504020804" pitchFamily="34" charset="0"/>
              </a:rPr>
              <a:t>3.	Leads to a more precise setting of objectives via sales, profit, costs, market share, R.O.I., etc...</a:t>
            </a:r>
          </a:p>
          <a:p>
            <a:pPr marL="400050" indent="-400050">
              <a:lnSpc>
                <a:spcPct val="80000"/>
              </a:lnSpc>
              <a:spcBef>
                <a:spcPct val="100000"/>
              </a:spcBef>
            </a:pPr>
            <a:r>
              <a:rPr lang="en-US" sz="2400" dirty="0">
                <a:latin typeface="Eras Medium ITC" panose="020B0602030504020804" pitchFamily="34" charset="0"/>
              </a:rPr>
              <a:t>4.	Thus, better able to satisfy customer needs.</a:t>
            </a:r>
          </a:p>
        </p:txBody>
      </p:sp>
    </p:spTree>
    <p:extLst>
      <p:ext uri="{BB962C8B-B14F-4D97-AF65-F5344CB8AC3E}">
        <p14:creationId xmlns:p14="http://schemas.microsoft.com/office/powerpoint/2010/main" val="24454033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ChangeArrowheads="1"/>
          </p:cNvSpPr>
          <p:nvPr/>
        </p:nvSpPr>
        <p:spPr bwMode="auto">
          <a:xfrm>
            <a:off x="609600" y="609600"/>
            <a:ext cx="7772400" cy="523862"/>
          </a:xfrm>
          <a:prstGeom prst="rect">
            <a:avLst/>
          </a:prstGeom>
          <a:noFill/>
          <a:ln w="9525">
            <a:noFill/>
            <a:miter lim="800000"/>
            <a:headEnd/>
            <a:tailEnd/>
          </a:ln>
          <a:effectLst/>
        </p:spPr>
        <p:txBody>
          <a:bodyPr wrap="square" lIns="92075" tIns="46038" rIns="92075" bIns="46038">
            <a:spAutoFit/>
          </a:bodyPr>
          <a:lstStyle/>
          <a:p>
            <a:r>
              <a:rPr lang="en-US" sz="2800" b="1" dirty="0">
                <a:latin typeface="Eras Medium ITC" panose="020B0602030504020804" pitchFamily="34" charset="0"/>
              </a:rPr>
              <a:t>B.  “</a:t>
            </a:r>
            <a:r>
              <a:rPr lang="en-US" sz="2800" b="1" u="sng" dirty="0">
                <a:latin typeface="Eras Medium ITC" panose="020B0602030504020804" pitchFamily="34" charset="0"/>
              </a:rPr>
              <a:t>When consider Segmentation?”</a:t>
            </a:r>
            <a:endParaRPr lang="en-US" sz="2800" b="1" dirty="0">
              <a:latin typeface="Eras Medium ITC" panose="020B0602030504020804" pitchFamily="34" charset="0"/>
            </a:endParaRPr>
          </a:p>
        </p:txBody>
      </p:sp>
      <p:sp>
        <p:nvSpPr>
          <p:cNvPr id="241668" name="Rectangle 4"/>
          <p:cNvSpPr>
            <a:spLocks noChangeArrowheads="1"/>
          </p:cNvSpPr>
          <p:nvPr/>
        </p:nvSpPr>
        <p:spPr bwMode="auto">
          <a:xfrm>
            <a:off x="609600" y="1467445"/>
            <a:ext cx="8458200" cy="4155626"/>
          </a:xfrm>
          <a:prstGeom prst="rect">
            <a:avLst/>
          </a:prstGeom>
          <a:noFill/>
          <a:ln w="9525">
            <a:noFill/>
            <a:miter lim="800000"/>
            <a:headEnd/>
            <a:tailEnd/>
          </a:ln>
          <a:effectLst/>
        </p:spPr>
        <p:txBody>
          <a:bodyPr lIns="92075" tIns="46038" rIns="92075" bIns="46038">
            <a:spAutoFit/>
          </a:bodyPr>
          <a:lstStyle/>
          <a:p>
            <a:pPr marL="400050" indent="-400050">
              <a:buFont typeface="Arial" panose="020B0604020202020204" pitchFamily="34" charset="0"/>
              <a:buChar char="•"/>
              <a:tabLst>
                <a:tab pos="800100" algn="l"/>
              </a:tabLst>
            </a:pPr>
            <a:r>
              <a:rPr lang="nl-NL" sz="2400" dirty="0">
                <a:latin typeface="Eras Medium ITC" panose="020B0602030504020804" pitchFamily="34" charset="0"/>
              </a:rPr>
              <a:t>Identifiability</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Behaviorally Different</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Substantiality (e.g., what if the identified segment is too small?)</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Accessibility</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Stability (e.g, what if the segment is changing every moment?)</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Responsiveness</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Actionability</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Predictability</a:t>
            </a:r>
          </a:p>
          <a:p>
            <a:pPr marL="400050" indent="-400050">
              <a:buFont typeface="Arial" panose="020B0604020202020204" pitchFamily="34" charset="0"/>
              <a:buChar char="•"/>
              <a:tabLst>
                <a:tab pos="800100" algn="l"/>
              </a:tabLst>
            </a:pPr>
            <a:r>
              <a:rPr lang="nl-NL" sz="2400" dirty="0">
                <a:latin typeface="Eras Medium ITC" panose="020B0602030504020804" pitchFamily="34" charset="0"/>
              </a:rPr>
              <a:t>Profitability</a:t>
            </a:r>
            <a:endParaRPr lang="en-US" sz="2400" dirty="0">
              <a:latin typeface="Eras Medium ITC" panose="020B0602030504020804" pitchFamily="34" charset="0"/>
            </a:endParaRPr>
          </a:p>
        </p:txBody>
      </p:sp>
      <p:sp>
        <p:nvSpPr>
          <p:cNvPr id="241669" name="Rectangle 5"/>
          <p:cNvSpPr>
            <a:spLocks noChangeArrowheads="1"/>
          </p:cNvSpPr>
          <p:nvPr/>
        </p:nvSpPr>
        <p:spPr bwMode="auto">
          <a:xfrm>
            <a:off x="1295400" y="5957054"/>
            <a:ext cx="6781800" cy="462307"/>
          </a:xfrm>
          <a:prstGeom prst="rect">
            <a:avLst/>
          </a:prstGeom>
          <a:noFill/>
          <a:ln w="9525">
            <a:noFill/>
            <a:miter lim="800000"/>
            <a:headEnd/>
            <a:tailEnd/>
          </a:ln>
          <a:effectLst/>
        </p:spPr>
        <p:txBody>
          <a:bodyPr lIns="92075" tIns="46038" rIns="92075" bIns="46038">
            <a:spAutoFit/>
          </a:bodyPr>
          <a:lstStyle/>
          <a:p>
            <a:r>
              <a:rPr lang="en-US" sz="2400" b="1" dirty="0">
                <a:latin typeface="Eras Medium ITC" panose="020B0602030504020804" pitchFamily="34" charset="0"/>
              </a:rPr>
              <a:t>If “yes” to these criteria, then segment</a:t>
            </a:r>
          </a:p>
        </p:txBody>
      </p:sp>
      <p:sp>
        <p:nvSpPr>
          <p:cNvPr id="9"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18</a:t>
            </a:fld>
            <a:endParaRPr lang="en-US" dirty="0"/>
          </a:p>
        </p:txBody>
      </p:sp>
    </p:spTree>
    <p:extLst>
      <p:ext uri="{BB962C8B-B14F-4D97-AF65-F5344CB8AC3E}">
        <p14:creationId xmlns:p14="http://schemas.microsoft.com/office/powerpoint/2010/main" val="89849155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ChangeArrowheads="1"/>
          </p:cNvSpPr>
          <p:nvPr/>
        </p:nvSpPr>
        <p:spPr bwMode="auto">
          <a:xfrm>
            <a:off x="471846" y="386741"/>
            <a:ext cx="5000566" cy="493085"/>
          </a:xfrm>
          <a:prstGeom prst="rect">
            <a:avLst/>
          </a:prstGeom>
          <a:noFill/>
          <a:ln w="9525">
            <a:noFill/>
            <a:miter lim="800000"/>
            <a:headEnd/>
            <a:tailEnd/>
          </a:ln>
          <a:effectLst/>
        </p:spPr>
        <p:txBody>
          <a:bodyPr wrap="square" lIns="92075" tIns="46038" rIns="92075" bIns="46038">
            <a:spAutoFit/>
          </a:bodyPr>
          <a:lstStyle/>
          <a:p>
            <a:pPr marL="514350" indent="-514350">
              <a:buAutoNum type="alphaUcPeriod" startAt="4"/>
            </a:pPr>
            <a:r>
              <a:rPr lang="en-US" sz="2600" b="1" dirty="0">
                <a:latin typeface="Eras Medium ITC" panose="020B0602030504020804" pitchFamily="34" charset="0"/>
              </a:rPr>
              <a:t>Basis for Segmenting</a:t>
            </a:r>
          </a:p>
        </p:txBody>
      </p:sp>
      <p:sp>
        <p:nvSpPr>
          <p:cNvPr id="243715" name="Rectangle 3"/>
          <p:cNvSpPr>
            <a:spLocks noChangeArrowheads="1"/>
          </p:cNvSpPr>
          <p:nvPr/>
        </p:nvSpPr>
        <p:spPr bwMode="auto">
          <a:xfrm>
            <a:off x="1170859" y="1356379"/>
            <a:ext cx="6172200" cy="585418"/>
          </a:xfrm>
          <a:prstGeom prst="rect">
            <a:avLst/>
          </a:prstGeom>
          <a:noFill/>
          <a:ln w="9525">
            <a:noFill/>
            <a:miter lim="800000"/>
            <a:headEnd/>
            <a:tailEnd/>
          </a:ln>
          <a:effectLst/>
        </p:spPr>
        <p:txBody>
          <a:bodyPr lIns="92075" tIns="46038" rIns="92075" bIns="46038">
            <a:spAutoFit/>
          </a:bodyPr>
          <a:lstStyle/>
          <a:p>
            <a:r>
              <a:rPr lang="en-US" sz="3200" dirty="0">
                <a:latin typeface="Eras Medium ITC" panose="020B0602030504020804" pitchFamily="34" charset="0"/>
              </a:rPr>
              <a:t>Easy and classic criteria</a:t>
            </a:r>
          </a:p>
        </p:txBody>
      </p:sp>
      <p:sp>
        <p:nvSpPr>
          <p:cNvPr id="243716" name="Rectangle 4"/>
          <p:cNvSpPr>
            <a:spLocks noChangeArrowheads="1"/>
          </p:cNvSpPr>
          <p:nvPr/>
        </p:nvSpPr>
        <p:spPr bwMode="auto">
          <a:xfrm>
            <a:off x="762000" y="2517550"/>
            <a:ext cx="2971800" cy="2014538"/>
          </a:xfrm>
          <a:prstGeom prst="rect">
            <a:avLst/>
          </a:prstGeom>
          <a:noFill/>
          <a:ln w="9525">
            <a:noFill/>
            <a:miter lim="800000"/>
            <a:headEnd/>
            <a:tailEnd/>
          </a:ln>
          <a:effectLst/>
        </p:spPr>
        <p:txBody>
          <a:bodyPr lIns="92075" tIns="46038" rIns="92075" bIns="46038">
            <a:spAutoFit/>
          </a:bodyPr>
          <a:lstStyle/>
          <a:p>
            <a:pPr marL="457200" indent="-457200"/>
            <a:r>
              <a:rPr lang="en-US" sz="1800" dirty="0">
                <a:latin typeface="Eras Medium ITC" panose="020B0602030504020804" pitchFamily="34" charset="0"/>
              </a:rPr>
              <a:t>1.	</a:t>
            </a:r>
            <a:r>
              <a:rPr lang="en-US" sz="1800" b="1" u="sng" dirty="0">
                <a:latin typeface="Eras Medium ITC" panose="020B0602030504020804" pitchFamily="34" charset="0"/>
              </a:rPr>
              <a:t>Geographic</a:t>
            </a:r>
            <a:br>
              <a:rPr lang="en-US" sz="1800" b="1" dirty="0">
                <a:latin typeface="Eras Medium ITC" panose="020B0602030504020804" pitchFamily="34" charset="0"/>
              </a:rPr>
            </a:br>
            <a:r>
              <a:rPr lang="en-US" sz="1800" dirty="0">
                <a:latin typeface="Eras Medium ITC" panose="020B0602030504020804" pitchFamily="34" charset="0"/>
              </a:rPr>
              <a:t>Region</a:t>
            </a:r>
            <a:br>
              <a:rPr lang="en-US" sz="1800" dirty="0">
                <a:latin typeface="Eras Medium ITC" panose="020B0602030504020804" pitchFamily="34" charset="0"/>
              </a:rPr>
            </a:br>
            <a:r>
              <a:rPr lang="en-US" sz="1800" dirty="0">
                <a:latin typeface="Eras Medium ITC" panose="020B0602030504020804" pitchFamily="34" charset="0"/>
              </a:rPr>
              <a:t>County</a:t>
            </a:r>
            <a:br>
              <a:rPr lang="en-US" sz="1800" dirty="0">
                <a:latin typeface="Eras Medium ITC" panose="020B0602030504020804" pitchFamily="34" charset="0"/>
              </a:rPr>
            </a:br>
            <a:r>
              <a:rPr lang="en-US" sz="1800" dirty="0">
                <a:latin typeface="Eras Medium ITC" panose="020B0602030504020804" pitchFamily="34" charset="0"/>
              </a:rPr>
              <a:t>City</a:t>
            </a:r>
            <a:br>
              <a:rPr lang="en-US" sz="1800" dirty="0">
                <a:latin typeface="Eras Medium ITC" panose="020B0602030504020804" pitchFamily="34" charset="0"/>
              </a:rPr>
            </a:br>
            <a:r>
              <a:rPr lang="en-US" sz="1800" dirty="0">
                <a:latin typeface="Eras Medium ITC" panose="020B0602030504020804" pitchFamily="34" charset="0"/>
              </a:rPr>
              <a:t>Density</a:t>
            </a:r>
            <a:br>
              <a:rPr lang="en-US" sz="1800" dirty="0">
                <a:latin typeface="Eras Medium ITC" panose="020B0602030504020804" pitchFamily="34" charset="0"/>
              </a:rPr>
            </a:br>
            <a:r>
              <a:rPr lang="en-US" sz="1800" dirty="0">
                <a:latin typeface="Eras Medium ITC" panose="020B0602030504020804" pitchFamily="34" charset="0"/>
              </a:rPr>
              <a:t>Climate</a:t>
            </a:r>
          </a:p>
          <a:p>
            <a:pPr marL="457200" indent="-457200"/>
            <a:endParaRPr lang="en-US" sz="1800" dirty="0">
              <a:latin typeface="Eras Medium ITC" panose="020B0602030504020804" pitchFamily="34" charset="0"/>
            </a:endParaRPr>
          </a:p>
        </p:txBody>
      </p:sp>
      <p:sp>
        <p:nvSpPr>
          <p:cNvPr id="243717" name="Text Box 5"/>
          <p:cNvSpPr txBox="1">
            <a:spLocks noChangeArrowheads="1"/>
          </p:cNvSpPr>
          <p:nvPr/>
        </p:nvSpPr>
        <p:spPr bwMode="auto">
          <a:xfrm>
            <a:off x="4572000" y="2517550"/>
            <a:ext cx="3048000" cy="4029075"/>
          </a:xfrm>
          <a:prstGeom prst="rect">
            <a:avLst/>
          </a:prstGeom>
          <a:noFill/>
          <a:ln w="12700" cap="sq">
            <a:noFill/>
            <a:miter lim="800000"/>
            <a:headEnd type="none" w="sm" len="sm"/>
            <a:tailEnd type="none" w="sm" len="sm"/>
          </a:ln>
          <a:effectLst/>
        </p:spPr>
        <p:txBody>
          <a:bodyPr>
            <a:spAutoFit/>
          </a:bodyPr>
          <a:lstStyle/>
          <a:p>
            <a:r>
              <a:rPr lang="en-US" sz="1800" dirty="0">
                <a:latin typeface="Eras Medium ITC" panose="020B0602030504020804" pitchFamily="34" charset="0"/>
              </a:rPr>
              <a:t>2.	</a:t>
            </a:r>
            <a:r>
              <a:rPr lang="en-US" sz="1800" b="1" u="sng" dirty="0">
                <a:latin typeface="Eras Medium ITC" panose="020B0602030504020804" pitchFamily="34" charset="0"/>
              </a:rPr>
              <a:t>Demographic</a:t>
            </a:r>
            <a:br>
              <a:rPr lang="en-US" sz="1800" b="1" dirty="0">
                <a:latin typeface="Eras Medium ITC" panose="020B0602030504020804" pitchFamily="34" charset="0"/>
              </a:rPr>
            </a:br>
            <a:r>
              <a:rPr lang="en-US" sz="1800" dirty="0">
                <a:latin typeface="Eras Medium ITC" panose="020B0602030504020804" pitchFamily="34" charset="0"/>
              </a:rPr>
              <a:t>	Age</a:t>
            </a:r>
            <a:br>
              <a:rPr lang="en-US" sz="1800" dirty="0">
                <a:latin typeface="Eras Medium ITC" panose="020B0602030504020804" pitchFamily="34" charset="0"/>
              </a:rPr>
            </a:br>
            <a:r>
              <a:rPr lang="en-US" sz="1800" dirty="0">
                <a:latin typeface="Eras Medium ITC" panose="020B0602030504020804" pitchFamily="34" charset="0"/>
              </a:rPr>
              <a:t>	Sex</a:t>
            </a:r>
            <a:br>
              <a:rPr lang="en-US" sz="1800" dirty="0">
                <a:latin typeface="Eras Medium ITC" panose="020B0602030504020804" pitchFamily="34" charset="0"/>
              </a:rPr>
            </a:br>
            <a:r>
              <a:rPr lang="en-US" sz="1800" dirty="0">
                <a:latin typeface="Eras Medium ITC" panose="020B0602030504020804" pitchFamily="34" charset="0"/>
              </a:rPr>
              <a:t>	Family Size</a:t>
            </a:r>
            <a:br>
              <a:rPr lang="en-US" sz="1800" dirty="0">
                <a:latin typeface="Eras Medium ITC" panose="020B0602030504020804" pitchFamily="34" charset="0"/>
              </a:rPr>
            </a:br>
            <a:r>
              <a:rPr lang="en-US" sz="1800" dirty="0">
                <a:latin typeface="Eras Medium ITC" panose="020B0602030504020804" pitchFamily="34" charset="0"/>
              </a:rPr>
              <a:t>	Life Cycle</a:t>
            </a:r>
            <a:br>
              <a:rPr lang="en-US" sz="1800" dirty="0">
                <a:latin typeface="Eras Medium ITC" panose="020B0602030504020804" pitchFamily="34" charset="0"/>
              </a:rPr>
            </a:br>
            <a:r>
              <a:rPr lang="en-US" sz="1800" dirty="0">
                <a:latin typeface="Eras Medium ITC" panose="020B0602030504020804" pitchFamily="34" charset="0"/>
              </a:rPr>
              <a:t>	Income</a:t>
            </a:r>
            <a:br>
              <a:rPr lang="en-US" sz="1800" dirty="0">
                <a:latin typeface="Eras Medium ITC" panose="020B0602030504020804" pitchFamily="34" charset="0"/>
              </a:rPr>
            </a:br>
            <a:r>
              <a:rPr lang="en-US" sz="1800" dirty="0">
                <a:latin typeface="Eras Medium ITC" panose="020B0602030504020804" pitchFamily="34" charset="0"/>
              </a:rPr>
              <a:t>	Occupation</a:t>
            </a:r>
            <a:br>
              <a:rPr lang="en-US" sz="1800" dirty="0">
                <a:latin typeface="Eras Medium ITC" panose="020B0602030504020804" pitchFamily="34" charset="0"/>
              </a:rPr>
            </a:br>
            <a:r>
              <a:rPr lang="en-US" sz="1800" dirty="0">
                <a:latin typeface="Eras Medium ITC" panose="020B0602030504020804" pitchFamily="34" charset="0"/>
              </a:rPr>
              <a:t>	Education</a:t>
            </a:r>
            <a:br>
              <a:rPr lang="en-US" sz="1800" dirty="0">
                <a:latin typeface="Eras Medium ITC" panose="020B0602030504020804" pitchFamily="34" charset="0"/>
              </a:rPr>
            </a:br>
            <a:r>
              <a:rPr lang="en-US" sz="1800" dirty="0">
                <a:latin typeface="Eras Medium ITC" panose="020B0602030504020804" pitchFamily="34" charset="0"/>
              </a:rPr>
              <a:t>	Religion</a:t>
            </a:r>
            <a:br>
              <a:rPr lang="en-US" sz="1800" dirty="0">
                <a:latin typeface="Eras Medium ITC" panose="020B0602030504020804" pitchFamily="34" charset="0"/>
              </a:rPr>
            </a:br>
            <a:r>
              <a:rPr lang="en-US" sz="1800" dirty="0">
                <a:latin typeface="Eras Medium ITC" panose="020B0602030504020804" pitchFamily="34" charset="0"/>
              </a:rPr>
              <a:t>	Race</a:t>
            </a:r>
            <a:br>
              <a:rPr lang="en-US" sz="1800" dirty="0">
                <a:latin typeface="Eras Medium ITC" panose="020B0602030504020804" pitchFamily="34" charset="0"/>
              </a:rPr>
            </a:br>
            <a:r>
              <a:rPr lang="en-US" sz="1800" dirty="0">
                <a:latin typeface="Eras Medium ITC" panose="020B0602030504020804" pitchFamily="34" charset="0"/>
              </a:rPr>
              <a:t>	Nationality</a:t>
            </a:r>
            <a:br>
              <a:rPr lang="en-US" sz="1800" dirty="0">
                <a:latin typeface="Eras Medium ITC" panose="020B0602030504020804" pitchFamily="34" charset="0"/>
              </a:rPr>
            </a:br>
            <a:r>
              <a:rPr lang="en-US" sz="1800" dirty="0">
                <a:latin typeface="Eras Medium ITC" panose="020B0602030504020804" pitchFamily="34" charset="0"/>
              </a:rPr>
              <a:t>	Social Class</a:t>
            </a:r>
          </a:p>
          <a:p>
            <a:pPr>
              <a:spcBef>
                <a:spcPct val="50000"/>
              </a:spcBef>
            </a:pPr>
            <a:endParaRPr lang="en-US" sz="2800" dirty="0">
              <a:latin typeface="Eras Medium ITC" panose="020B0602030504020804" pitchFamily="34" charset="0"/>
            </a:endParaRPr>
          </a:p>
        </p:txBody>
      </p:sp>
      <p:sp>
        <p:nvSpPr>
          <p:cNvPr id="8" name="Date Placeholder 3"/>
          <p:cNvSpPr>
            <a:spLocks noGrp="1"/>
          </p:cNvSpPr>
          <p:nvPr>
            <p:ph type="dt" sz="half" idx="10"/>
          </p:nvPr>
        </p:nvSpPr>
        <p:spPr>
          <a:xfrm>
            <a:off x="457200" y="6356350"/>
            <a:ext cx="2133600" cy="365125"/>
          </a:xfrm>
        </p:spPr>
        <p:txBody>
          <a:bodyPr/>
          <a:lstStyle/>
          <a:p>
            <a:r>
              <a:rPr lang="en-US"/>
              <a:t>©Wayne DeSarbo</a:t>
            </a:r>
          </a:p>
        </p:txBody>
      </p:sp>
      <p:sp>
        <p:nvSpPr>
          <p:cNvPr id="9"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19</a:t>
            </a:fld>
            <a:endParaRPr lang="en-US" dirty="0"/>
          </a:p>
        </p:txBody>
      </p:sp>
      <p:grpSp>
        <p:nvGrpSpPr>
          <p:cNvPr id="10" name="Group 833"/>
          <p:cNvGrpSpPr>
            <a:grpSpLocks/>
          </p:cNvGrpSpPr>
          <p:nvPr/>
        </p:nvGrpSpPr>
        <p:grpSpPr bwMode="auto">
          <a:xfrm>
            <a:off x="830262" y="4531044"/>
            <a:ext cx="3741738" cy="1106488"/>
            <a:chOff x="1034" y="1488"/>
            <a:chExt cx="2357" cy="697"/>
          </a:xfrm>
        </p:grpSpPr>
        <p:sp>
          <p:nvSpPr>
            <p:cNvPr id="11" name="Rectangle 834"/>
            <p:cNvSpPr>
              <a:spLocks noChangeArrowheads="1"/>
            </p:cNvSpPr>
            <p:nvPr/>
          </p:nvSpPr>
          <p:spPr bwMode="auto">
            <a:xfrm>
              <a:off x="1054" y="1629"/>
              <a:ext cx="1565" cy="556"/>
            </a:xfrm>
            <a:prstGeom prst="rect">
              <a:avLst/>
            </a:prstGeom>
            <a:solidFill>
              <a:schemeClr val="accent2"/>
            </a:solidFill>
            <a:ln w="12700">
              <a:noFill/>
              <a:miter lim="800000"/>
              <a:headEnd/>
              <a:tailEnd/>
            </a:ln>
            <a:effectLst>
              <a:outerShdw dist="107763" dir="2700000" algn="ctr" rotWithShape="0">
                <a:srgbClr val="414141"/>
              </a:outerShdw>
            </a:effectLst>
          </p:spPr>
          <p:txBody>
            <a:bodyPr wrap="none" anchor="ctr"/>
            <a:lstStyle/>
            <a:p>
              <a:pPr>
                <a:defRPr/>
              </a:pPr>
              <a:endParaRPr lang="en-US" dirty="0"/>
            </a:p>
          </p:txBody>
        </p:sp>
        <p:grpSp>
          <p:nvGrpSpPr>
            <p:cNvPr id="12" name="Group 835"/>
            <p:cNvGrpSpPr>
              <a:grpSpLocks/>
            </p:cNvGrpSpPr>
            <p:nvPr/>
          </p:nvGrpSpPr>
          <p:grpSpPr bwMode="auto">
            <a:xfrm>
              <a:off x="1978" y="1488"/>
              <a:ext cx="1413" cy="556"/>
              <a:chOff x="1557" y="756"/>
              <a:chExt cx="1837" cy="829"/>
            </a:xfrm>
          </p:grpSpPr>
          <p:sp>
            <p:nvSpPr>
              <p:cNvPr id="14" name="Freeform 836"/>
              <p:cNvSpPr>
                <a:spLocks/>
              </p:cNvSpPr>
              <p:nvPr/>
            </p:nvSpPr>
            <p:spPr bwMode="auto">
              <a:xfrm>
                <a:off x="3257" y="756"/>
                <a:ext cx="137" cy="156"/>
              </a:xfrm>
              <a:custGeom>
                <a:avLst/>
                <a:gdLst>
                  <a:gd name="T0" fmla="*/ 32 w 137"/>
                  <a:gd name="T1" fmla="*/ 5 h 156"/>
                  <a:gd name="T2" fmla="*/ 12 w 137"/>
                  <a:gd name="T3" fmla="*/ 33 h 156"/>
                  <a:gd name="T4" fmla="*/ 21 w 137"/>
                  <a:gd name="T5" fmla="*/ 44 h 156"/>
                  <a:gd name="T6" fmla="*/ 12 w 137"/>
                  <a:gd name="T7" fmla="*/ 57 h 156"/>
                  <a:gd name="T8" fmla="*/ 17 w 137"/>
                  <a:gd name="T9" fmla="*/ 61 h 156"/>
                  <a:gd name="T10" fmla="*/ 14 w 137"/>
                  <a:gd name="T11" fmla="*/ 70 h 156"/>
                  <a:gd name="T12" fmla="*/ 14 w 137"/>
                  <a:gd name="T13" fmla="*/ 85 h 156"/>
                  <a:gd name="T14" fmla="*/ 0 w 137"/>
                  <a:gd name="T15" fmla="*/ 90 h 156"/>
                  <a:gd name="T16" fmla="*/ 5 w 137"/>
                  <a:gd name="T17" fmla="*/ 94 h 156"/>
                  <a:gd name="T18" fmla="*/ 34 w 137"/>
                  <a:gd name="T19" fmla="*/ 148 h 156"/>
                  <a:gd name="T20" fmla="*/ 56 w 137"/>
                  <a:gd name="T21" fmla="*/ 155 h 156"/>
                  <a:gd name="T22" fmla="*/ 55 w 137"/>
                  <a:gd name="T23" fmla="*/ 144 h 156"/>
                  <a:gd name="T24" fmla="*/ 66 w 137"/>
                  <a:gd name="T25" fmla="*/ 135 h 156"/>
                  <a:gd name="T26" fmla="*/ 62 w 137"/>
                  <a:gd name="T27" fmla="*/ 126 h 156"/>
                  <a:gd name="T28" fmla="*/ 90 w 137"/>
                  <a:gd name="T29" fmla="*/ 115 h 156"/>
                  <a:gd name="T30" fmla="*/ 91 w 137"/>
                  <a:gd name="T31" fmla="*/ 100 h 156"/>
                  <a:gd name="T32" fmla="*/ 108 w 137"/>
                  <a:gd name="T33" fmla="*/ 99 h 156"/>
                  <a:gd name="T34" fmla="*/ 120 w 137"/>
                  <a:gd name="T35" fmla="*/ 87 h 156"/>
                  <a:gd name="T36" fmla="*/ 136 w 137"/>
                  <a:gd name="T37" fmla="*/ 80 h 156"/>
                  <a:gd name="T38" fmla="*/ 136 w 137"/>
                  <a:gd name="T39" fmla="*/ 70 h 156"/>
                  <a:gd name="T40" fmla="*/ 115 w 137"/>
                  <a:gd name="T41" fmla="*/ 67 h 156"/>
                  <a:gd name="T42" fmla="*/ 111 w 137"/>
                  <a:gd name="T43" fmla="*/ 56 h 156"/>
                  <a:gd name="T44" fmla="*/ 89 w 137"/>
                  <a:gd name="T45" fmla="*/ 55 h 156"/>
                  <a:gd name="T46" fmla="*/ 72 w 137"/>
                  <a:gd name="T47" fmla="*/ 9 h 156"/>
                  <a:gd name="T48" fmla="*/ 64 w 137"/>
                  <a:gd name="T49" fmla="*/ 0 h 156"/>
                  <a:gd name="T50" fmla="*/ 43 w 137"/>
                  <a:gd name="T51" fmla="*/ 4 h 156"/>
                  <a:gd name="T52" fmla="*/ 39 w 137"/>
                  <a:gd name="T53" fmla="*/ 8 h 156"/>
                  <a:gd name="T54" fmla="*/ 32 w 137"/>
                  <a:gd name="T55" fmla="*/ 5 h 1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7"/>
                  <a:gd name="T85" fmla="*/ 0 h 156"/>
                  <a:gd name="T86" fmla="*/ 137 w 137"/>
                  <a:gd name="T87" fmla="*/ 156 h 1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7" h="156">
                    <a:moveTo>
                      <a:pt x="32" y="5"/>
                    </a:moveTo>
                    <a:lnTo>
                      <a:pt x="12" y="33"/>
                    </a:lnTo>
                    <a:lnTo>
                      <a:pt x="21" y="44"/>
                    </a:lnTo>
                    <a:lnTo>
                      <a:pt x="12" y="57"/>
                    </a:lnTo>
                    <a:lnTo>
                      <a:pt x="17" y="61"/>
                    </a:lnTo>
                    <a:lnTo>
                      <a:pt x="14" y="70"/>
                    </a:lnTo>
                    <a:lnTo>
                      <a:pt x="14" y="85"/>
                    </a:lnTo>
                    <a:lnTo>
                      <a:pt x="0" y="90"/>
                    </a:lnTo>
                    <a:lnTo>
                      <a:pt x="5" y="94"/>
                    </a:lnTo>
                    <a:lnTo>
                      <a:pt x="34" y="148"/>
                    </a:lnTo>
                    <a:lnTo>
                      <a:pt x="56" y="155"/>
                    </a:lnTo>
                    <a:lnTo>
                      <a:pt x="55" y="144"/>
                    </a:lnTo>
                    <a:lnTo>
                      <a:pt x="66" y="135"/>
                    </a:lnTo>
                    <a:lnTo>
                      <a:pt x="62" y="126"/>
                    </a:lnTo>
                    <a:lnTo>
                      <a:pt x="90" y="115"/>
                    </a:lnTo>
                    <a:lnTo>
                      <a:pt x="91" y="100"/>
                    </a:lnTo>
                    <a:lnTo>
                      <a:pt x="108" y="99"/>
                    </a:lnTo>
                    <a:lnTo>
                      <a:pt x="120" y="87"/>
                    </a:lnTo>
                    <a:lnTo>
                      <a:pt x="136" y="80"/>
                    </a:lnTo>
                    <a:lnTo>
                      <a:pt x="136" y="70"/>
                    </a:lnTo>
                    <a:lnTo>
                      <a:pt x="115" y="67"/>
                    </a:lnTo>
                    <a:lnTo>
                      <a:pt x="111" y="56"/>
                    </a:lnTo>
                    <a:lnTo>
                      <a:pt x="89" y="55"/>
                    </a:lnTo>
                    <a:lnTo>
                      <a:pt x="72" y="9"/>
                    </a:lnTo>
                    <a:lnTo>
                      <a:pt x="64" y="0"/>
                    </a:lnTo>
                    <a:lnTo>
                      <a:pt x="43" y="4"/>
                    </a:lnTo>
                    <a:lnTo>
                      <a:pt x="39" y="8"/>
                    </a:lnTo>
                    <a:lnTo>
                      <a:pt x="32" y="5"/>
                    </a:lnTo>
                  </a:path>
                </a:pathLst>
              </a:custGeom>
              <a:solidFill>
                <a:srgbClr val="001F9F"/>
              </a:solidFill>
              <a:ln w="12700" cap="rnd">
                <a:solidFill>
                  <a:srgbClr val="000000"/>
                </a:solidFill>
                <a:round/>
                <a:headEnd/>
                <a:tailEnd/>
              </a:ln>
            </p:spPr>
            <p:txBody>
              <a:bodyPr/>
              <a:lstStyle/>
              <a:p>
                <a:endParaRPr lang="en-US" dirty="0"/>
              </a:p>
            </p:txBody>
          </p:sp>
          <p:grpSp>
            <p:nvGrpSpPr>
              <p:cNvPr id="15" name="Group 837"/>
              <p:cNvGrpSpPr>
                <a:grpSpLocks/>
              </p:cNvGrpSpPr>
              <p:nvPr/>
            </p:nvGrpSpPr>
            <p:grpSpPr bwMode="auto">
              <a:xfrm>
                <a:off x="1557" y="769"/>
                <a:ext cx="1801" cy="816"/>
                <a:chOff x="1557" y="769"/>
                <a:chExt cx="1801" cy="816"/>
              </a:xfrm>
            </p:grpSpPr>
            <p:sp>
              <p:nvSpPr>
                <p:cNvPr id="16" name="Freeform 838"/>
                <p:cNvSpPr>
                  <a:spLocks/>
                </p:cNvSpPr>
                <p:nvPr/>
              </p:nvSpPr>
              <p:spPr bwMode="auto">
                <a:xfrm>
                  <a:off x="3055" y="1059"/>
                  <a:ext cx="176" cy="56"/>
                </a:xfrm>
                <a:custGeom>
                  <a:avLst/>
                  <a:gdLst>
                    <a:gd name="T0" fmla="*/ 0 w 176"/>
                    <a:gd name="T1" fmla="*/ 19 h 56"/>
                    <a:gd name="T2" fmla="*/ 130 w 176"/>
                    <a:gd name="T3" fmla="*/ 0 h 56"/>
                    <a:gd name="T4" fmla="*/ 152 w 176"/>
                    <a:gd name="T5" fmla="*/ 38 h 56"/>
                    <a:gd name="T6" fmla="*/ 174 w 176"/>
                    <a:gd name="T7" fmla="*/ 34 h 56"/>
                    <a:gd name="T8" fmla="*/ 175 w 176"/>
                    <a:gd name="T9" fmla="*/ 53 h 56"/>
                    <a:gd name="T10" fmla="*/ 157 w 176"/>
                    <a:gd name="T11" fmla="*/ 55 h 56"/>
                    <a:gd name="T12" fmla="*/ 141 w 176"/>
                    <a:gd name="T13" fmla="*/ 43 h 56"/>
                    <a:gd name="T14" fmla="*/ 130 w 176"/>
                    <a:gd name="T15" fmla="*/ 28 h 56"/>
                    <a:gd name="T16" fmla="*/ 128 w 176"/>
                    <a:gd name="T17" fmla="*/ 7 h 56"/>
                    <a:gd name="T18" fmla="*/ 121 w 176"/>
                    <a:gd name="T19" fmla="*/ 17 h 56"/>
                    <a:gd name="T20" fmla="*/ 130 w 176"/>
                    <a:gd name="T21" fmla="*/ 49 h 56"/>
                    <a:gd name="T22" fmla="*/ 91 w 176"/>
                    <a:gd name="T23" fmla="*/ 53 h 56"/>
                    <a:gd name="T24" fmla="*/ 90 w 176"/>
                    <a:gd name="T25" fmla="*/ 30 h 56"/>
                    <a:gd name="T26" fmla="*/ 67 w 176"/>
                    <a:gd name="T27" fmla="*/ 20 h 56"/>
                    <a:gd name="T28" fmla="*/ 47 w 176"/>
                    <a:gd name="T29" fmla="*/ 18 h 56"/>
                    <a:gd name="T30" fmla="*/ 5 w 176"/>
                    <a:gd name="T31" fmla="*/ 34 h 56"/>
                    <a:gd name="T32" fmla="*/ 0 w 176"/>
                    <a:gd name="T33" fmla="*/ 19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6"/>
                    <a:gd name="T52" fmla="*/ 0 h 56"/>
                    <a:gd name="T53" fmla="*/ 176 w 176"/>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6" h="56">
                      <a:moveTo>
                        <a:pt x="0" y="19"/>
                      </a:moveTo>
                      <a:lnTo>
                        <a:pt x="130" y="0"/>
                      </a:lnTo>
                      <a:lnTo>
                        <a:pt x="152" y="38"/>
                      </a:lnTo>
                      <a:lnTo>
                        <a:pt x="174" y="34"/>
                      </a:lnTo>
                      <a:lnTo>
                        <a:pt x="175" y="53"/>
                      </a:lnTo>
                      <a:lnTo>
                        <a:pt x="157" y="55"/>
                      </a:lnTo>
                      <a:lnTo>
                        <a:pt x="141" y="43"/>
                      </a:lnTo>
                      <a:lnTo>
                        <a:pt x="130" y="28"/>
                      </a:lnTo>
                      <a:lnTo>
                        <a:pt x="128" y="7"/>
                      </a:lnTo>
                      <a:lnTo>
                        <a:pt x="121" y="17"/>
                      </a:lnTo>
                      <a:lnTo>
                        <a:pt x="130" y="49"/>
                      </a:lnTo>
                      <a:lnTo>
                        <a:pt x="91" y="53"/>
                      </a:lnTo>
                      <a:lnTo>
                        <a:pt x="90" y="30"/>
                      </a:lnTo>
                      <a:lnTo>
                        <a:pt x="67" y="20"/>
                      </a:lnTo>
                      <a:lnTo>
                        <a:pt x="47" y="18"/>
                      </a:lnTo>
                      <a:lnTo>
                        <a:pt x="5" y="34"/>
                      </a:lnTo>
                      <a:lnTo>
                        <a:pt x="0" y="19"/>
                      </a:lnTo>
                    </a:path>
                  </a:pathLst>
                </a:custGeom>
                <a:solidFill>
                  <a:srgbClr val="BFBFDF"/>
                </a:solidFill>
                <a:ln w="12700" cap="rnd">
                  <a:solidFill>
                    <a:srgbClr val="000000"/>
                  </a:solidFill>
                  <a:round/>
                  <a:headEnd/>
                  <a:tailEnd/>
                </a:ln>
              </p:spPr>
              <p:txBody>
                <a:bodyPr/>
                <a:lstStyle/>
                <a:p>
                  <a:endParaRPr lang="en-US" dirty="0"/>
                </a:p>
              </p:txBody>
            </p:sp>
            <p:sp>
              <p:nvSpPr>
                <p:cNvPr id="17" name="Freeform 839"/>
                <p:cNvSpPr>
                  <a:spLocks/>
                </p:cNvSpPr>
                <p:nvPr/>
              </p:nvSpPr>
              <p:spPr bwMode="auto">
                <a:xfrm>
                  <a:off x="1634" y="769"/>
                  <a:ext cx="231" cy="126"/>
                </a:xfrm>
                <a:custGeom>
                  <a:avLst/>
                  <a:gdLst>
                    <a:gd name="T0" fmla="*/ 58 w 231"/>
                    <a:gd name="T1" fmla="*/ 0 h 126"/>
                    <a:gd name="T2" fmla="*/ 105 w 231"/>
                    <a:gd name="T3" fmla="*/ 10 h 126"/>
                    <a:gd name="T4" fmla="*/ 141 w 231"/>
                    <a:gd name="T5" fmla="*/ 16 h 126"/>
                    <a:gd name="T6" fmla="*/ 159 w 231"/>
                    <a:gd name="T7" fmla="*/ 19 h 126"/>
                    <a:gd name="T8" fmla="*/ 177 w 231"/>
                    <a:gd name="T9" fmla="*/ 21 h 126"/>
                    <a:gd name="T10" fmla="*/ 201 w 231"/>
                    <a:gd name="T11" fmla="*/ 24 h 126"/>
                    <a:gd name="T12" fmla="*/ 230 w 231"/>
                    <a:gd name="T13" fmla="*/ 28 h 126"/>
                    <a:gd name="T14" fmla="*/ 211 w 231"/>
                    <a:gd name="T15" fmla="*/ 125 h 126"/>
                    <a:gd name="T16" fmla="*/ 122 w 231"/>
                    <a:gd name="T17" fmla="*/ 111 h 126"/>
                    <a:gd name="T18" fmla="*/ 110 w 231"/>
                    <a:gd name="T19" fmla="*/ 117 h 126"/>
                    <a:gd name="T20" fmla="*/ 94 w 231"/>
                    <a:gd name="T21" fmla="*/ 108 h 126"/>
                    <a:gd name="T22" fmla="*/ 79 w 231"/>
                    <a:gd name="T23" fmla="*/ 117 h 126"/>
                    <a:gd name="T24" fmla="*/ 67 w 231"/>
                    <a:gd name="T25" fmla="*/ 109 h 126"/>
                    <a:gd name="T26" fmla="*/ 30 w 231"/>
                    <a:gd name="T27" fmla="*/ 108 h 126"/>
                    <a:gd name="T28" fmla="*/ 35 w 231"/>
                    <a:gd name="T29" fmla="*/ 92 h 126"/>
                    <a:gd name="T30" fmla="*/ 8 w 231"/>
                    <a:gd name="T31" fmla="*/ 91 h 126"/>
                    <a:gd name="T32" fmla="*/ 6 w 231"/>
                    <a:gd name="T33" fmla="*/ 81 h 126"/>
                    <a:gd name="T34" fmla="*/ 11 w 231"/>
                    <a:gd name="T35" fmla="*/ 72 h 126"/>
                    <a:gd name="T36" fmla="*/ 5 w 231"/>
                    <a:gd name="T37" fmla="*/ 63 h 126"/>
                    <a:gd name="T38" fmla="*/ 5 w 231"/>
                    <a:gd name="T39" fmla="*/ 39 h 126"/>
                    <a:gd name="T40" fmla="*/ 0 w 231"/>
                    <a:gd name="T41" fmla="*/ 20 h 126"/>
                    <a:gd name="T42" fmla="*/ 3 w 231"/>
                    <a:gd name="T43" fmla="*/ 13 h 126"/>
                    <a:gd name="T44" fmla="*/ 15 w 231"/>
                    <a:gd name="T45" fmla="*/ 16 h 126"/>
                    <a:gd name="T46" fmla="*/ 27 w 231"/>
                    <a:gd name="T47" fmla="*/ 27 h 126"/>
                    <a:gd name="T48" fmla="*/ 50 w 231"/>
                    <a:gd name="T49" fmla="*/ 29 h 126"/>
                    <a:gd name="T50" fmla="*/ 56 w 231"/>
                    <a:gd name="T51" fmla="*/ 38 h 126"/>
                    <a:gd name="T52" fmla="*/ 45 w 231"/>
                    <a:gd name="T53" fmla="*/ 38 h 126"/>
                    <a:gd name="T54" fmla="*/ 43 w 231"/>
                    <a:gd name="T55" fmla="*/ 46 h 126"/>
                    <a:gd name="T56" fmla="*/ 50 w 231"/>
                    <a:gd name="T57" fmla="*/ 47 h 126"/>
                    <a:gd name="T58" fmla="*/ 52 w 231"/>
                    <a:gd name="T59" fmla="*/ 55 h 126"/>
                    <a:gd name="T60" fmla="*/ 39 w 231"/>
                    <a:gd name="T61" fmla="*/ 60 h 126"/>
                    <a:gd name="T62" fmla="*/ 39 w 231"/>
                    <a:gd name="T63" fmla="*/ 66 h 126"/>
                    <a:gd name="T64" fmla="*/ 54 w 231"/>
                    <a:gd name="T65" fmla="*/ 66 h 126"/>
                    <a:gd name="T66" fmla="*/ 58 w 231"/>
                    <a:gd name="T67" fmla="*/ 52 h 126"/>
                    <a:gd name="T68" fmla="*/ 70 w 231"/>
                    <a:gd name="T69" fmla="*/ 44 h 126"/>
                    <a:gd name="T70" fmla="*/ 56 w 231"/>
                    <a:gd name="T71" fmla="*/ 23 h 126"/>
                    <a:gd name="T72" fmla="*/ 65 w 231"/>
                    <a:gd name="T73" fmla="*/ 16 h 126"/>
                    <a:gd name="T74" fmla="*/ 58 w 231"/>
                    <a:gd name="T75" fmla="*/ 0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1"/>
                    <a:gd name="T115" fmla="*/ 0 h 126"/>
                    <a:gd name="T116" fmla="*/ 231 w 231"/>
                    <a:gd name="T117" fmla="*/ 126 h 1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1" h="126">
                      <a:moveTo>
                        <a:pt x="58" y="0"/>
                      </a:moveTo>
                      <a:lnTo>
                        <a:pt x="105" y="10"/>
                      </a:lnTo>
                      <a:lnTo>
                        <a:pt x="141" y="16"/>
                      </a:lnTo>
                      <a:lnTo>
                        <a:pt x="159" y="19"/>
                      </a:lnTo>
                      <a:lnTo>
                        <a:pt x="177" y="21"/>
                      </a:lnTo>
                      <a:lnTo>
                        <a:pt x="201" y="24"/>
                      </a:lnTo>
                      <a:lnTo>
                        <a:pt x="230" y="28"/>
                      </a:lnTo>
                      <a:lnTo>
                        <a:pt x="211" y="125"/>
                      </a:lnTo>
                      <a:lnTo>
                        <a:pt x="122" y="111"/>
                      </a:lnTo>
                      <a:lnTo>
                        <a:pt x="110" y="117"/>
                      </a:lnTo>
                      <a:lnTo>
                        <a:pt x="94" y="108"/>
                      </a:lnTo>
                      <a:lnTo>
                        <a:pt x="79" y="117"/>
                      </a:lnTo>
                      <a:lnTo>
                        <a:pt x="67" y="109"/>
                      </a:lnTo>
                      <a:lnTo>
                        <a:pt x="30" y="108"/>
                      </a:lnTo>
                      <a:lnTo>
                        <a:pt x="35" y="92"/>
                      </a:lnTo>
                      <a:lnTo>
                        <a:pt x="8" y="91"/>
                      </a:lnTo>
                      <a:lnTo>
                        <a:pt x="6" y="81"/>
                      </a:lnTo>
                      <a:lnTo>
                        <a:pt x="11" y="72"/>
                      </a:lnTo>
                      <a:lnTo>
                        <a:pt x="5" y="63"/>
                      </a:lnTo>
                      <a:lnTo>
                        <a:pt x="5" y="39"/>
                      </a:lnTo>
                      <a:lnTo>
                        <a:pt x="0" y="20"/>
                      </a:lnTo>
                      <a:lnTo>
                        <a:pt x="3" y="13"/>
                      </a:lnTo>
                      <a:lnTo>
                        <a:pt x="15" y="16"/>
                      </a:lnTo>
                      <a:lnTo>
                        <a:pt x="27" y="27"/>
                      </a:lnTo>
                      <a:lnTo>
                        <a:pt x="50" y="29"/>
                      </a:lnTo>
                      <a:lnTo>
                        <a:pt x="56" y="38"/>
                      </a:lnTo>
                      <a:lnTo>
                        <a:pt x="45" y="38"/>
                      </a:lnTo>
                      <a:lnTo>
                        <a:pt x="43" y="46"/>
                      </a:lnTo>
                      <a:lnTo>
                        <a:pt x="50" y="47"/>
                      </a:lnTo>
                      <a:lnTo>
                        <a:pt x="52" y="55"/>
                      </a:lnTo>
                      <a:lnTo>
                        <a:pt x="39" y="60"/>
                      </a:lnTo>
                      <a:lnTo>
                        <a:pt x="39" y="66"/>
                      </a:lnTo>
                      <a:lnTo>
                        <a:pt x="54" y="66"/>
                      </a:lnTo>
                      <a:lnTo>
                        <a:pt x="58" y="52"/>
                      </a:lnTo>
                      <a:lnTo>
                        <a:pt x="70" y="44"/>
                      </a:lnTo>
                      <a:lnTo>
                        <a:pt x="56" y="23"/>
                      </a:lnTo>
                      <a:lnTo>
                        <a:pt x="65" y="16"/>
                      </a:lnTo>
                      <a:lnTo>
                        <a:pt x="58" y="0"/>
                      </a:lnTo>
                    </a:path>
                  </a:pathLst>
                </a:custGeom>
                <a:solidFill>
                  <a:srgbClr val="007F9F"/>
                </a:solidFill>
                <a:ln w="12700" cap="rnd">
                  <a:solidFill>
                    <a:srgbClr val="000000"/>
                  </a:solidFill>
                  <a:round/>
                  <a:headEnd/>
                  <a:tailEnd/>
                </a:ln>
              </p:spPr>
              <p:txBody>
                <a:bodyPr/>
                <a:lstStyle/>
                <a:p>
                  <a:endParaRPr lang="en-US" dirty="0"/>
                </a:p>
              </p:txBody>
            </p:sp>
            <p:sp>
              <p:nvSpPr>
                <p:cNvPr id="18" name="Freeform 840"/>
                <p:cNvSpPr>
                  <a:spLocks/>
                </p:cNvSpPr>
                <p:nvPr/>
              </p:nvSpPr>
              <p:spPr bwMode="auto">
                <a:xfrm>
                  <a:off x="1580" y="859"/>
                  <a:ext cx="287" cy="163"/>
                </a:xfrm>
                <a:custGeom>
                  <a:avLst/>
                  <a:gdLst>
                    <a:gd name="T0" fmla="*/ 62 w 287"/>
                    <a:gd name="T1" fmla="*/ 0 h 163"/>
                    <a:gd name="T2" fmla="*/ 54 w 287"/>
                    <a:gd name="T3" fmla="*/ 3 h 163"/>
                    <a:gd name="T4" fmla="*/ 49 w 287"/>
                    <a:gd name="T5" fmla="*/ 18 h 163"/>
                    <a:gd name="T6" fmla="*/ 44 w 287"/>
                    <a:gd name="T7" fmla="*/ 30 h 163"/>
                    <a:gd name="T8" fmla="*/ 40 w 287"/>
                    <a:gd name="T9" fmla="*/ 39 h 163"/>
                    <a:gd name="T10" fmla="*/ 35 w 287"/>
                    <a:gd name="T11" fmla="*/ 50 h 163"/>
                    <a:gd name="T12" fmla="*/ 29 w 287"/>
                    <a:gd name="T13" fmla="*/ 60 h 163"/>
                    <a:gd name="T14" fmla="*/ 21 w 287"/>
                    <a:gd name="T15" fmla="*/ 72 h 163"/>
                    <a:gd name="T16" fmla="*/ 11 w 287"/>
                    <a:gd name="T17" fmla="*/ 85 h 163"/>
                    <a:gd name="T18" fmla="*/ 0 w 287"/>
                    <a:gd name="T19" fmla="*/ 98 h 163"/>
                    <a:gd name="T20" fmla="*/ 0 w 287"/>
                    <a:gd name="T21" fmla="*/ 126 h 163"/>
                    <a:gd name="T22" fmla="*/ 160 w 287"/>
                    <a:gd name="T23" fmla="*/ 151 h 163"/>
                    <a:gd name="T24" fmla="*/ 234 w 287"/>
                    <a:gd name="T25" fmla="*/ 162 h 163"/>
                    <a:gd name="T26" fmla="*/ 250 w 287"/>
                    <a:gd name="T27" fmla="*/ 106 h 163"/>
                    <a:gd name="T28" fmla="*/ 260 w 287"/>
                    <a:gd name="T29" fmla="*/ 101 h 163"/>
                    <a:gd name="T30" fmla="*/ 251 w 287"/>
                    <a:gd name="T31" fmla="*/ 88 h 163"/>
                    <a:gd name="T32" fmla="*/ 255 w 287"/>
                    <a:gd name="T33" fmla="*/ 76 h 163"/>
                    <a:gd name="T34" fmla="*/ 286 w 287"/>
                    <a:gd name="T35" fmla="*/ 54 h 163"/>
                    <a:gd name="T36" fmla="*/ 265 w 287"/>
                    <a:gd name="T37" fmla="*/ 34 h 163"/>
                    <a:gd name="T38" fmla="*/ 176 w 287"/>
                    <a:gd name="T39" fmla="*/ 21 h 163"/>
                    <a:gd name="T40" fmla="*/ 164 w 287"/>
                    <a:gd name="T41" fmla="*/ 26 h 163"/>
                    <a:gd name="T42" fmla="*/ 148 w 287"/>
                    <a:gd name="T43" fmla="*/ 17 h 163"/>
                    <a:gd name="T44" fmla="*/ 133 w 287"/>
                    <a:gd name="T45" fmla="*/ 27 h 163"/>
                    <a:gd name="T46" fmla="*/ 120 w 287"/>
                    <a:gd name="T47" fmla="*/ 17 h 163"/>
                    <a:gd name="T48" fmla="*/ 84 w 287"/>
                    <a:gd name="T49" fmla="*/ 17 h 163"/>
                    <a:gd name="T50" fmla="*/ 89 w 287"/>
                    <a:gd name="T51" fmla="*/ 1 h 163"/>
                    <a:gd name="T52" fmla="*/ 62 w 287"/>
                    <a:gd name="T53" fmla="*/ 0 h 1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7"/>
                    <a:gd name="T82" fmla="*/ 0 h 163"/>
                    <a:gd name="T83" fmla="*/ 287 w 287"/>
                    <a:gd name="T84" fmla="*/ 163 h 16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7" h="163">
                      <a:moveTo>
                        <a:pt x="62" y="0"/>
                      </a:moveTo>
                      <a:lnTo>
                        <a:pt x="54" y="3"/>
                      </a:lnTo>
                      <a:lnTo>
                        <a:pt x="49" y="18"/>
                      </a:lnTo>
                      <a:lnTo>
                        <a:pt x="44" y="30"/>
                      </a:lnTo>
                      <a:lnTo>
                        <a:pt x="40" y="39"/>
                      </a:lnTo>
                      <a:lnTo>
                        <a:pt x="35" y="50"/>
                      </a:lnTo>
                      <a:lnTo>
                        <a:pt x="29" y="60"/>
                      </a:lnTo>
                      <a:lnTo>
                        <a:pt x="21" y="72"/>
                      </a:lnTo>
                      <a:lnTo>
                        <a:pt x="11" y="85"/>
                      </a:lnTo>
                      <a:lnTo>
                        <a:pt x="0" y="98"/>
                      </a:lnTo>
                      <a:lnTo>
                        <a:pt x="0" y="126"/>
                      </a:lnTo>
                      <a:lnTo>
                        <a:pt x="160" y="151"/>
                      </a:lnTo>
                      <a:lnTo>
                        <a:pt x="234" y="162"/>
                      </a:lnTo>
                      <a:lnTo>
                        <a:pt x="250" y="106"/>
                      </a:lnTo>
                      <a:lnTo>
                        <a:pt x="260" y="101"/>
                      </a:lnTo>
                      <a:lnTo>
                        <a:pt x="251" y="88"/>
                      </a:lnTo>
                      <a:lnTo>
                        <a:pt x="255" y="76"/>
                      </a:lnTo>
                      <a:lnTo>
                        <a:pt x="286" y="54"/>
                      </a:lnTo>
                      <a:lnTo>
                        <a:pt x="265" y="34"/>
                      </a:lnTo>
                      <a:lnTo>
                        <a:pt x="176" y="21"/>
                      </a:lnTo>
                      <a:lnTo>
                        <a:pt x="164" y="26"/>
                      </a:lnTo>
                      <a:lnTo>
                        <a:pt x="148" y="17"/>
                      </a:lnTo>
                      <a:lnTo>
                        <a:pt x="133" y="27"/>
                      </a:lnTo>
                      <a:lnTo>
                        <a:pt x="120" y="17"/>
                      </a:lnTo>
                      <a:lnTo>
                        <a:pt x="84" y="17"/>
                      </a:lnTo>
                      <a:lnTo>
                        <a:pt x="89" y="1"/>
                      </a:lnTo>
                      <a:lnTo>
                        <a:pt x="62" y="0"/>
                      </a:lnTo>
                    </a:path>
                  </a:pathLst>
                </a:custGeom>
                <a:solidFill>
                  <a:srgbClr val="3F5F00"/>
                </a:solidFill>
                <a:ln w="12700" cap="rnd">
                  <a:solidFill>
                    <a:srgbClr val="000000"/>
                  </a:solidFill>
                  <a:round/>
                  <a:headEnd/>
                  <a:tailEnd/>
                </a:ln>
              </p:spPr>
              <p:txBody>
                <a:bodyPr/>
                <a:lstStyle/>
                <a:p>
                  <a:endParaRPr lang="en-US" dirty="0"/>
                </a:p>
              </p:txBody>
            </p:sp>
            <p:sp>
              <p:nvSpPr>
                <p:cNvPr id="19" name="Freeform 841"/>
                <p:cNvSpPr>
                  <a:spLocks/>
                </p:cNvSpPr>
                <p:nvPr/>
              </p:nvSpPr>
              <p:spPr bwMode="auto">
                <a:xfrm>
                  <a:off x="1557" y="985"/>
                  <a:ext cx="302" cy="346"/>
                </a:xfrm>
                <a:custGeom>
                  <a:avLst/>
                  <a:gdLst>
                    <a:gd name="T0" fmla="*/ 23 w 302"/>
                    <a:gd name="T1" fmla="*/ 0 h 346"/>
                    <a:gd name="T2" fmla="*/ 161 w 302"/>
                    <a:gd name="T3" fmla="*/ 21 h 346"/>
                    <a:gd name="T4" fmla="*/ 131 w 302"/>
                    <a:gd name="T5" fmla="*/ 122 h 346"/>
                    <a:gd name="T6" fmla="*/ 287 w 302"/>
                    <a:gd name="T7" fmla="*/ 277 h 346"/>
                    <a:gd name="T8" fmla="*/ 301 w 302"/>
                    <a:gd name="T9" fmla="*/ 297 h 346"/>
                    <a:gd name="T10" fmla="*/ 286 w 302"/>
                    <a:gd name="T11" fmla="*/ 306 h 346"/>
                    <a:gd name="T12" fmla="*/ 277 w 302"/>
                    <a:gd name="T13" fmla="*/ 323 h 346"/>
                    <a:gd name="T14" fmla="*/ 268 w 302"/>
                    <a:gd name="T15" fmla="*/ 333 h 346"/>
                    <a:gd name="T16" fmla="*/ 277 w 302"/>
                    <a:gd name="T17" fmla="*/ 342 h 346"/>
                    <a:gd name="T18" fmla="*/ 261 w 302"/>
                    <a:gd name="T19" fmla="*/ 345 h 346"/>
                    <a:gd name="T20" fmla="*/ 170 w 302"/>
                    <a:gd name="T21" fmla="*/ 343 h 346"/>
                    <a:gd name="T22" fmla="*/ 164 w 302"/>
                    <a:gd name="T23" fmla="*/ 323 h 346"/>
                    <a:gd name="T24" fmla="*/ 148 w 302"/>
                    <a:gd name="T25" fmla="*/ 308 h 346"/>
                    <a:gd name="T26" fmla="*/ 136 w 302"/>
                    <a:gd name="T27" fmla="*/ 303 h 346"/>
                    <a:gd name="T28" fmla="*/ 133 w 302"/>
                    <a:gd name="T29" fmla="*/ 292 h 346"/>
                    <a:gd name="T30" fmla="*/ 123 w 302"/>
                    <a:gd name="T31" fmla="*/ 287 h 346"/>
                    <a:gd name="T32" fmla="*/ 114 w 302"/>
                    <a:gd name="T33" fmla="*/ 280 h 346"/>
                    <a:gd name="T34" fmla="*/ 111 w 302"/>
                    <a:gd name="T35" fmla="*/ 271 h 346"/>
                    <a:gd name="T36" fmla="*/ 102 w 302"/>
                    <a:gd name="T37" fmla="*/ 266 h 346"/>
                    <a:gd name="T38" fmla="*/ 87 w 302"/>
                    <a:gd name="T39" fmla="*/ 269 h 346"/>
                    <a:gd name="T40" fmla="*/ 71 w 302"/>
                    <a:gd name="T41" fmla="*/ 265 h 346"/>
                    <a:gd name="T42" fmla="*/ 71 w 302"/>
                    <a:gd name="T43" fmla="*/ 260 h 346"/>
                    <a:gd name="T44" fmla="*/ 71 w 302"/>
                    <a:gd name="T45" fmla="*/ 251 h 346"/>
                    <a:gd name="T46" fmla="*/ 64 w 302"/>
                    <a:gd name="T47" fmla="*/ 240 h 346"/>
                    <a:gd name="T48" fmla="*/ 64 w 302"/>
                    <a:gd name="T49" fmla="*/ 232 h 346"/>
                    <a:gd name="T50" fmla="*/ 57 w 302"/>
                    <a:gd name="T51" fmla="*/ 224 h 346"/>
                    <a:gd name="T52" fmla="*/ 59 w 302"/>
                    <a:gd name="T53" fmla="*/ 217 h 346"/>
                    <a:gd name="T54" fmla="*/ 39 w 302"/>
                    <a:gd name="T55" fmla="*/ 199 h 346"/>
                    <a:gd name="T56" fmla="*/ 39 w 302"/>
                    <a:gd name="T57" fmla="*/ 189 h 346"/>
                    <a:gd name="T58" fmla="*/ 49 w 302"/>
                    <a:gd name="T59" fmla="*/ 185 h 346"/>
                    <a:gd name="T60" fmla="*/ 49 w 302"/>
                    <a:gd name="T61" fmla="*/ 179 h 346"/>
                    <a:gd name="T62" fmla="*/ 39 w 302"/>
                    <a:gd name="T63" fmla="*/ 177 h 346"/>
                    <a:gd name="T64" fmla="*/ 34 w 302"/>
                    <a:gd name="T65" fmla="*/ 168 h 346"/>
                    <a:gd name="T66" fmla="*/ 29 w 302"/>
                    <a:gd name="T67" fmla="*/ 151 h 346"/>
                    <a:gd name="T68" fmla="*/ 44 w 302"/>
                    <a:gd name="T69" fmla="*/ 160 h 346"/>
                    <a:gd name="T70" fmla="*/ 38 w 302"/>
                    <a:gd name="T71" fmla="*/ 148 h 346"/>
                    <a:gd name="T72" fmla="*/ 49 w 302"/>
                    <a:gd name="T73" fmla="*/ 148 h 346"/>
                    <a:gd name="T74" fmla="*/ 49 w 302"/>
                    <a:gd name="T75" fmla="*/ 140 h 346"/>
                    <a:gd name="T76" fmla="*/ 38 w 302"/>
                    <a:gd name="T77" fmla="*/ 134 h 346"/>
                    <a:gd name="T78" fmla="*/ 33 w 302"/>
                    <a:gd name="T79" fmla="*/ 142 h 346"/>
                    <a:gd name="T80" fmla="*/ 23 w 302"/>
                    <a:gd name="T81" fmla="*/ 139 h 346"/>
                    <a:gd name="T82" fmla="*/ 4 w 302"/>
                    <a:gd name="T83" fmla="*/ 100 h 346"/>
                    <a:gd name="T84" fmla="*/ 9 w 302"/>
                    <a:gd name="T85" fmla="*/ 73 h 346"/>
                    <a:gd name="T86" fmla="*/ 0 w 302"/>
                    <a:gd name="T87" fmla="*/ 57 h 346"/>
                    <a:gd name="T88" fmla="*/ 5 w 302"/>
                    <a:gd name="T89" fmla="*/ 45 h 346"/>
                    <a:gd name="T90" fmla="*/ 14 w 302"/>
                    <a:gd name="T91" fmla="*/ 43 h 346"/>
                    <a:gd name="T92" fmla="*/ 23 w 302"/>
                    <a:gd name="T93" fmla="*/ 23 h 346"/>
                    <a:gd name="T94" fmla="*/ 23 w 302"/>
                    <a:gd name="T95" fmla="*/ 0 h 3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2"/>
                    <a:gd name="T145" fmla="*/ 0 h 346"/>
                    <a:gd name="T146" fmla="*/ 302 w 302"/>
                    <a:gd name="T147" fmla="*/ 346 h 34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2" h="346">
                      <a:moveTo>
                        <a:pt x="23" y="0"/>
                      </a:moveTo>
                      <a:lnTo>
                        <a:pt x="161" y="21"/>
                      </a:lnTo>
                      <a:lnTo>
                        <a:pt x="131" y="122"/>
                      </a:lnTo>
                      <a:lnTo>
                        <a:pt x="287" y="277"/>
                      </a:lnTo>
                      <a:lnTo>
                        <a:pt x="301" y="297"/>
                      </a:lnTo>
                      <a:lnTo>
                        <a:pt x="286" y="306"/>
                      </a:lnTo>
                      <a:lnTo>
                        <a:pt x="277" y="323"/>
                      </a:lnTo>
                      <a:lnTo>
                        <a:pt x="268" y="333"/>
                      </a:lnTo>
                      <a:lnTo>
                        <a:pt x="277" y="342"/>
                      </a:lnTo>
                      <a:lnTo>
                        <a:pt x="261" y="345"/>
                      </a:lnTo>
                      <a:lnTo>
                        <a:pt x="170" y="343"/>
                      </a:lnTo>
                      <a:lnTo>
                        <a:pt x="164" y="323"/>
                      </a:lnTo>
                      <a:lnTo>
                        <a:pt x="148" y="308"/>
                      </a:lnTo>
                      <a:lnTo>
                        <a:pt x="136" y="303"/>
                      </a:lnTo>
                      <a:lnTo>
                        <a:pt x="133" y="292"/>
                      </a:lnTo>
                      <a:lnTo>
                        <a:pt x="123" y="287"/>
                      </a:lnTo>
                      <a:lnTo>
                        <a:pt x="114" y="280"/>
                      </a:lnTo>
                      <a:lnTo>
                        <a:pt x="111" y="271"/>
                      </a:lnTo>
                      <a:lnTo>
                        <a:pt x="102" y="266"/>
                      </a:lnTo>
                      <a:lnTo>
                        <a:pt x="87" y="269"/>
                      </a:lnTo>
                      <a:lnTo>
                        <a:pt x="71" y="265"/>
                      </a:lnTo>
                      <a:lnTo>
                        <a:pt x="71" y="260"/>
                      </a:lnTo>
                      <a:lnTo>
                        <a:pt x="71" y="251"/>
                      </a:lnTo>
                      <a:lnTo>
                        <a:pt x="64" y="240"/>
                      </a:lnTo>
                      <a:lnTo>
                        <a:pt x="64" y="232"/>
                      </a:lnTo>
                      <a:lnTo>
                        <a:pt x="57" y="224"/>
                      </a:lnTo>
                      <a:lnTo>
                        <a:pt x="59" y="217"/>
                      </a:lnTo>
                      <a:lnTo>
                        <a:pt x="39" y="199"/>
                      </a:lnTo>
                      <a:lnTo>
                        <a:pt x="39" y="189"/>
                      </a:lnTo>
                      <a:lnTo>
                        <a:pt x="49" y="185"/>
                      </a:lnTo>
                      <a:lnTo>
                        <a:pt x="49" y="179"/>
                      </a:lnTo>
                      <a:lnTo>
                        <a:pt x="39" y="177"/>
                      </a:lnTo>
                      <a:lnTo>
                        <a:pt x="34" y="168"/>
                      </a:lnTo>
                      <a:lnTo>
                        <a:pt x="29" y="151"/>
                      </a:lnTo>
                      <a:lnTo>
                        <a:pt x="44" y="160"/>
                      </a:lnTo>
                      <a:lnTo>
                        <a:pt x="38" y="148"/>
                      </a:lnTo>
                      <a:lnTo>
                        <a:pt x="49" y="148"/>
                      </a:lnTo>
                      <a:lnTo>
                        <a:pt x="49" y="140"/>
                      </a:lnTo>
                      <a:lnTo>
                        <a:pt x="38" y="134"/>
                      </a:lnTo>
                      <a:lnTo>
                        <a:pt x="33" y="142"/>
                      </a:lnTo>
                      <a:lnTo>
                        <a:pt x="23" y="139"/>
                      </a:lnTo>
                      <a:lnTo>
                        <a:pt x="4" y="100"/>
                      </a:lnTo>
                      <a:lnTo>
                        <a:pt x="9" y="73"/>
                      </a:lnTo>
                      <a:lnTo>
                        <a:pt x="0" y="57"/>
                      </a:lnTo>
                      <a:lnTo>
                        <a:pt x="5" y="45"/>
                      </a:lnTo>
                      <a:lnTo>
                        <a:pt x="14" y="43"/>
                      </a:lnTo>
                      <a:lnTo>
                        <a:pt x="23" y="23"/>
                      </a:lnTo>
                      <a:lnTo>
                        <a:pt x="23" y="0"/>
                      </a:lnTo>
                    </a:path>
                  </a:pathLst>
                </a:custGeom>
                <a:solidFill>
                  <a:srgbClr val="00DFBF"/>
                </a:solidFill>
                <a:ln w="12700" cap="rnd">
                  <a:solidFill>
                    <a:srgbClr val="000000"/>
                  </a:solidFill>
                  <a:round/>
                  <a:headEnd/>
                  <a:tailEnd/>
                </a:ln>
              </p:spPr>
              <p:txBody>
                <a:bodyPr/>
                <a:lstStyle/>
                <a:p>
                  <a:endParaRPr lang="en-US" dirty="0"/>
                </a:p>
              </p:txBody>
            </p:sp>
            <p:sp>
              <p:nvSpPr>
                <p:cNvPr id="20" name="Freeform 842"/>
                <p:cNvSpPr>
                  <a:spLocks/>
                </p:cNvSpPr>
                <p:nvPr/>
              </p:nvSpPr>
              <p:spPr bwMode="auto">
                <a:xfrm>
                  <a:off x="1688" y="1006"/>
                  <a:ext cx="230" cy="257"/>
                </a:xfrm>
                <a:custGeom>
                  <a:avLst/>
                  <a:gdLst>
                    <a:gd name="T0" fmla="*/ 29 w 230"/>
                    <a:gd name="T1" fmla="*/ 0 h 257"/>
                    <a:gd name="T2" fmla="*/ 0 w 230"/>
                    <a:gd name="T3" fmla="*/ 101 h 257"/>
                    <a:gd name="T4" fmla="*/ 156 w 230"/>
                    <a:gd name="T5" fmla="*/ 256 h 257"/>
                    <a:gd name="T6" fmla="*/ 166 w 230"/>
                    <a:gd name="T7" fmla="*/ 249 h 257"/>
                    <a:gd name="T8" fmla="*/ 165 w 230"/>
                    <a:gd name="T9" fmla="*/ 219 h 257"/>
                    <a:gd name="T10" fmla="*/ 184 w 230"/>
                    <a:gd name="T11" fmla="*/ 221 h 257"/>
                    <a:gd name="T12" fmla="*/ 204 w 230"/>
                    <a:gd name="T13" fmla="*/ 127 h 257"/>
                    <a:gd name="T14" fmla="*/ 218 w 230"/>
                    <a:gd name="T15" fmla="*/ 64 h 257"/>
                    <a:gd name="T16" fmla="*/ 222 w 230"/>
                    <a:gd name="T17" fmla="*/ 45 h 257"/>
                    <a:gd name="T18" fmla="*/ 229 w 230"/>
                    <a:gd name="T19" fmla="*/ 27 h 257"/>
                    <a:gd name="T20" fmla="*/ 126 w 230"/>
                    <a:gd name="T21" fmla="*/ 15 h 257"/>
                    <a:gd name="T22" fmla="*/ 29 w 230"/>
                    <a:gd name="T23" fmla="*/ 0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0"/>
                    <a:gd name="T37" fmla="*/ 0 h 257"/>
                    <a:gd name="T38" fmla="*/ 230 w 230"/>
                    <a:gd name="T39" fmla="*/ 257 h 2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0" h="257">
                      <a:moveTo>
                        <a:pt x="29" y="0"/>
                      </a:moveTo>
                      <a:lnTo>
                        <a:pt x="0" y="101"/>
                      </a:lnTo>
                      <a:lnTo>
                        <a:pt x="156" y="256"/>
                      </a:lnTo>
                      <a:lnTo>
                        <a:pt x="166" y="249"/>
                      </a:lnTo>
                      <a:lnTo>
                        <a:pt x="165" y="219"/>
                      </a:lnTo>
                      <a:lnTo>
                        <a:pt x="184" y="221"/>
                      </a:lnTo>
                      <a:lnTo>
                        <a:pt x="204" y="127"/>
                      </a:lnTo>
                      <a:lnTo>
                        <a:pt x="218" y="64"/>
                      </a:lnTo>
                      <a:lnTo>
                        <a:pt x="222" y="45"/>
                      </a:lnTo>
                      <a:lnTo>
                        <a:pt x="229" y="27"/>
                      </a:lnTo>
                      <a:lnTo>
                        <a:pt x="126" y="15"/>
                      </a:lnTo>
                      <a:lnTo>
                        <a:pt x="29" y="0"/>
                      </a:lnTo>
                    </a:path>
                  </a:pathLst>
                </a:custGeom>
                <a:solidFill>
                  <a:srgbClr val="5FDF00"/>
                </a:solidFill>
                <a:ln w="12700" cap="rnd">
                  <a:solidFill>
                    <a:srgbClr val="000000"/>
                  </a:solidFill>
                  <a:round/>
                  <a:headEnd/>
                  <a:tailEnd/>
                </a:ln>
              </p:spPr>
              <p:txBody>
                <a:bodyPr/>
                <a:lstStyle/>
                <a:p>
                  <a:endParaRPr lang="en-US" dirty="0"/>
                </a:p>
              </p:txBody>
            </p:sp>
            <p:sp>
              <p:nvSpPr>
                <p:cNvPr id="21" name="Freeform 843"/>
                <p:cNvSpPr>
                  <a:spLocks/>
                </p:cNvSpPr>
                <p:nvPr/>
              </p:nvSpPr>
              <p:spPr bwMode="auto">
                <a:xfrm>
                  <a:off x="1814" y="796"/>
                  <a:ext cx="207" cy="248"/>
                </a:xfrm>
                <a:custGeom>
                  <a:avLst/>
                  <a:gdLst>
                    <a:gd name="T0" fmla="*/ 50 w 207"/>
                    <a:gd name="T1" fmla="*/ 0 h 248"/>
                    <a:gd name="T2" fmla="*/ 31 w 207"/>
                    <a:gd name="T3" fmla="*/ 97 h 248"/>
                    <a:gd name="T4" fmla="*/ 50 w 207"/>
                    <a:gd name="T5" fmla="*/ 117 h 248"/>
                    <a:gd name="T6" fmla="*/ 20 w 207"/>
                    <a:gd name="T7" fmla="*/ 139 h 248"/>
                    <a:gd name="T8" fmla="*/ 16 w 207"/>
                    <a:gd name="T9" fmla="*/ 153 h 248"/>
                    <a:gd name="T10" fmla="*/ 25 w 207"/>
                    <a:gd name="T11" fmla="*/ 164 h 248"/>
                    <a:gd name="T12" fmla="*/ 16 w 207"/>
                    <a:gd name="T13" fmla="*/ 169 h 248"/>
                    <a:gd name="T14" fmla="*/ 0 w 207"/>
                    <a:gd name="T15" fmla="*/ 225 h 248"/>
                    <a:gd name="T16" fmla="*/ 98 w 207"/>
                    <a:gd name="T17" fmla="*/ 238 h 248"/>
                    <a:gd name="T18" fmla="*/ 191 w 207"/>
                    <a:gd name="T19" fmla="*/ 247 h 248"/>
                    <a:gd name="T20" fmla="*/ 201 w 207"/>
                    <a:gd name="T21" fmla="*/ 196 h 248"/>
                    <a:gd name="T22" fmla="*/ 206 w 207"/>
                    <a:gd name="T23" fmla="*/ 168 h 248"/>
                    <a:gd name="T24" fmla="*/ 197 w 207"/>
                    <a:gd name="T25" fmla="*/ 158 h 248"/>
                    <a:gd name="T26" fmla="*/ 176 w 207"/>
                    <a:gd name="T27" fmla="*/ 161 h 248"/>
                    <a:gd name="T28" fmla="*/ 148 w 207"/>
                    <a:gd name="T29" fmla="*/ 163 h 248"/>
                    <a:gd name="T30" fmla="*/ 143 w 207"/>
                    <a:gd name="T31" fmla="*/ 140 h 248"/>
                    <a:gd name="T32" fmla="*/ 109 w 207"/>
                    <a:gd name="T33" fmla="*/ 121 h 248"/>
                    <a:gd name="T34" fmla="*/ 114 w 207"/>
                    <a:gd name="T35" fmla="*/ 109 h 248"/>
                    <a:gd name="T36" fmla="*/ 117 w 207"/>
                    <a:gd name="T37" fmla="*/ 88 h 248"/>
                    <a:gd name="T38" fmla="*/ 74 w 207"/>
                    <a:gd name="T39" fmla="*/ 43 h 248"/>
                    <a:gd name="T40" fmla="*/ 79 w 207"/>
                    <a:gd name="T41" fmla="*/ 3 h 248"/>
                    <a:gd name="T42" fmla="*/ 50 w 207"/>
                    <a:gd name="T43" fmla="*/ 0 h 2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7"/>
                    <a:gd name="T67" fmla="*/ 0 h 248"/>
                    <a:gd name="T68" fmla="*/ 207 w 207"/>
                    <a:gd name="T69" fmla="*/ 248 h 2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7" h="248">
                      <a:moveTo>
                        <a:pt x="50" y="0"/>
                      </a:moveTo>
                      <a:lnTo>
                        <a:pt x="31" y="97"/>
                      </a:lnTo>
                      <a:lnTo>
                        <a:pt x="50" y="117"/>
                      </a:lnTo>
                      <a:lnTo>
                        <a:pt x="20" y="139"/>
                      </a:lnTo>
                      <a:lnTo>
                        <a:pt x="16" y="153"/>
                      </a:lnTo>
                      <a:lnTo>
                        <a:pt x="25" y="164"/>
                      </a:lnTo>
                      <a:lnTo>
                        <a:pt x="16" y="169"/>
                      </a:lnTo>
                      <a:lnTo>
                        <a:pt x="0" y="225"/>
                      </a:lnTo>
                      <a:lnTo>
                        <a:pt x="98" y="238"/>
                      </a:lnTo>
                      <a:lnTo>
                        <a:pt x="191" y="247"/>
                      </a:lnTo>
                      <a:lnTo>
                        <a:pt x="201" y="196"/>
                      </a:lnTo>
                      <a:lnTo>
                        <a:pt x="206" y="168"/>
                      </a:lnTo>
                      <a:lnTo>
                        <a:pt x="197" y="158"/>
                      </a:lnTo>
                      <a:lnTo>
                        <a:pt x="176" y="161"/>
                      </a:lnTo>
                      <a:lnTo>
                        <a:pt x="148" y="163"/>
                      </a:lnTo>
                      <a:lnTo>
                        <a:pt x="143" y="140"/>
                      </a:lnTo>
                      <a:lnTo>
                        <a:pt x="109" y="121"/>
                      </a:lnTo>
                      <a:lnTo>
                        <a:pt x="114" y="109"/>
                      </a:lnTo>
                      <a:lnTo>
                        <a:pt x="117" y="88"/>
                      </a:lnTo>
                      <a:lnTo>
                        <a:pt x="74" y="43"/>
                      </a:lnTo>
                      <a:lnTo>
                        <a:pt x="79" y="3"/>
                      </a:lnTo>
                      <a:lnTo>
                        <a:pt x="50" y="0"/>
                      </a:lnTo>
                    </a:path>
                  </a:pathLst>
                </a:custGeom>
                <a:solidFill>
                  <a:srgbClr val="5F7FFF"/>
                </a:solidFill>
                <a:ln w="12700" cap="rnd">
                  <a:solidFill>
                    <a:srgbClr val="000000"/>
                  </a:solidFill>
                  <a:round/>
                  <a:headEnd/>
                  <a:tailEnd/>
                </a:ln>
              </p:spPr>
              <p:txBody>
                <a:bodyPr/>
                <a:lstStyle/>
                <a:p>
                  <a:endParaRPr lang="en-US" dirty="0"/>
                </a:p>
              </p:txBody>
            </p:sp>
            <p:sp>
              <p:nvSpPr>
                <p:cNvPr id="22" name="Freeform 844"/>
                <p:cNvSpPr>
                  <a:spLocks/>
                </p:cNvSpPr>
                <p:nvPr/>
              </p:nvSpPr>
              <p:spPr bwMode="auto">
                <a:xfrm>
                  <a:off x="1878" y="1034"/>
                  <a:ext cx="191" cy="182"/>
                </a:xfrm>
                <a:custGeom>
                  <a:avLst/>
                  <a:gdLst>
                    <a:gd name="T0" fmla="*/ 35 w 191"/>
                    <a:gd name="T1" fmla="*/ 0 h 182"/>
                    <a:gd name="T2" fmla="*/ 128 w 191"/>
                    <a:gd name="T3" fmla="*/ 9 h 182"/>
                    <a:gd name="T4" fmla="*/ 122 w 191"/>
                    <a:gd name="T5" fmla="*/ 44 h 182"/>
                    <a:gd name="T6" fmla="*/ 190 w 191"/>
                    <a:gd name="T7" fmla="*/ 49 h 182"/>
                    <a:gd name="T8" fmla="*/ 171 w 191"/>
                    <a:gd name="T9" fmla="*/ 181 h 182"/>
                    <a:gd name="T10" fmla="*/ 0 w 191"/>
                    <a:gd name="T11" fmla="*/ 167 h 182"/>
                    <a:gd name="T12" fmla="*/ 17 w 191"/>
                    <a:gd name="T13" fmla="*/ 83 h 182"/>
                    <a:gd name="T14" fmla="*/ 35 w 191"/>
                    <a:gd name="T15" fmla="*/ 0 h 182"/>
                    <a:gd name="T16" fmla="*/ 0 60000 65536"/>
                    <a:gd name="T17" fmla="*/ 0 60000 65536"/>
                    <a:gd name="T18" fmla="*/ 0 60000 65536"/>
                    <a:gd name="T19" fmla="*/ 0 60000 65536"/>
                    <a:gd name="T20" fmla="*/ 0 60000 65536"/>
                    <a:gd name="T21" fmla="*/ 0 60000 65536"/>
                    <a:gd name="T22" fmla="*/ 0 60000 65536"/>
                    <a:gd name="T23" fmla="*/ 0 60000 65536"/>
                    <a:gd name="T24" fmla="*/ 0 w 191"/>
                    <a:gd name="T25" fmla="*/ 0 h 182"/>
                    <a:gd name="T26" fmla="*/ 191 w 191"/>
                    <a:gd name="T27" fmla="*/ 182 h 1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1" h="182">
                      <a:moveTo>
                        <a:pt x="35" y="0"/>
                      </a:moveTo>
                      <a:lnTo>
                        <a:pt x="128" y="9"/>
                      </a:lnTo>
                      <a:lnTo>
                        <a:pt x="122" y="44"/>
                      </a:lnTo>
                      <a:lnTo>
                        <a:pt x="190" y="49"/>
                      </a:lnTo>
                      <a:lnTo>
                        <a:pt x="171" y="181"/>
                      </a:lnTo>
                      <a:lnTo>
                        <a:pt x="0" y="167"/>
                      </a:lnTo>
                      <a:lnTo>
                        <a:pt x="17" y="83"/>
                      </a:lnTo>
                      <a:lnTo>
                        <a:pt x="35" y="0"/>
                      </a:lnTo>
                    </a:path>
                  </a:pathLst>
                </a:custGeom>
                <a:solidFill>
                  <a:srgbClr val="3F7FFF"/>
                </a:solidFill>
                <a:ln w="12700" cap="rnd">
                  <a:solidFill>
                    <a:srgbClr val="000000"/>
                  </a:solidFill>
                  <a:round/>
                  <a:headEnd/>
                  <a:tailEnd/>
                </a:ln>
              </p:spPr>
              <p:txBody>
                <a:bodyPr/>
                <a:lstStyle/>
                <a:p>
                  <a:endParaRPr lang="en-US" dirty="0"/>
                </a:p>
              </p:txBody>
            </p:sp>
            <p:sp>
              <p:nvSpPr>
                <p:cNvPr id="23" name="Freeform 845"/>
                <p:cNvSpPr>
                  <a:spLocks/>
                </p:cNvSpPr>
                <p:nvPr/>
              </p:nvSpPr>
              <p:spPr bwMode="auto">
                <a:xfrm>
                  <a:off x="1887" y="798"/>
                  <a:ext cx="358" cy="167"/>
                </a:xfrm>
                <a:custGeom>
                  <a:avLst/>
                  <a:gdLst>
                    <a:gd name="T0" fmla="*/ 6 w 358"/>
                    <a:gd name="T1" fmla="*/ 0 h 167"/>
                    <a:gd name="T2" fmla="*/ 76 w 358"/>
                    <a:gd name="T3" fmla="*/ 7 h 167"/>
                    <a:gd name="T4" fmla="*/ 119 w 358"/>
                    <a:gd name="T5" fmla="*/ 11 h 167"/>
                    <a:gd name="T6" fmla="*/ 175 w 358"/>
                    <a:gd name="T7" fmla="*/ 15 h 167"/>
                    <a:gd name="T8" fmla="*/ 226 w 358"/>
                    <a:gd name="T9" fmla="*/ 19 h 167"/>
                    <a:gd name="T10" fmla="*/ 315 w 358"/>
                    <a:gd name="T11" fmla="*/ 24 h 167"/>
                    <a:gd name="T12" fmla="*/ 357 w 358"/>
                    <a:gd name="T13" fmla="*/ 26 h 167"/>
                    <a:gd name="T14" fmla="*/ 356 w 358"/>
                    <a:gd name="T15" fmla="*/ 162 h 167"/>
                    <a:gd name="T16" fmla="*/ 137 w 358"/>
                    <a:gd name="T17" fmla="*/ 148 h 167"/>
                    <a:gd name="T18" fmla="*/ 133 w 358"/>
                    <a:gd name="T19" fmla="*/ 166 h 167"/>
                    <a:gd name="T20" fmla="*/ 124 w 358"/>
                    <a:gd name="T21" fmla="*/ 157 h 167"/>
                    <a:gd name="T22" fmla="*/ 104 w 358"/>
                    <a:gd name="T23" fmla="*/ 159 h 167"/>
                    <a:gd name="T24" fmla="*/ 75 w 358"/>
                    <a:gd name="T25" fmla="*/ 162 h 167"/>
                    <a:gd name="T26" fmla="*/ 70 w 358"/>
                    <a:gd name="T27" fmla="*/ 139 h 167"/>
                    <a:gd name="T28" fmla="*/ 36 w 358"/>
                    <a:gd name="T29" fmla="*/ 120 h 167"/>
                    <a:gd name="T30" fmla="*/ 41 w 358"/>
                    <a:gd name="T31" fmla="*/ 102 h 167"/>
                    <a:gd name="T32" fmla="*/ 44 w 358"/>
                    <a:gd name="T33" fmla="*/ 88 h 167"/>
                    <a:gd name="T34" fmla="*/ 0 w 358"/>
                    <a:gd name="T35" fmla="*/ 41 h 167"/>
                    <a:gd name="T36" fmla="*/ 6 w 358"/>
                    <a:gd name="T37" fmla="*/ 0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8"/>
                    <a:gd name="T58" fmla="*/ 0 h 167"/>
                    <a:gd name="T59" fmla="*/ 358 w 358"/>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8" h="167">
                      <a:moveTo>
                        <a:pt x="6" y="0"/>
                      </a:moveTo>
                      <a:lnTo>
                        <a:pt x="76" y="7"/>
                      </a:lnTo>
                      <a:lnTo>
                        <a:pt x="119" y="11"/>
                      </a:lnTo>
                      <a:lnTo>
                        <a:pt x="175" y="15"/>
                      </a:lnTo>
                      <a:lnTo>
                        <a:pt x="226" y="19"/>
                      </a:lnTo>
                      <a:lnTo>
                        <a:pt x="315" y="24"/>
                      </a:lnTo>
                      <a:lnTo>
                        <a:pt x="357" y="26"/>
                      </a:lnTo>
                      <a:lnTo>
                        <a:pt x="356" y="162"/>
                      </a:lnTo>
                      <a:lnTo>
                        <a:pt x="137" y="148"/>
                      </a:lnTo>
                      <a:lnTo>
                        <a:pt x="133" y="166"/>
                      </a:lnTo>
                      <a:lnTo>
                        <a:pt x="124" y="157"/>
                      </a:lnTo>
                      <a:lnTo>
                        <a:pt x="104" y="159"/>
                      </a:lnTo>
                      <a:lnTo>
                        <a:pt x="75" y="162"/>
                      </a:lnTo>
                      <a:lnTo>
                        <a:pt x="70" y="139"/>
                      </a:lnTo>
                      <a:lnTo>
                        <a:pt x="36" y="120"/>
                      </a:lnTo>
                      <a:lnTo>
                        <a:pt x="41" y="102"/>
                      </a:lnTo>
                      <a:lnTo>
                        <a:pt x="44" y="88"/>
                      </a:lnTo>
                      <a:lnTo>
                        <a:pt x="0" y="41"/>
                      </a:lnTo>
                      <a:lnTo>
                        <a:pt x="6" y="0"/>
                      </a:lnTo>
                    </a:path>
                  </a:pathLst>
                </a:custGeom>
                <a:solidFill>
                  <a:srgbClr val="9FBFFF"/>
                </a:solidFill>
                <a:ln w="12700" cap="rnd">
                  <a:solidFill>
                    <a:srgbClr val="000000"/>
                  </a:solidFill>
                  <a:round/>
                  <a:headEnd/>
                  <a:tailEnd/>
                </a:ln>
              </p:spPr>
              <p:txBody>
                <a:bodyPr/>
                <a:lstStyle/>
                <a:p>
                  <a:endParaRPr lang="en-US" dirty="0"/>
                </a:p>
              </p:txBody>
            </p:sp>
            <p:sp>
              <p:nvSpPr>
                <p:cNvPr id="24" name="Freeform 846"/>
                <p:cNvSpPr>
                  <a:spLocks/>
                </p:cNvSpPr>
                <p:nvPr/>
              </p:nvSpPr>
              <p:spPr bwMode="auto">
                <a:xfrm>
                  <a:off x="1998" y="945"/>
                  <a:ext cx="246" cy="149"/>
                </a:xfrm>
                <a:custGeom>
                  <a:avLst/>
                  <a:gdLst>
                    <a:gd name="T0" fmla="*/ 24 w 246"/>
                    <a:gd name="T1" fmla="*/ 0 h 149"/>
                    <a:gd name="T2" fmla="*/ 15 w 246"/>
                    <a:gd name="T3" fmla="*/ 55 h 149"/>
                    <a:gd name="T4" fmla="*/ 0 w 246"/>
                    <a:gd name="T5" fmla="*/ 134 h 149"/>
                    <a:gd name="T6" fmla="*/ 71 w 246"/>
                    <a:gd name="T7" fmla="*/ 138 h 149"/>
                    <a:gd name="T8" fmla="*/ 237 w 246"/>
                    <a:gd name="T9" fmla="*/ 148 h 149"/>
                    <a:gd name="T10" fmla="*/ 245 w 246"/>
                    <a:gd name="T11" fmla="*/ 15 h 149"/>
                    <a:gd name="T12" fmla="*/ 24 w 246"/>
                    <a:gd name="T13" fmla="*/ 0 h 149"/>
                    <a:gd name="T14" fmla="*/ 0 60000 65536"/>
                    <a:gd name="T15" fmla="*/ 0 60000 65536"/>
                    <a:gd name="T16" fmla="*/ 0 60000 65536"/>
                    <a:gd name="T17" fmla="*/ 0 60000 65536"/>
                    <a:gd name="T18" fmla="*/ 0 60000 65536"/>
                    <a:gd name="T19" fmla="*/ 0 60000 65536"/>
                    <a:gd name="T20" fmla="*/ 0 60000 65536"/>
                    <a:gd name="T21" fmla="*/ 0 w 246"/>
                    <a:gd name="T22" fmla="*/ 0 h 149"/>
                    <a:gd name="T23" fmla="*/ 246 w 246"/>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 h="149">
                      <a:moveTo>
                        <a:pt x="24" y="0"/>
                      </a:moveTo>
                      <a:lnTo>
                        <a:pt x="15" y="55"/>
                      </a:lnTo>
                      <a:lnTo>
                        <a:pt x="0" y="134"/>
                      </a:lnTo>
                      <a:lnTo>
                        <a:pt x="71" y="138"/>
                      </a:lnTo>
                      <a:lnTo>
                        <a:pt x="237" y="148"/>
                      </a:lnTo>
                      <a:lnTo>
                        <a:pt x="245" y="15"/>
                      </a:lnTo>
                      <a:lnTo>
                        <a:pt x="24" y="0"/>
                      </a:lnTo>
                    </a:path>
                  </a:pathLst>
                </a:custGeom>
                <a:solidFill>
                  <a:srgbClr val="9F7F5F"/>
                </a:solidFill>
                <a:ln w="12700" cap="rnd">
                  <a:solidFill>
                    <a:srgbClr val="000000"/>
                  </a:solidFill>
                  <a:round/>
                  <a:headEnd/>
                  <a:tailEnd/>
                </a:ln>
              </p:spPr>
              <p:txBody>
                <a:bodyPr/>
                <a:lstStyle/>
                <a:p>
                  <a:endParaRPr lang="en-US" dirty="0"/>
                </a:p>
              </p:txBody>
            </p:sp>
            <p:sp>
              <p:nvSpPr>
                <p:cNvPr id="25" name="Freeform 847"/>
                <p:cNvSpPr>
                  <a:spLocks/>
                </p:cNvSpPr>
                <p:nvPr/>
              </p:nvSpPr>
              <p:spPr bwMode="auto">
                <a:xfrm>
                  <a:off x="2048" y="1084"/>
                  <a:ext cx="255" cy="142"/>
                </a:xfrm>
                <a:custGeom>
                  <a:avLst/>
                  <a:gdLst>
                    <a:gd name="T0" fmla="*/ 21 w 255"/>
                    <a:gd name="T1" fmla="*/ 0 h 142"/>
                    <a:gd name="T2" fmla="*/ 8 w 255"/>
                    <a:gd name="T3" fmla="*/ 85 h 142"/>
                    <a:gd name="T4" fmla="*/ 0 w 255"/>
                    <a:gd name="T5" fmla="*/ 133 h 142"/>
                    <a:gd name="T6" fmla="*/ 127 w 255"/>
                    <a:gd name="T7" fmla="*/ 138 h 142"/>
                    <a:gd name="T8" fmla="*/ 248 w 255"/>
                    <a:gd name="T9" fmla="*/ 141 h 142"/>
                    <a:gd name="T10" fmla="*/ 252 w 255"/>
                    <a:gd name="T11" fmla="*/ 75 h 142"/>
                    <a:gd name="T12" fmla="*/ 254 w 255"/>
                    <a:gd name="T13" fmla="*/ 11 h 142"/>
                    <a:gd name="T14" fmla="*/ 185 w 255"/>
                    <a:gd name="T15" fmla="*/ 10 h 142"/>
                    <a:gd name="T16" fmla="*/ 21 w 255"/>
                    <a:gd name="T17" fmla="*/ 0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5"/>
                    <a:gd name="T28" fmla="*/ 0 h 142"/>
                    <a:gd name="T29" fmla="*/ 255 w 255"/>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5" h="142">
                      <a:moveTo>
                        <a:pt x="21" y="0"/>
                      </a:moveTo>
                      <a:lnTo>
                        <a:pt x="8" y="85"/>
                      </a:lnTo>
                      <a:lnTo>
                        <a:pt x="0" y="133"/>
                      </a:lnTo>
                      <a:lnTo>
                        <a:pt x="127" y="138"/>
                      </a:lnTo>
                      <a:lnTo>
                        <a:pt x="248" y="141"/>
                      </a:lnTo>
                      <a:lnTo>
                        <a:pt x="252" y="75"/>
                      </a:lnTo>
                      <a:lnTo>
                        <a:pt x="254" y="11"/>
                      </a:lnTo>
                      <a:lnTo>
                        <a:pt x="185" y="10"/>
                      </a:lnTo>
                      <a:lnTo>
                        <a:pt x="21" y="0"/>
                      </a:lnTo>
                    </a:path>
                  </a:pathLst>
                </a:custGeom>
                <a:solidFill>
                  <a:srgbClr val="9F9FBF"/>
                </a:solidFill>
                <a:ln w="12700" cap="rnd">
                  <a:solidFill>
                    <a:srgbClr val="000000"/>
                  </a:solidFill>
                  <a:round/>
                  <a:headEnd/>
                  <a:tailEnd/>
                </a:ln>
              </p:spPr>
              <p:txBody>
                <a:bodyPr/>
                <a:lstStyle/>
                <a:p>
                  <a:endParaRPr lang="en-US" dirty="0"/>
                </a:p>
              </p:txBody>
            </p:sp>
            <p:sp>
              <p:nvSpPr>
                <p:cNvPr id="26" name="Freeform 848"/>
                <p:cNvSpPr>
                  <a:spLocks/>
                </p:cNvSpPr>
                <p:nvPr/>
              </p:nvSpPr>
              <p:spPr bwMode="auto">
                <a:xfrm>
                  <a:off x="1819" y="1203"/>
                  <a:ext cx="231" cy="191"/>
                </a:xfrm>
                <a:custGeom>
                  <a:avLst/>
                  <a:gdLst>
                    <a:gd name="T0" fmla="*/ 58 w 231"/>
                    <a:gd name="T1" fmla="*/ 0 h 191"/>
                    <a:gd name="T2" fmla="*/ 54 w 231"/>
                    <a:gd name="T3" fmla="*/ 25 h 191"/>
                    <a:gd name="T4" fmla="*/ 34 w 231"/>
                    <a:gd name="T5" fmla="*/ 22 h 191"/>
                    <a:gd name="T6" fmla="*/ 35 w 231"/>
                    <a:gd name="T7" fmla="*/ 54 h 191"/>
                    <a:gd name="T8" fmla="*/ 26 w 231"/>
                    <a:gd name="T9" fmla="*/ 60 h 191"/>
                    <a:gd name="T10" fmla="*/ 40 w 231"/>
                    <a:gd name="T11" fmla="*/ 80 h 191"/>
                    <a:gd name="T12" fmla="*/ 26 w 231"/>
                    <a:gd name="T13" fmla="*/ 88 h 191"/>
                    <a:gd name="T14" fmla="*/ 18 w 231"/>
                    <a:gd name="T15" fmla="*/ 102 h 191"/>
                    <a:gd name="T16" fmla="*/ 7 w 231"/>
                    <a:gd name="T17" fmla="*/ 116 h 191"/>
                    <a:gd name="T18" fmla="*/ 15 w 231"/>
                    <a:gd name="T19" fmla="*/ 124 h 191"/>
                    <a:gd name="T20" fmla="*/ 1 w 231"/>
                    <a:gd name="T21" fmla="*/ 127 h 191"/>
                    <a:gd name="T22" fmla="*/ 0 w 231"/>
                    <a:gd name="T23" fmla="*/ 140 h 191"/>
                    <a:gd name="T24" fmla="*/ 129 w 231"/>
                    <a:gd name="T25" fmla="*/ 189 h 191"/>
                    <a:gd name="T26" fmla="*/ 202 w 231"/>
                    <a:gd name="T27" fmla="*/ 190 h 191"/>
                    <a:gd name="T28" fmla="*/ 230 w 231"/>
                    <a:gd name="T29" fmla="*/ 15 h 191"/>
                    <a:gd name="T30" fmla="*/ 58 w 231"/>
                    <a:gd name="T31" fmla="*/ 0 h 1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1"/>
                    <a:gd name="T49" fmla="*/ 0 h 191"/>
                    <a:gd name="T50" fmla="*/ 231 w 231"/>
                    <a:gd name="T51" fmla="*/ 191 h 1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1" h="191">
                      <a:moveTo>
                        <a:pt x="58" y="0"/>
                      </a:moveTo>
                      <a:lnTo>
                        <a:pt x="54" y="25"/>
                      </a:lnTo>
                      <a:lnTo>
                        <a:pt x="34" y="22"/>
                      </a:lnTo>
                      <a:lnTo>
                        <a:pt x="35" y="54"/>
                      </a:lnTo>
                      <a:lnTo>
                        <a:pt x="26" y="60"/>
                      </a:lnTo>
                      <a:lnTo>
                        <a:pt x="40" y="80"/>
                      </a:lnTo>
                      <a:lnTo>
                        <a:pt x="26" y="88"/>
                      </a:lnTo>
                      <a:lnTo>
                        <a:pt x="18" y="102"/>
                      </a:lnTo>
                      <a:lnTo>
                        <a:pt x="7" y="116"/>
                      </a:lnTo>
                      <a:lnTo>
                        <a:pt x="15" y="124"/>
                      </a:lnTo>
                      <a:lnTo>
                        <a:pt x="1" y="127"/>
                      </a:lnTo>
                      <a:lnTo>
                        <a:pt x="0" y="140"/>
                      </a:lnTo>
                      <a:lnTo>
                        <a:pt x="129" y="189"/>
                      </a:lnTo>
                      <a:lnTo>
                        <a:pt x="202" y="190"/>
                      </a:lnTo>
                      <a:lnTo>
                        <a:pt x="230" y="15"/>
                      </a:lnTo>
                      <a:lnTo>
                        <a:pt x="58" y="0"/>
                      </a:lnTo>
                    </a:path>
                  </a:pathLst>
                </a:custGeom>
                <a:solidFill>
                  <a:srgbClr val="BFBF00"/>
                </a:solidFill>
                <a:ln w="12700" cap="rnd">
                  <a:solidFill>
                    <a:srgbClr val="000000"/>
                  </a:solidFill>
                  <a:round/>
                  <a:headEnd/>
                  <a:tailEnd/>
                </a:ln>
              </p:spPr>
              <p:txBody>
                <a:bodyPr/>
                <a:lstStyle/>
                <a:p>
                  <a:endParaRPr lang="en-US" dirty="0"/>
                </a:p>
              </p:txBody>
            </p:sp>
            <p:sp>
              <p:nvSpPr>
                <p:cNvPr id="27" name="Freeform 849"/>
                <p:cNvSpPr>
                  <a:spLocks/>
                </p:cNvSpPr>
                <p:nvPr/>
              </p:nvSpPr>
              <p:spPr bwMode="auto">
                <a:xfrm>
                  <a:off x="2020" y="1215"/>
                  <a:ext cx="246" cy="181"/>
                </a:xfrm>
                <a:custGeom>
                  <a:avLst/>
                  <a:gdLst>
                    <a:gd name="T0" fmla="*/ 30 w 246"/>
                    <a:gd name="T1" fmla="*/ 0 h 181"/>
                    <a:gd name="T2" fmla="*/ 245 w 246"/>
                    <a:gd name="T3" fmla="*/ 7 h 181"/>
                    <a:gd name="T4" fmla="*/ 235 w 246"/>
                    <a:gd name="T5" fmla="*/ 166 h 181"/>
                    <a:gd name="T6" fmla="*/ 164 w 246"/>
                    <a:gd name="T7" fmla="*/ 163 h 181"/>
                    <a:gd name="T8" fmla="*/ 99 w 246"/>
                    <a:gd name="T9" fmla="*/ 162 h 181"/>
                    <a:gd name="T10" fmla="*/ 99 w 246"/>
                    <a:gd name="T11" fmla="*/ 168 h 181"/>
                    <a:gd name="T12" fmla="*/ 44 w 246"/>
                    <a:gd name="T13" fmla="*/ 168 h 181"/>
                    <a:gd name="T14" fmla="*/ 41 w 246"/>
                    <a:gd name="T15" fmla="*/ 180 h 181"/>
                    <a:gd name="T16" fmla="*/ 0 w 246"/>
                    <a:gd name="T17" fmla="*/ 176 h 181"/>
                    <a:gd name="T18" fmla="*/ 23 w 246"/>
                    <a:gd name="T19" fmla="*/ 42 h 181"/>
                    <a:gd name="T20" fmla="*/ 30 w 246"/>
                    <a:gd name="T21" fmla="*/ 0 h 18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181"/>
                    <a:gd name="T35" fmla="*/ 246 w 246"/>
                    <a:gd name="T36" fmla="*/ 181 h 18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181">
                      <a:moveTo>
                        <a:pt x="30" y="0"/>
                      </a:moveTo>
                      <a:lnTo>
                        <a:pt x="245" y="7"/>
                      </a:lnTo>
                      <a:lnTo>
                        <a:pt x="235" y="166"/>
                      </a:lnTo>
                      <a:lnTo>
                        <a:pt x="164" y="163"/>
                      </a:lnTo>
                      <a:lnTo>
                        <a:pt x="99" y="162"/>
                      </a:lnTo>
                      <a:lnTo>
                        <a:pt x="99" y="168"/>
                      </a:lnTo>
                      <a:lnTo>
                        <a:pt x="44" y="168"/>
                      </a:lnTo>
                      <a:lnTo>
                        <a:pt x="41" y="180"/>
                      </a:lnTo>
                      <a:lnTo>
                        <a:pt x="0" y="176"/>
                      </a:lnTo>
                      <a:lnTo>
                        <a:pt x="23" y="42"/>
                      </a:lnTo>
                      <a:lnTo>
                        <a:pt x="30" y="0"/>
                      </a:lnTo>
                    </a:path>
                  </a:pathLst>
                </a:custGeom>
                <a:solidFill>
                  <a:srgbClr val="800080"/>
                </a:solidFill>
                <a:ln w="12700" cap="rnd">
                  <a:solidFill>
                    <a:srgbClr val="000000"/>
                  </a:solidFill>
                  <a:round/>
                  <a:headEnd/>
                  <a:tailEnd/>
                </a:ln>
              </p:spPr>
              <p:txBody>
                <a:bodyPr/>
                <a:lstStyle/>
                <a:p>
                  <a:endParaRPr lang="en-US" dirty="0"/>
                </a:p>
              </p:txBody>
            </p:sp>
            <p:sp>
              <p:nvSpPr>
                <p:cNvPr id="28" name="Freeform 850"/>
                <p:cNvSpPr>
                  <a:spLocks/>
                </p:cNvSpPr>
                <p:nvPr/>
              </p:nvSpPr>
              <p:spPr bwMode="auto">
                <a:xfrm>
                  <a:off x="2117" y="1242"/>
                  <a:ext cx="500" cy="343"/>
                </a:xfrm>
                <a:custGeom>
                  <a:avLst/>
                  <a:gdLst>
                    <a:gd name="T0" fmla="*/ 144 w 500"/>
                    <a:gd name="T1" fmla="*/ 0 h 343"/>
                    <a:gd name="T2" fmla="*/ 255 w 500"/>
                    <a:gd name="T3" fmla="*/ 3 h 343"/>
                    <a:gd name="T4" fmla="*/ 255 w 500"/>
                    <a:gd name="T5" fmla="*/ 65 h 343"/>
                    <a:gd name="T6" fmla="*/ 311 w 500"/>
                    <a:gd name="T7" fmla="*/ 82 h 343"/>
                    <a:gd name="T8" fmla="*/ 326 w 500"/>
                    <a:gd name="T9" fmla="*/ 76 h 343"/>
                    <a:gd name="T10" fmla="*/ 363 w 500"/>
                    <a:gd name="T11" fmla="*/ 89 h 343"/>
                    <a:gd name="T12" fmla="*/ 385 w 500"/>
                    <a:gd name="T13" fmla="*/ 88 h 343"/>
                    <a:gd name="T14" fmla="*/ 428 w 500"/>
                    <a:gd name="T15" fmla="*/ 75 h 343"/>
                    <a:gd name="T16" fmla="*/ 452 w 500"/>
                    <a:gd name="T17" fmla="*/ 88 h 343"/>
                    <a:gd name="T18" fmla="*/ 474 w 500"/>
                    <a:gd name="T19" fmla="*/ 91 h 343"/>
                    <a:gd name="T20" fmla="*/ 474 w 500"/>
                    <a:gd name="T21" fmla="*/ 142 h 343"/>
                    <a:gd name="T22" fmla="*/ 499 w 500"/>
                    <a:gd name="T23" fmla="*/ 174 h 343"/>
                    <a:gd name="T24" fmla="*/ 493 w 500"/>
                    <a:gd name="T25" fmla="*/ 217 h 343"/>
                    <a:gd name="T26" fmla="*/ 466 w 500"/>
                    <a:gd name="T27" fmla="*/ 234 h 343"/>
                    <a:gd name="T28" fmla="*/ 460 w 500"/>
                    <a:gd name="T29" fmla="*/ 218 h 343"/>
                    <a:gd name="T30" fmla="*/ 452 w 500"/>
                    <a:gd name="T31" fmla="*/ 225 h 343"/>
                    <a:gd name="T32" fmla="*/ 458 w 500"/>
                    <a:gd name="T33" fmla="*/ 235 h 343"/>
                    <a:gd name="T34" fmla="*/ 410 w 500"/>
                    <a:gd name="T35" fmla="*/ 261 h 343"/>
                    <a:gd name="T36" fmla="*/ 398 w 500"/>
                    <a:gd name="T37" fmla="*/ 263 h 343"/>
                    <a:gd name="T38" fmla="*/ 373 w 500"/>
                    <a:gd name="T39" fmla="*/ 276 h 343"/>
                    <a:gd name="T40" fmla="*/ 373 w 500"/>
                    <a:gd name="T41" fmla="*/ 283 h 343"/>
                    <a:gd name="T42" fmla="*/ 365 w 500"/>
                    <a:gd name="T43" fmla="*/ 284 h 343"/>
                    <a:gd name="T44" fmla="*/ 371 w 500"/>
                    <a:gd name="T45" fmla="*/ 293 h 343"/>
                    <a:gd name="T46" fmla="*/ 357 w 500"/>
                    <a:gd name="T47" fmla="*/ 306 h 343"/>
                    <a:gd name="T48" fmla="*/ 365 w 500"/>
                    <a:gd name="T49" fmla="*/ 324 h 343"/>
                    <a:gd name="T50" fmla="*/ 373 w 500"/>
                    <a:gd name="T51" fmla="*/ 331 h 343"/>
                    <a:gd name="T52" fmla="*/ 371 w 500"/>
                    <a:gd name="T53" fmla="*/ 342 h 343"/>
                    <a:gd name="T54" fmla="*/ 352 w 500"/>
                    <a:gd name="T55" fmla="*/ 342 h 343"/>
                    <a:gd name="T56" fmla="*/ 334 w 500"/>
                    <a:gd name="T57" fmla="*/ 336 h 343"/>
                    <a:gd name="T58" fmla="*/ 323 w 500"/>
                    <a:gd name="T59" fmla="*/ 338 h 343"/>
                    <a:gd name="T60" fmla="*/ 284 w 500"/>
                    <a:gd name="T61" fmla="*/ 328 h 343"/>
                    <a:gd name="T62" fmla="*/ 266 w 500"/>
                    <a:gd name="T63" fmla="*/ 288 h 343"/>
                    <a:gd name="T64" fmla="*/ 239 w 500"/>
                    <a:gd name="T65" fmla="*/ 270 h 343"/>
                    <a:gd name="T66" fmla="*/ 215 w 500"/>
                    <a:gd name="T67" fmla="*/ 235 h 343"/>
                    <a:gd name="T68" fmla="*/ 204 w 500"/>
                    <a:gd name="T69" fmla="*/ 232 h 343"/>
                    <a:gd name="T70" fmla="*/ 191 w 500"/>
                    <a:gd name="T71" fmla="*/ 223 h 343"/>
                    <a:gd name="T72" fmla="*/ 179 w 500"/>
                    <a:gd name="T73" fmla="*/ 223 h 343"/>
                    <a:gd name="T74" fmla="*/ 160 w 500"/>
                    <a:gd name="T75" fmla="*/ 221 h 343"/>
                    <a:gd name="T76" fmla="*/ 146 w 500"/>
                    <a:gd name="T77" fmla="*/ 223 h 343"/>
                    <a:gd name="T78" fmla="*/ 136 w 500"/>
                    <a:gd name="T79" fmla="*/ 241 h 343"/>
                    <a:gd name="T80" fmla="*/ 122 w 500"/>
                    <a:gd name="T81" fmla="*/ 243 h 343"/>
                    <a:gd name="T82" fmla="*/ 90 w 500"/>
                    <a:gd name="T83" fmla="*/ 230 h 343"/>
                    <a:gd name="T84" fmla="*/ 71 w 500"/>
                    <a:gd name="T85" fmla="*/ 214 h 343"/>
                    <a:gd name="T86" fmla="*/ 68 w 500"/>
                    <a:gd name="T87" fmla="*/ 194 h 343"/>
                    <a:gd name="T88" fmla="*/ 54 w 500"/>
                    <a:gd name="T89" fmla="*/ 181 h 343"/>
                    <a:gd name="T90" fmla="*/ 23 w 500"/>
                    <a:gd name="T91" fmla="*/ 162 h 343"/>
                    <a:gd name="T92" fmla="*/ 0 w 500"/>
                    <a:gd name="T93" fmla="*/ 143 h 343"/>
                    <a:gd name="T94" fmla="*/ 0 w 500"/>
                    <a:gd name="T95" fmla="*/ 134 h 343"/>
                    <a:gd name="T96" fmla="*/ 75 w 500"/>
                    <a:gd name="T97" fmla="*/ 135 h 343"/>
                    <a:gd name="T98" fmla="*/ 136 w 500"/>
                    <a:gd name="T99" fmla="*/ 139 h 343"/>
                    <a:gd name="T100" fmla="*/ 144 w 500"/>
                    <a:gd name="T101" fmla="*/ 0 h 3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00"/>
                    <a:gd name="T154" fmla="*/ 0 h 343"/>
                    <a:gd name="T155" fmla="*/ 500 w 500"/>
                    <a:gd name="T156" fmla="*/ 343 h 3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00" h="343">
                      <a:moveTo>
                        <a:pt x="144" y="0"/>
                      </a:moveTo>
                      <a:lnTo>
                        <a:pt x="255" y="3"/>
                      </a:lnTo>
                      <a:lnTo>
                        <a:pt x="255" y="65"/>
                      </a:lnTo>
                      <a:lnTo>
                        <a:pt x="311" y="82"/>
                      </a:lnTo>
                      <a:lnTo>
                        <a:pt x="326" y="76"/>
                      </a:lnTo>
                      <a:lnTo>
                        <a:pt x="363" y="89"/>
                      </a:lnTo>
                      <a:lnTo>
                        <a:pt x="385" y="88"/>
                      </a:lnTo>
                      <a:lnTo>
                        <a:pt x="428" y="75"/>
                      </a:lnTo>
                      <a:lnTo>
                        <a:pt x="452" y="88"/>
                      </a:lnTo>
                      <a:lnTo>
                        <a:pt x="474" y="91"/>
                      </a:lnTo>
                      <a:lnTo>
                        <a:pt x="474" y="142"/>
                      </a:lnTo>
                      <a:lnTo>
                        <a:pt x="499" y="174"/>
                      </a:lnTo>
                      <a:lnTo>
                        <a:pt x="493" y="217"/>
                      </a:lnTo>
                      <a:lnTo>
                        <a:pt x="466" y="234"/>
                      </a:lnTo>
                      <a:lnTo>
                        <a:pt x="460" y="218"/>
                      </a:lnTo>
                      <a:lnTo>
                        <a:pt x="452" y="225"/>
                      </a:lnTo>
                      <a:lnTo>
                        <a:pt x="458" y="235"/>
                      </a:lnTo>
                      <a:lnTo>
                        <a:pt x="410" y="261"/>
                      </a:lnTo>
                      <a:lnTo>
                        <a:pt x="398" y="263"/>
                      </a:lnTo>
                      <a:lnTo>
                        <a:pt x="373" y="276"/>
                      </a:lnTo>
                      <a:lnTo>
                        <a:pt x="373" y="283"/>
                      </a:lnTo>
                      <a:lnTo>
                        <a:pt x="365" y="284"/>
                      </a:lnTo>
                      <a:lnTo>
                        <a:pt x="371" y="293"/>
                      </a:lnTo>
                      <a:lnTo>
                        <a:pt x="357" y="306"/>
                      </a:lnTo>
                      <a:lnTo>
                        <a:pt x="365" y="324"/>
                      </a:lnTo>
                      <a:lnTo>
                        <a:pt x="373" y="331"/>
                      </a:lnTo>
                      <a:lnTo>
                        <a:pt x="371" y="342"/>
                      </a:lnTo>
                      <a:lnTo>
                        <a:pt x="352" y="342"/>
                      </a:lnTo>
                      <a:lnTo>
                        <a:pt x="334" y="336"/>
                      </a:lnTo>
                      <a:lnTo>
                        <a:pt x="323" y="338"/>
                      </a:lnTo>
                      <a:lnTo>
                        <a:pt x="284" y="328"/>
                      </a:lnTo>
                      <a:lnTo>
                        <a:pt x="266" y="288"/>
                      </a:lnTo>
                      <a:lnTo>
                        <a:pt x="239" y="270"/>
                      </a:lnTo>
                      <a:lnTo>
                        <a:pt x="215" y="235"/>
                      </a:lnTo>
                      <a:lnTo>
                        <a:pt x="204" y="232"/>
                      </a:lnTo>
                      <a:lnTo>
                        <a:pt x="191" y="223"/>
                      </a:lnTo>
                      <a:lnTo>
                        <a:pt x="179" y="223"/>
                      </a:lnTo>
                      <a:lnTo>
                        <a:pt x="160" y="221"/>
                      </a:lnTo>
                      <a:lnTo>
                        <a:pt x="146" y="223"/>
                      </a:lnTo>
                      <a:lnTo>
                        <a:pt x="136" y="241"/>
                      </a:lnTo>
                      <a:lnTo>
                        <a:pt x="122" y="243"/>
                      </a:lnTo>
                      <a:lnTo>
                        <a:pt x="90" y="230"/>
                      </a:lnTo>
                      <a:lnTo>
                        <a:pt x="71" y="214"/>
                      </a:lnTo>
                      <a:lnTo>
                        <a:pt x="68" y="194"/>
                      </a:lnTo>
                      <a:lnTo>
                        <a:pt x="54" y="181"/>
                      </a:lnTo>
                      <a:lnTo>
                        <a:pt x="23" y="162"/>
                      </a:lnTo>
                      <a:lnTo>
                        <a:pt x="0" y="143"/>
                      </a:lnTo>
                      <a:lnTo>
                        <a:pt x="0" y="134"/>
                      </a:lnTo>
                      <a:lnTo>
                        <a:pt x="75" y="135"/>
                      </a:lnTo>
                      <a:lnTo>
                        <a:pt x="136" y="139"/>
                      </a:lnTo>
                      <a:lnTo>
                        <a:pt x="144" y="0"/>
                      </a:lnTo>
                    </a:path>
                  </a:pathLst>
                </a:custGeom>
                <a:solidFill>
                  <a:srgbClr val="7FFF00"/>
                </a:solidFill>
                <a:ln w="12700" cap="rnd">
                  <a:solidFill>
                    <a:srgbClr val="000000"/>
                  </a:solidFill>
                  <a:round/>
                  <a:headEnd/>
                  <a:tailEnd/>
                </a:ln>
              </p:spPr>
              <p:txBody>
                <a:bodyPr/>
                <a:lstStyle/>
                <a:p>
                  <a:endParaRPr lang="en-US" dirty="0"/>
                </a:p>
              </p:txBody>
            </p:sp>
            <p:sp>
              <p:nvSpPr>
                <p:cNvPr id="29" name="Freeform 851"/>
                <p:cNvSpPr>
                  <a:spLocks/>
                </p:cNvSpPr>
                <p:nvPr/>
              </p:nvSpPr>
              <p:spPr bwMode="auto">
                <a:xfrm>
                  <a:off x="2243" y="824"/>
                  <a:ext cx="241" cy="107"/>
                </a:xfrm>
                <a:custGeom>
                  <a:avLst/>
                  <a:gdLst>
                    <a:gd name="T0" fmla="*/ 1 w 241"/>
                    <a:gd name="T1" fmla="*/ 0 h 107"/>
                    <a:gd name="T2" fmla="*/ 201 w 241"/>
                    <a:gd name="T3" fmla="*/ 3 h 107"/>
                    <a:gd name="T4" fmla="*/ 216 w 241"/>
                    <a:gd name="T5" fmla="*/ 35 h 107"/>
                    <a:gd name="T6" fmla="*/ 230 w 241"/>
                    <a:gd name="T7" fmla="*/ 58 h 107"/>
                    <a:gd name="T8" fmla="*/ 240 w 241"/>
                    <a:gd name="T9" fmla="*/ 97 h 107"/>
                    <a:gd name="T10" fmla="*/ 234 w 241"/>
                    <a:gd name="T11" fmla="*/ 106 h 107"/>
                    <a:gd name="T12" fmla="*/ 160 w 241"/>
                    <a:gd name="T13" fmla="*/ 105 h 107"/>
                    <a:gd name="T14" fmla="*/ 0 w 241"/>
                    <a:gd name="T15" fmla="*/ 103 h 107"/>
                    <a:gd name="T16" fmla="*/ 1 w 241"/>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1"/>
                    <a:gd name="T28" fmla="*/ 0 h 107"/>
                    <a:gd name="T29" fmla="*/ 241 w 241"/>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1" h="107">
                      <a:moveTo>
                        <a:pt x="1" y="0"/>
                      </a:moveTo>
                      <a:lnTo>
                        <a:pt x="201" y="3"/>
                      </a:lnTo>
                      <a:lnTo>
                        <a:pt x="216" y="35"/>
                      </a:lnTo>
                      <a:lnTo>
                        <a:pt x="230" y="58"/>
                      </a:lnTo>
                      <a:lnTo>
                        <a:pt x="240" y="97"/>
                      </a:lnTo>
                      <a:lnTo>
                        <a:pt x="234" y="106"/>
                      </a:lnTo>
                      <a:lnTo>
                        <a:pt x="160" y="105"/>
                      </a:lnTo>
                      <a:lnTo>
                        <a:pt x="0" y="103"/>
                      </a:lnTo>
                      <a:lnTo>
                        <a:pt x="1" y="0"/>
                      </a:lnTo>
                    </a:path>
                  </a:pathLst>
                </a:custGeom>
                <a:solidFill>
                  <a:srgbClr val="800000"/>
                </a:solidFill>
                <a:ln w="12700" cap="rnd">
                  <a:solidFill>
                    <a:srgbClr val="000000"/>
                  </a:solidFill>
                  <a:round/>
                  <a:headEnd/>
                  <a:tailEnd/>
                </a:ln>
              </p:spPr>
              <p:txBody>
                <a:bodyPr/>
                <a:lstStyle/>
                <a:p>
                  <a:endParaRPr lang="en-US" dirty="0"/>
                </a:p>
              </p:txBody>
            </p:sp>
            <p:sp>
              <p:nvSpPr>
                <p:cNvPr id="30" name="Freeform 852"/>
                <p:cNvSpPr>
                  <a:spLocks/>
                </p:cNvSpPr>
                <p:nvPr/>
              </p:nvSpPr>
              <p:spPr bwMode="auto">
                <a:xfrm>
                  <a:off x="2237" y="925"/>
                  <a:ext cx="253" cy="124"/>
                </a:xfrm>
                <a:custGeom>
                  <a:avLst/>
                  <a:gdLst>
                    <a:gd name="T0" fmla="*/ 5 w 253"/>
                    <a:gd name="T1" fmla="*/ 0 h 124"/>
                    <a:gd name="T2" fmla="*/ 4 w 253"/>
                    <a:gd name="T3" fmla="*/ 48 h 124"/>
                    <a:gd name="T4" fmla="*/ 0 w 253"/>
                    <a:gd name="T5" fmla="*/ 104 h 124"/>
                    <a:gd name="T6" fmla="*/ 183 w 253"/>
                    <a:gd name="T7" fmla="*/ 106 h 124"/>
                    <a:gd name="T8" fmla="*/ 202 w 253"/>
                    <a:gd name="T9" fmla="*/ 113 h 124"/>
                    <a:gd name="T10" fmla="*/ 216 w 253"/>
                    <a:gd name="T11" fmla="*/ 103 h 124"/>
                    <a:gd name="T12" fmla="*/ 252 w 253"/>
                    <a:gd name="T13" fmla="*/ 123 h 124"/>
                    <a:gd name="T14" fmla="*/ 247 w 253"/>
                    <a:gd name="T15" fmla="*/ 102 h 124"/>
                    <a:gd name="T16" fmla="*/ 250 w 253"/>
                    <a:gd name="T17" fmla="*/ 85 h 124"/>
                    <a:gd name="T18" fmla="*/ 252 w 253"/>
                    <a:gd name="T19" fmla="*/ 29 h 124"/>
                    <a:gd name="T20" fmla="*/ 236 w 253"/>
                    <a:gd name="T21" fmla="*/ 17 h 124"/>
                    <a:gd name="T22" fmla="*/ 242 w 253"/>
                    <a:gd name="T23" fmla="*/ 2 h 124"/>
                    <a:gd name="T24" fmla="*/ 122 w 253"/>
                    <a:gd name="T25" fmla="*/ 1 h 124"/>
                    <a:gd name="T26" fmla="*/ 5 w 253"/>
                    <a:gd name="T27" fmla="*/ 0 h 1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3"/>
                    <a:gd name="T43" fmla="*/ 0 h 124"/>
                    <a:gd name="T44" fmla="*/ 253 w 253"/>
                    <a:gd name="T45" fmla="*/ 124 h 1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3" h="124">
                      <a:moveTo>
                        <a:pt x="5" y="0"/>
                      </a:moveTo>
                      <a:lnTo>
                        <a:pt x="4" y="48"/>
                      </a:lnTo>
                      <a:lnTo>
                        <a:pt x="0" y="104"/>
                      </a:lnTo>
                      <a:lnTo>
                        <a:pt x="183" y="106"/>
                      </a:lnTo>
                      <a:lnTo>
                        <a:pt x="202" y="113"/>
                      </a:lnTo>
                      <a:lnTo>
                        <a:pt x="216" y="103"/>
                      </a:lnTo>
                      <a:lnTo>
                        <a:pt x="252" y="123"/>
                      </a:lnTo>
                      <a:lnTo>
                        <a:pt x="247" y="102"/>
                      </a:lnTo>
                      <a:lnTo>
                        <a:pt x="250" y="85"/>
                      </a:lnTo>
                      <a:lnTo>
                        <a:pt x="252" y="29"/>
                      </a:lnTo>
                      <a:lnTo>
                        <a:pt x="236" y="17"/>
                      </a:lnTo>
                      <a:lnTo>
                        <a:pt x="242" y="2"/>
                      </a:lnTo>
                      <a:lnTo>
                        <a:pt x="122" y="1"/>
                      </a:lnTo>
                      <a:lnTo>
                        <a:pt x="5" y="0"/>
                      </a:lnTo>
                    </a:path>
                  </a:pathLst>
                </a:custGeom>
                <a:solidFill>
                  <a:srgbClr val="808000"/>
                </a:solidFill>
                <a:ln w="12700" cap="rnd">
                  <a:solidFill>
                    <a:srgbClr val="000000"/>
                  </a:solidFill>
                  <a:round/>
                  <a:headEnd/>
                  <a:tailEnd/>
                </a:ln>
              </p:spPr>
              <p:txBody>
                <a:bodyPr/>
                <a:lstStyle/>
                <a:p>
                  <a:endParaRPr lang="en-US" dirty="0"/>
                </a:p>
              </p:txBody>
            </p:sp>
            <p:sp>
              <p:nvSpPr>
                <p:cNvPr id="31" name="Freeform 853"/>
                <p:cNvSpPr>
                  <a:spLocks/>
                </p:cNvSpPr>
                <p:nvPr/>
              </p:nvSpPr>
              <p:spPr bwMode="auto">
                <a:xfrm>
                  <a:off x="2233" y="1027"/>
                  <a:ext cx="301" cy="101"/>
                </a:xfrm>
                <a:custGeom>
                  <a:avLst/>
                  <a:gdLst>
                    <a:gd name="T0" fmla="*/ 3 w 301"/>
                    <a:gd name="T1" fmla="*/ 0 h 101"/>
                    <a:gd name="T2" fmla="*/ 0 w 301"/>
                    <a:gd name="T3" fmla="*/ 66 h 101"/>
                    <a:gd name="T4" fmla="*/ 68 w 301"/>
                    <a:gd name="T5" fmla="*/ 68 h 101"/>
                    <a:gd name="T6" fmla="*/ 67 w 301"/>
                    <a:gd name="T7" fmla="*/ 100 h 101"/>
                    <a:gd name="T8" fmla="*/ 158 w 301"/>
                    <a:gd name="T9" fmla="*/ 99 h 101"/>
                    <a:gd name="T10" fmla="*/ 240 w 301"/>
                    <a:gd name="T11" fmla="*/ 98 h 101"/>
                    <a:gd name="T12" fmla="*/ 300 w 301"/>
                    <a:gd name="T13" fmla="*/ 99 h 101"/>
                    <a:gd name="T14" fmla="*/ 281 w 301"/>
                    <a:gd name="T15" fmla="*/ 71 h 101"/>
                    <a:gd name="T16" fmla="*/ 268 w 301"/>
                    <a:gd name="T17" fmla="*/ 45 h 101"/>
                    <a:gd name="T18" fmla="*/ 254 w 301"/>
                    <a:gd name="T19" fmla="*/ 18 h 101"/>
                    <a:gd name="T20" fmla="*/ 220 w 301"/>
                    <a:gd name="T21" fmla="*/ 0 h 101"/>
                    <a:gd name="T22" fmla="*/ 205 w 301"/>
                    <a:gd name="T23" fmla="*/ 10 h 101"/>
                    <a:gd name="T24" fmla="*/ 186 w 301"/>
                    <a:gd name="T25" fmla="*/ 3 h 101"/>
                    <a:gd name="T26" fmla="*/ 104 w 301"/>
                    <a:gd name="T27" fmla="*/ 1 h 101"/>
                    <a:gd name="T28" fmla="*/ 3 w 301"/>
                    <a:gd name="T29" fmla="*/ 0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1"/>
                    <a:gd name="T46" fmla="*/ 0 h 101"/>
                    <a:gd name="T47" fmla="*/ 301 w 301"/>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1" h="101">
                      <a:moveTo>
                        <a:pt x="3" y="0"/>
                      </a:moveTo>
                      <a:lnTo>
                        <a:pt x="0" y="66"/>
                      </a:lnTo>
                      <a:lnTo>
                        <a:pt x="68" y="68"/>
                      </a:lnTo>
                      <a:lnTo>
                        <a:pt x="67" y="100"/>
                      </a:lnTo>
                      <a:lnTo>
                        <a:pt x="158" y="99"/>
                      </a:lnTo>
                      <a:lnTo>
                        <a:pt x="240" y="98"/>
                      </a:lnTo>
                      <a:lnTo>
                        <a:pt x="300" y="99"/>
                      </a:lnTo>
                      <a:lnTo>
                        <a:pt x="281" y="71"/>
                      </a:lnTo>
                      <a:lnTo>
                        <a:pt x="268" y="45"/>
                      </a:lnTo>
                      <a:lnTo>
                        <a:pt x="254" y="18"/>
                      </a:lnTo>
                      <a:lnTo>
                        <a:pt x="220" y="0"/>
                      </a:lnTo>
                      <a:lnTo>
                        <a:pt x="205" y="10"/>
                      </a:lnTo>
                      <a:lnTo>
                        <a:pt x="186" y="3"/>
                      </a:lnTo>
                      <a:lnTo>
                        <a:pt x="104" y="1"/>
                      </a:lnTo>
                      <a:lnTo>
                        <a:pt x="3" y="0"/>
                      </a:lnTo>
                    </a:path>
                  </a:pathLst>
                </a:custGeom>
                <a:solidFill>
                  <a:srgbClr val="FF7F3F"/>
                </a:solidFill>
                <a:ln w="12700" cap="rnd">
                  <a:solidFill>
                    <a:srgbClr val="000000"/>
                  </a:solidFill>
                  <a:round/>
                  <a:headEnd/>
                  <a:tailEnd/>
                </a:ln>
              </p:spPr>
              <p:txBody>
                <a:bodyPr/>
                <a:lstStyle/>
                <a:p>
                  <a:endParaRPr lang="en-US" dirty="0"/>
                </a:p>
              </p:txBody>
            </p:sp>
            <p:sp>
              <p:nvSpPr>
                <p:cNvPr id="32" name="Freeform 854"/>
                <p:cNvSpPr>
                  <a:spLocks/>
                </p:cNvSpPr>
                <p:nvPr/>
              </p:nvSpPr>
              <p:spPr bwMode="auto">
                <a:xfrm>
                  <a:off x="2297" y="1125"/>
                  <a:ext cx="266" cy="101"/>
                </a:xfrm>
                <a:custGeom>
                  <a:avLst/>
                  <a:gdLst>
                    <a:gd name="T0" fmla="*/ 3 w 266"/>
                    <a:gd name="T1" fmla="*/ 1 h 101"/>
                    <a:gd name="T2" fmla="*/ 2 w 266"/>
                    <a:gd name="T3" fmla="*/ 58 h 101"/>
                    <a:gd name="T4" fmla="*/ 0 w 266"/>
                    <a:gd name="T5" fmla="*/ 99 h 101"/>
                    <a:gd name="T6" fmla="*/ 265 w 266"/>
                    <a:gd name="T7" fmla="*/ 100 h 101"/>
                    <a:gd name="T8" fmla="*/ 260 w 266"/>
                    <a:gd name="T9" fmla="*/ 48 h 101"/>
                    <a:gd name="T10" fmla="*/ 260 w 266"/>
                    <a:gd name="T11" fmla="*/ 28 h 101"/>
                    <a:gd name="T12" fmla="*/ 239 w 266"/>
                    <a:gd name="T13" fmla="*/ 16 h 101"/>
                    <a:gd name="T14" fmla="*/ 245 w 266"/>
                    <a:gd name="T15" fmla="*/ 6 h 101"/>
                    <a:gd name="T16" fmla="*/ 236 w 266"/>
                    <a:gd name="T17" fmla="*/ 0 h 101"/>
                    <a:gd name="T18" fmla="*/ 116 w 266"/>
                    <a:gd name="T19" fmla="*/ 1 h 101"/>
                    <a:gd name="T20" fmla="*/ 3 w 26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6"/>
                    <a:gd name="T34" fmla="*/ 0 h 101"/>
                    <a:gd name="T35" fmla="*/ 266 w 266"/>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6" h="101">
                      <a:moveTo>
                        <a:pt x="3" y="1"/>
                      </a:moveTo>
                      <a:lnTo>
                        <a:pt x="2" y="58"/>
                      </a:lnTo>
                      <a:lnTo>
                        <a:pt x="0" y="99"/>
                      </a:lnTo>
                      <a:lnTo>
                        <a:pt x="265" y="100"/>
                      </a:lnTo>
                      <a:lnTo>
                        <a:pt x="260" y="48"/>
                      </a:lnTo>
                      <a:lnTo>
                        <a:pt x="260" y="28"/>
                      </a:lnTo>
                      <a:lnTo>
                        <a:pt x="239" y="16"/>
                      </a:lnTo>
                      <a:lnTo>
                        <a:pt x="245" y="6"/>
                      </a:lnTo>
                      <a:lnTo>
                        <a:pt x="236" y="0"/>
                      </a:lnTo>
                      <a:lnTo>
                        <a:pt x="116" y="1"/>
                      </a:lnTo>
                      <a:lnTo>
                        <a:pt x="3" y="1"/>
                      </a:lnTo>
                    </a:path>
                  </a:pathLst>
                </a:custGeom>
                <a:solidFill>
                  <a:srgbClr val="005F7F"/>
                </a:solidFill>
                <a:ln w="12700" cap="rnd">
                  <a:solidFill>
                    <a:srgbClr val="000000"/>
                  </a:solidFill>
                  <a:round/>
                  <a:headEnd/>
                  <a:tailEnd/>
                </a:ln>
              </p:spPr>
              <p:txBody>
                <a:bodyPr/>
                <a:lstStyle/>
                <a:p>
                  <a:endParaRPr lang="en-US" dirty="0"/>
                </a:p>
              </p:txBody>
            </p:sp>
            <p:sp>
              <p:nvSpPr>
                <p:cNvPr id="33" name="Freeform 855"/>
                <p:cNvSpPr>
                  <a:spLocks/>
                </p:cNvSpPr>
                <p:nvPr/>
              </p:nvSpPr>
              <p:spPr bwMode="auto">
                <a:xfrm>
                  <a:off x="2260" y="1222"/>
                  <a:ext cx="309" cy="111"/>
                </a:xfrm>
                <a:custGeom>
                  <a:avLst/>
                  <a:gdLst>
                    <a:gd name="T0" fmla="*/ 2 w 309"/>
                    <a:gd name="T1" fmla="*/ 0 h 111"/>
                    <a:gd name="T2" fmla="*/ 0 w 309"/>
                    <a:gd name="T3" fmla="*/ 20 h 111"/>
                    <a:gd name="T4" fmla="*/ 110 w 309"/>
                    <a:gd name="T5" fmla="*/ 23 h 111"/>
                    <a:gd name="T6" fmla="*/ 110 w 309"/>
                    <a:gd name="T7" fmla="*/ 85 h 111"/>
                    <a:gd name="T8" fmla="*/ 166 w 309"/>
                    <a:gd name="T9" fmla="*/ 102 h 111"/>
                    <a:gd name="T10" fmla="*/ 182 w 309"/>
                    <a:gd name="T11" fmla="*/ 96 h 111"/>
                    <a:gd name="T12" fmla="*/ 217 w 309"/>
                    <a:gd name="T13" fmla="*/ 110 h 111"/>
                    <a:gd name="T14" fmla="*/ 240 w 309"/>
                    <a:gd name="T15" fmla="*/ 110 h 111"/>
                    <a:gd name="T16" fmla="*/ 283 w 309"/>
                    <a:gd name="T17" fmla="*/ 96 h 111"/>
                    <a:gd name="T18" fmla="*/ 308 w 309"/>
                    <a:gd name="T19" fmla="*/ 109 h 111"/>
                    <a:gd name="T20" fmla="*/ 308 w 309"/>
                    <a:gd name="T21" fmla="*/ 41 h 111"/>
                    <a:gd name="T22" fmla="*/ 300 w 309"/>
                    <a:gd name="T23" fmla="*/ 1 h 111"/>
                    <a:gd name="T24" fmla="*/ 2 w 309"/>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9"/>
                    <a:gd name="T40" fmla="*/ 0 h 111"/>
                    <a:gd name="T41" fmla="*/ 309 w 309"/>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9" h="111">
                      <a:moveTo>
                        <a:pt x="2" y="0"/>
                      </a:moveTo>
                      <a:lnTo>
                        <a:pt x="0" y="20"/>
                      </a:lnTo>
                      <a:lnTo>
                        <a:pt x="110" y="23"/>
                      </a:lnTo>
                      <a:lnTo>
                        <a:pt x="110" y="85"/>
                      </a:lnTo>
                      <a:lnTo>
                        <a:pt x="166" y="102"/>
                      </a:lnTo>
                      <a:lnTo>
                        <a:pt x="182" y="96"/>
                      </a:lnTo>
                      <a:lnTo>
                        <a:pt x="217" y="110"/>
                      </a:lnTo>
                      <a:lnTo>
                        <a:pt x="240" y="110"/>
                      </a:lnTo>
                      <a:lnTo>
                        <a:pt x="283" y="96"/>
                      </a:lnTo>
                      <a:lnTo>
                        <a:pt x="308" y="109"/>
                      </a:lnTo>
                      <a:lnTo>
                        <a:pt x="308" y="41"/>
                      </a:lnTo>
                      <a:lnTo>
                        <a:pt x="300" y="1"/>
                      </a:lnTo>
                      <a:lnTo>
                        <a:pt x="2" y="0"/>
                      </a:lnTo>
                    </a:path>
                  </a:pathLst>
                </a:custGeom>
                <a:solidFill>
                  <a:srgbClr val="9FBFFF"/>
                </a:solidFill>
                <a:ln w="12700" cap="rnd">
                  <a:solidFill>
                    <a:srgbClr val="000000"/>
                  </a:solidFill>
                  <a:round/>
                  <a:headEnd/>
                  <a:tailEnd/>
                </a:ln>
              </p:spPr>
              <p:txBody>
                <a:bodyPr/>
                <a:lstStyle/>
                <a:p>
                  <a:endParaRPr lang="en-US" dirty="0"/>
                </a:p>
              </p:txBody>
            </p:sp>
            <p:sp>
              <p:nvSpPr>
                <p:cNvPr id="34" name="Freeform 856"/>
                <p:cNvSpPr>
                  <a:spLocks/>
                </p:cNvSpPr>
                <p:nvPr/>
              </p:nvSpPr>
              <p:spPr bwMode="auto">
                <a:xfrm>
                  <a:off x="2564" y="1228"/>
                  <a:ext cx="174" cy="120"/>
                </a:xfrm>
                <a:custGeom>
                  <a:avLst/>
                  <a:gdLst>
                    <a:gd name="T0" fmla="*/ 0 w 174"/>
                    <a:gd name="T1" fmla="*/ 11 h 120"/>
                    <a:gd name="T2" fmla="*/ 68 w 174"/>
                    <a:gd name="T3" fmla="*/ 5 h 120"/>
                    <a:gd name="T4" fmla="*/ 152 w 174"/>
                    <a:gd name="T5" fmla="*/ 0 h 120"/>
                    <a:gd name="T6" fmla="*/ 148 w 174"/>
                    <a:gd name="T7" fmla="*/ 16 h 120"/>
                    <a:gd name="T8" fmla="*/ 167 w 174"/>
                    <a:gd name="T9" fmla="*/ 12 h 120"/>
                    <a:gd name="T10" fmla="*/ 173 w 174"/>
                    <a:gd name="T11" fmla="*/ 23 h 120"/>
                    <a:gd name="T12" fmla="*/ 154 w 174"/>
                    <a:gd name="T13" fmla="*/ 32 h 120"/>
                    <a:gd name="T14" fmla="*/ 158 w 174"/>
                    <a:gd name="T15" fmla="*/ 49 h 120"/>
                    <a:gd name="T16" fmla="*/ 138 w 174"/>
                    <a:gd name="T17" fmla="*/ 76 h 120"/>
                    <a:gd name="T18" fmla="*/ 123 w 174"/>
                    <a:gd name="T19" fmla="*/ 93 h 120"/>
                    <a:gd name="T20" fmla="*/ 132 w 174"/>
                    <a:gd name="T21" fmla="*/ 115 h 120"/>
                    <a:gd name="T22" fmla="*/ 25 w 174"/>
                    <a:gd name="T23" fmla="*/ 119 h 120"/>
                    <a:gd name="T24" fmla="*/ 24 w 174"/>
                    <a:gd name="T25" fmla="*/ 106 h 120"/>
                    <a:gd name="T26" fmla="*/ 3 w 174"/>
                    <a:gd name="T27" fmla="*/ 103 h 120"/>
                    <a:gd name="T28" fmla="*/ 3 w 174"/>
                    <a:gd name="T29" fmla="*/ 32 h 120"/>
                    <a:gd name="T30" fmla="*/ 0 w 174"/>
                    <a:gd name="T31" fmla="*/ 11 h 1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4"/>
                    <a:gd name="T49" fmla="*/ 0 h 120"/>
                    <a:gd name="T50" fmla="*/ 174 w 174"/>
                    <a:gd name="T51" fmla="*/ 120 h 1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4" h="120">
                      <a:moveTo>
                        <a:pt x="0" y="11"/>
                      </a:moveTo>
                      <a:lnTo>
                        <a:pt x="68" y="5"/>
                      </a:lnTo>
                      <a:lnTo>
                        <a:pt x="152" y="0"/>
                      </a:lnTo>
                      <a:lnTo>
                        <a:pt x="148" y="16"/>
                      </a:lnTo>
                      <a:lnTo>
                        <a:pt x="167" y="12"/>
                      </a:lnTo>
                      <a:lnTo>
                        <a:pt x="173" y="23"/>
                      </a:lnTo>
                      <a:lnTo>
                        <a:pt x="154" y="32"/>
                      </a:lnTo>
                      <a:lnTo>
                        <a:pt x="158" y="49"/>
                      </a:lnTo>
                      <a:lnTo>
                        <a:pt x="138" y="76"/>
                      </a:lnTo>
                      <a:lnTo>
                        <a:pt x="123" y="93"/>
                      </a:lnTo>
                      <a:lnTo>
                        <a:pt x="132" y="115"/>
                      </a:lnTo>
                      <a:lnTo>
                        <a:pt x="25" y="119"/>
                      </a:lnTo>
                      <a:lnTo>
                        <a:pt x="24" y="106"/>
                      </a:lnTo>
                      <a:lnTo>
                        <a:pt x="3" y="103"/>
                      </a:lnTo>
                      <a:lnTo>
                        <a:pt x="3" y="32"/>
                      </a:lnTo>
                      <a:lnTo>
                        <a:pt x="0" y="11"/>
                      </a:lnTo>
                    </a:path>
                  </a:pathLst>
                </a:custGeom>
                <a:solidFill>
                  <a:srgbClr val="7FFFDF"/>
                </a:solidFill>
                <a:ln w="12700" cap="rnd">
                  <a:solidFill>
                    <a:srgbClr val="000000"/>
                  </a:solidFill>
                  <a:round/>
                  <a:headEnd/>
                  <a:tailEnd/>
                </a:ln>
              </p:spPr>
              <p:txBody>
                <a:bodyPr/>
                <a:lstStyle/>
                <a:p>
                  <a:endParaRPr lang="en-US" dirty="0"/>
                </a:p>
              </p:txBody>
            </p:sp>
            <p:sp>
              <p:nvSpPr>
                <p:cNvPr id="35" name="Freeform 857"/>
                <p:cNvSpPr>
                  <a:spLocks/>
                </p:cNvSpPr>
                <p:nvPr/>
              </p:nvSpPr>
              <p:spPr bwMode="auto">
                <a:xfrm>
                  <a:off x="2588" y="1343"/>
                  <a:ext cx="213" cy="127"/>
                </a:xfrm>
                <a:custGeom>
                  <a:avLst/>
                  <a:gdLst>
                    <a:gd name="T0" fmla="*/ 0 w 213"/>
                    <a:gd name="T1" fmla="*/ 3 h 127"/>
                    <a:gd name="T2" fmla="*/ 106 w 213"/>
                    <a:gd name="T3" fmla="*/ 0 h 127"/>
                    <a:gd name="T4" fmla="*/ 125 w 213"/>
                    <a:gd name="T5" fmla="*/ 26 h 127"/>
                    <a:gd name="T6" fmla="*/ 109 w 213"/>
                    <a:gd name="T7" fmla="*/ 57 h 127"/>
                    <a:gd name="T8" fmla="*/ 103 w 213"/>
                    <a:gd name="T9" fmla="*/ 70 h 127"/>
                    <a:gd name="T10" fmla="*/ 175 w 213"/>
                    <a:gd name="T11" fmla="*/ 65 h 127"/>
                    <a:gd name="T12" fmla="*/ 179 w 213"/>
                    <a:gd name="T13" fmla="*/ 85 h 127"/>
                    <a:gd name="T14" fmla="*/ 158 w 213"/>
                    <a:gd name="T15" fmla="*/ 83 h 127"/>
                    <a:gd name="T16" fmla="*/ 148 w 213"/>
                    <a:gd name="T17" fmla="*/ 92 h 127"/>
                    <a:gd name="T18" fmla="*/ 159 w 213"/>
                    <a:gd name="T19" fmla="*/ 97 h 127"/>
                    <a:gd name="T20" fmla="*/ 178 w 213"/>
                    <a:gd name="T21" fmla="*/ 91 h 127"/>
                    <a:gd name="T22" fmla="*/ 179 w 213"/>
                    <a:gd name="T23" fmla="*/ 100 h 127"/>
                    <a:gd name="T24" fmla="*/ 191 w 213"/>
                    <a:gd name="T25" fmla="*/ 92 h 127"/>
                    <a:gd name="T26" fmla="*/ 198 w 213"/>
                    <a:gd name="T27" fmla="*/ 92 h 127"/>
                    <a:gd name="T28" fmla="*/ 189 w 213"/>
                    <a:gd name="T29" fmla="*/ 109 h 127"/>
                    <a:gd name="T30" fmla="*/ 207 w 213"/>
                    <a:gd name="T31" fmla="*/ 112 h 127"/>
                    <a:gd name="T32" fmla="*/ 212 w 213"/>
                    <a:gd name="T33" fmla="*/ 121 h 127"/>
                    <a:gd name="T34" fmla="*/ 204 w 213"/>
                    <a:gd name="T35" fmla="*/ 124 h 127"/>
                    <a:gd name="T36" fmla="*/ 193 w 213"/>
                    <a:gd name="T37" fmla="*/ 118 h 127"/>
                    <a:gd name="T38" fmla="*/ 173 w 213"/>
                    <a:gd name="T39" fmla="*/ 114 h 127"/>
                    <a:gd name="T40" fmla="*/ 177 w 213"/>
                    <a:gd name="T41" fmla="*/ 125 h 127"/>
                    <a:gd name="T42" fmla="*/ 167 w 213"/>
                    <a:gd name="T43" fmla="*/ 126 h 127"/>
                    <a:gd name="T44" fmla="*/ 158 w 213"/>
                    <a:gd name="T45" fmla="*/ 116 h 127"/>
                    <a:gd name="T46" fmla="*/ 153 w 213"/>
                    <a:gd name="T47" fmla="*/ 122 h 127"/>
                    <a:gd name="T48" fmla="*/ 122 w 213"/>
                    <a:gd name="T49" fmla="*/ 122 h 127"/>
                    <a:gd name="T50" fmla="*/ 122 w 213"/>
                    <a:gd name="T51" fmla="*/ 116 h 127"/>
                    <a:gd name="T52" fmla="*/ 111 w 213"/>
                    <a:gd name="T53" fmla="*/ 109 h 127"/>
                    <a:gd name="T54" fmla="*/ 87 w 213"/>
                    <a:gd name="T55" fmla="*/ 108 h 127"/>
                    <a:gd name="T56" fmla="*/ 107 w 213"/>
                    <a:gd name="T57" fmla="*/ 116 h 127"/>
                    <a:gd name="T58" fmla="*/ 80 w 213"/>
                    <a:gd name="T59" fmla="*/ 120 h 127"/>
                    <a:gd name="T60" fmla="*/ 37 w 213"/>
                    <a:gd name="T61" fmla="*/ 115 h 127"/>
                    <a:gd name="T62" fmla="*/ 21 w 213"/>
                    <a:gd name="T63" fmla="*/ 116 h 127"/>
                    <a:gd name="T64" fmla="*/ 27 w 213"/>
                    <a:gd name="T65" fmla="*/ 74 h 127"/>
                    <a:gd name="T66" fmla="*/ 1 w 213"/>
                    <a:gd name="T67" fmla="*/ 40 h 127"/>
                    <a:gd name="T68" fmla="*/ 0 w 213"/>
                    <a:gd name="T69" fmla="*/ 3 h 1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3"/>
                    <a:gd name="T106" fmla="*/ 0 h 127"/>
                    <a:gd name="T107" fmla="*/ 213 w 213"/>
                    <a:gd name="T108" fmla="*/ 127 h 1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3" h="127">
                      <a:moveTo>
                        <a:pt x="0" y="3"/>
                      </a:moveTo>
                      <a:lnTo>
                        <a:pt x="106" y="0"/>
                      </a:lnTo>
                      <a:lnTo>
                        <a:pt x="125" y="26"/>
                      </a:lnTo>
                      <a:lnTo>
                        <a:pt x="109" y="57"/>
                      </a:lnTo>
                      <a:lnTo>
                        <a:pt x="103" y="70"/>
                      </a:lnTo>
                      <a:lnTo>
                        <a:pt x="175" y="65"/>
                      </a:lnTo>
                      <a:lnTo>
                        <a:pt x="179" y="85"/>
                      </a:lnTo>
                      <a:lnTo>
                        <a:pt x="158" y="83"/>
                      </a:lnTo>
                      <a:lnTo>
                        <a:pt x="148" y="92"/>
                      </a:lnTo>
                      <a:lnTo>
                        <a:pt x="159" y="97"/>
                      </a:lnTo>
                      <a:lnTo>
                        <a:pt x="178" y="91"/>
                      </a:lnTo>
                      <a:lnTo>
                        <a:pt x="179" y="100"/>
                      </a:lnTo>
                      <a:lnTo>
                        <a:pt x="191" y="92"/>
                      </a:lnTo>
                      <a:lnTo>
                        <a:pt x="198" y="92"/>
                      </a:lnTo>
                      <a:lnTo>
                        <a:pt x="189" y="109"/>
                      </a:lnTo>
                      <a:lnTo>
                        <a:pt x="207" y="112"/>
                      </a:lnTo>
                      <a:lnTo>
                        <a:pt x="212" y="121"/>
                      </a:lnTo>
                      <a:lnTo>
                        <a:pt x="204" y="124"/>
                      </a:lnTo>
                      <a:lnTo>
                        <a:pt x="193" y="118"/>
                      </a:lnTo>
                      <a:lnTo>
                        <a:pt x="173" y="114"/>
                      </a:lnTo>
                      <a:lnTo>
                        <a:pt x="177" y="125"/>
                      </a:lnTo>
                      <a:lnTo>
                        <a:pt x="167" y="126"/>
                      </a:lnTo>
                      <a:lnTo>
                        <a:pt x="158" y="116"/>
                      </a:lnTo>
                      <a:lnTo>
                        <a:pt x="153" y="122"/>
                      </a:lnTo>
                      <a:lnTo>
                        <a:pt x="122" y="122"/>
                      </a:lnTo>
                      <a:lnTo>
                        <a:pt x="122" y="116"/>
                      </a:lnTo>
                      <a:lnTo>
                        <a:pt x="111" y="109"/>
                      </a:lnTo>
                      <a:lnTo>
                        <a:pt x="87" y="108"/>
                      </a:lnTo>
                      <a:lnTo>
                        <a:pt x="107" y="116"/>
                      </a:lnTo>
                      <a:lnTo>
                        <a:pt x="80" y="120"/>
                      </a:lnTo>
                      <a:lnTo>
                        <a:pt x="37" y="115"/>
                      </a:lnTo>
                      <a:lnTo>
                        <a:pt x="21" y="116"/>
                      </a:lnTo>
                      <a:lnTo>
                        <a:pt x="27" y="74"/>
                      </a:lnTo>
                      <a:lnTo>
                        <a:pt x="1" y="40"/>
                      </a:lnTo>
                      <a:lnTo>
                        <a:pt x="0" y="3"/>
                      </a:lnTo>
                    </a:path>
                  </a:pathLst>
                </a:custGeom>
                <a:solidFill>
                  <a:srgbClr val="FF7F9F"/>
                </a:solidFill>
                <a:ln w="12700" cap="rnd">
                  <a:solidFill>
                    <a:srgbClr val="000000"/>
                  </a:solidFill>
                  <a:round/>
                  <a:headEnd/>
                  <a:tailEnd/>
                </a:ln>
              </p:spPr>
              <p:txBody>
                <a:bodyPr/>
                <a:lstStyle/>
                <a:p>
                  <a:endParaRPr lang="en-US" dirty="0"/>
                </a:p>
              </p:txBody>
            </p:sp>
            <p:sp>
              <p:nvSpPr>
                <p:cNvPr id="36" name="Freeform 858"/>
                <p:cNvSpPr>
                  <a:spLocks/>
                </p:cNvSpPr>
                <p:nvPr/>
              </p:nvSpPr>
              <p:spPr bwMode="auto">
                <a:xfrm>
                  <a:off x="2444" y="812"/>
                  <a:ext cx="237" cy="198"/>
                </a:xfrm>
                <a:custGeom>
                  <a:avLst/>
                  <a:gdLst>
                    <a:gd name="T0" fmla="*/ 0 w 237"/>
                    <a:gd name="T1" fmla="*/ 15 h 198"/>
                    <a:gd name="T2" fmla="*/ 62 w 237"/>
                    <a:gd name="T3" fmla="*/ 15 h 198"/>
                    <a:gd name="T4" fmla="*/ 61 w 237"/>
                    <a:gd name="T5" fmla="*/ 0 h 198"/>
                    <a:gd name="T6" fmla="*/ 75 w 237"/>
                    <a:gd name="T7" fmla="*/ 4 h 198"/>
                    <a:gd name="T8" fmla="*/ 77 w 237"/>
                    <a:gd name="T9" fmla="*/ 16 h 198"/>
                    <a:gd name="T10" fmla="*/ 107 w 237"/>
                    <a:gd name="T11" fmla="*/ 29 h 198"/>
                    <a:gd name="T12" fmla="*/ 116 w 237"/>
                    <a:gd name="T13" fmla="*/ 23 h 198"/>
                    <a:gd name="T14" fmla="*/ 133 w 237"/>
                    <a:gd name="T15" fmla="*/ 23 h 198"/>
                    <a:gd name="T16" fmla="*/ 147 w 237"/>
                    <a:gd name="T17" fmla="*/ 35 h 198"/>
                    <a:gd name="T18" fmla="*/ 156 w 237"/>
                    <a:gd name="T19" fmla="*/ 31 h 198"/>
                    <a:gd name="T20" fmla="*/ 182 w 237"/>
                    <a:gd name="T21" fmla="*/ 35 h 198"/>
                    <a:gd name="T22" fmla="*/ 191 w 237"/>
                    <a:gd name="T23" fmla="*/ 27 h 198"/>
                    <a:gd name="T24" fmla="*/ 207 w 237"/>
                    <a:gd name="T25" fmla="*/ 33 h 198"/>
                    <a:gd name="T26" fmla="*/ 236 w 237"/>
                    <a:gd name="T27" fmla="*/ 33 h 198"/>
                    <a:gd name="T28" fmla="*/ 189 w 237"/>
                    <a:gd name="T29" fmla="*/ 57 h 198"/>
                    <a:gd name="T30" fmla="*/ 166 w 237"/>
                    <a:gd name="T31" fmla="*/ 78 h 198"/>
                    <a:gd name="T32" fmla="*/ 170 w 237"/>
                    <a:gd name="T33" fmla="*/ 109 h 198"/>
                    <a:gd name="T34" fmla="*/ 154 w 237"/>
                    <a:gd name="T35" fmla="*/ 122 h 198"/>
                    <a:gd name="T36" fmla="*/ 161 w 237"/>
                    <a:gd name="T37" fmla="*/ 131 h 198"/>
                    <a:gd name="T38" fmla="*/ 161 w 237"/>
                    <a:gd name="T39" fmla="*/ 154 h 198"/>
                    <a:gd name="T40" fmla="*/ 177 w 237"/>
                    <a:gd name="T41" fmla="*/ 154 h 198"/>
                    <a:gd name="T42" fmla="*/ 201 w 237"/>
                    <a:gd name="T43" fmla="*/ 171 h 198"/>
                    <a:gd name="T44" fmla="*/ 210 w 237"/>
                    <a:gd name="T45" fmla="*/ 191 h 198"/>
                    <a:gd name="T46" fmla="*/ 43 w 237"/>
                    <a:gd name="T47" fmla="*/ 197 h 198"/>
                    <a:gd name="T48" fmla="*/ 44 w 237"/>
                    <a:gd name="T49" fmla="*/ 142 h 198"/>
                    <a:gd name="T50" fmla="*/ 29 w 237"/>
                    <a:gd name="T51" fmla="*/ 131 h 198"/>
                    <a:gd name="T52" fmla="*/ 34 w 237"/>
                    <a:gd name="T53" fmla="*/ 116 h 198"/>
                    <a:gd name="T54" fmla="*/ 39 w 237"/>
                    <a:gd name="T55" fmla="*/ 108 h 198"/>
                    <a:gd name="T56" fmla="*/ 29 w 237"/>
                    <a:gd name="T57" fmla="*/ 70 h 198"/>
                    <a:gd name="T58" fmla="*/ 15 w 237"/>
                    <a:gd name="T59" fmla="*/ 45 h 198"/>
                    <a:gd name="T60" fmla="*/ 0 w 237"/>
                    <a:gd name="T61" fmla="*/ 15 h 1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7"/>
                    <a:gd name="T94" fmla="*/ 0 h 198"/>
                    <a:gd name="T95" fmla="*/ 237 w 237"/>
                    <a:gd name="T96" fmla="*/ 198 h 1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7" h="198">
                      <a:moveTo>
                        <a:pt x="0" y="15"/>
                      </a:moveTo>
                      <a:lnTo>
                        <a:pt x="62" y="15"/>
                      </a:lnTo>
                      <a:lnTo>
                        <a:pt x="61" y="0"/>
                      </a:lnTo>
                      <a:lnTo>
                        <a:pt x="75" y="4"/>
                      </a:lnTo>
                      <a:lnTo>
                        <a:pt x="77" y="16"/>
                      </a:lnTo>
                      <a:lnTo>
                        <a:pt x="107" y="29"/>
                      </a:lnTo>
                      <a:lnTo>
                        <a:pt x="116" y="23"/>
                      </a:lnTo>
                      <a:lnTo>
                        <a:pt x="133" y="23"/>
                      </a:lnTo>
                      <a:lnTo>
                        <a:pt x="147" y="35"/>
                      </a:lnTo>
                      <a:lnTo>
                        <a:pt x="156" y="31"/>
                      </a:lnTo>
                      <a:lnTo>
                        <a:pt x="182" y="35"/>
                      </a:lnTo>
                      <a:lnTo>
                        <a:pt x="191" y="27"/>
                      </a:lnTo>
                      <a:lnTo>
                        <a:pt x="207" y="33"/>
                      </a:lnTo>
                      <a:lnTo>
                        <a:pt x="236" y="33"/>
                      </a:lnTo>
                      <a:lnTo>
                        <a:pt x="189" y="57"/>
                      </a:lnTo>
                      <a:lnTo>
                        <a:pt x="166" y="78"/>
                      </a:lnTo>
                      <a:lnTo>
                        <a:pt x="170" y="109"/>
                      </a:lnTo>
                      <a:lnTo>
                        <a:pt x="154" y="122"/>
                      </a:lnTo>
                      <a:lnTo>
                        <a:pt x="161" y="131"/>
                      </a:lnTo>
                      <a:lnTo>
                        <a:pt x="161" y="154"/>
                      </a:lnTo>
                      <a:lnTo>
                        <a:pt x="177" y="154"/>
                      </a:lnTo>
                      <a:lnTo>
                        <a:pt x="201" y="171"/>
                      </a:lnTo>
                      <a:lnTo>
                        <a:pt x="210" y="191"/>
                      </a:lnTo>
                      <a:lnTo>
                        <a:pt x="43" y="197"/>
                      </a:lnTo>
                      <a:lnTo>
                        <a:pt x="44" y="142"/>
                      </a:lnTo>
                      <a:lnTo>
                        <a:pt x="29" y="131"/>
                      </a:lnTo>
                      <a:lnTo>
                        <a:pt x="34" y="116"/>
                      </a:lnTo>
                      <a:lnTo>
                        <a:pt x="39" y="108"/>
                      </a:lnTo>
                      <a:lnTo>
                        <a:pt x="29" y="70"/>
                      </a:lnTo>
                      <a:lnTo>
                        <a:pt x="15" y="45"/>
                      </a:lnTo>
                      <a:lnTo>
                        <a:pt x="0" y="15"/>
                      </a:lnTo>
                    </a:path>
                  </a:pathLst>
                </a:custGeom>
                <a:solidFill>
                  <a:srgbClr val="5FC000"/>
                </a:solidFill>
                <a:ln w="12700" cap="rnd">
                  <a:solidFill>
                    <a:srgbClr val="000000"/>
                  </a:solidFill>
                  <a:round/>
                  <a:headEnd/>
                  <a:tailEnd/>
                </a:ln>
              </p:spPr>
              <p:txBody>
                <a:bodyPr/>
                <a:lstStyle/>
                <a:p>
                  <a:endParaRPr lang="en-US" dirty="0"/>
                </a:p>
              </p:txBody>
            </p:sp>
            <p:sp>
              <p:nvSpPr>
                <p:cNvPr id="37" name="Freeform 859"/>
                <p:cNvSpPr>
                  <a:spLocks/>
                </p:cNvSpPr>
                <p:nvPr/>
              </p:nvSpPr>
              <p:spPr bwMode="auto">
                <a:xfrm>
                  <a:off x="2597" y="880"/>
                  <a:ext cx="179" cy="156"/>
                </a:xfrm>
                <a:custGeom>
                  <a:avLst/>
                  <a:gdLst>
                    <a:gd name="T0" fmla="*/ 13 w 179"/>
                    <a:gd name="T1" fmla="*/ 10 h 156"/>
                    <a:gd name="T2" fmla="*/ 26 w 179"/>
                    <a:gd name="T3" fmla="*/ 9 h 156"/>
                    <a:gd name="T4" fmla="*/ 38 w 179"/>
                    <a:gd name="T5" fmla="*/ 9 h 156"/>
                    <a:gd name="T6" fmla="*/ 46 w 179"/>
                    <a:gd name="T7" fmla="*/ 0 h 156"/>
                    <a:gd name="T8" fmla="*/ 52 w 179"/>
                    <a:gd name="T9" fmla="*/ 11 h 156"/>
                    <a:gd name="T10" fmla="*/ 71 w 179"/>
                    <a:gd name="T11" fmla="*/ 11 h 156"/>
                    <a:gd name="T12" fmla="*/ 81 w 179"/>
                    <a:gd name="T13" fmla="*/ 22 h 156"/>
                    <a:gd name="T14" fmla="*/ 101 w 179"/>
                    <a:gd name="T15" fmla="*/ 19 h 156"/>
                    <a:gd name="T16" fmla="*/ 115 w 179"/>
                    <a:gd name="T17" fmla="*/ 26 h 156"/>
                    <a:gd name="T18" fmla="*/ 140 w 179"/>
                    <a:gd name="T19" fmla="*/ 31 h 156"/>
                    <a:gd name="T20" fmla="*/ 144 w 179"/>
                    <a:gd name="T21" fmla="*/ 39 h 156"/>
                    <a:gd name="T22" fmla="*/ 157 w 179"/>
                    <a:gd name="T23" fmla="*/ 39 h 156"/>
                    <a:gd name="T24" fmla="*/ 153 w 179"/>
                    <a:gd name="T25" fmla="*/ 47 h 156"/>
                    <a:gd name="T26" fmla="*/ 158 w 179"/>
                    <a:gd name="T27" fmla="*/ 56 h 156"/>
                    <a:gd name="T28" fmla="*/ 149 w 179"/>
                    <a:gd name="T29" fmla="*/ 68 h 156"/>
                    <a:gd name="T30" fmla="*/ 155 w 179"/>
                    <a:gd name="T31" fmla="*/ 70 h 156"/>
                    <a:gd name="T32" fmla="*/ 169 w 179"/>
                    <a:gd name="T33" fmla="*/ 58 h 156"/>
                    <a:gd name="T34" fmla="*/ 168 w 179"/>
                    <a:gd name="T35" fmla="*/ 53 h 156"/>
                    <a:gd name="T36" fmla="*/ 174 w 179"/>
                    <a:gd name="T37" fmla="*/ 52 h 156"/>
                    <a:gd name="T38" fmla="*/ 178 w 179"/>
                    <a:gd name="T39" fmla="*/ 58 h 156"/>
                    <a:gd name="T40" fmla="*/ 167 w 179"/>
                    <a:gd name="T41" fmla="*/ 66 h 156"/>
                    <a:gd name="T42" fmla="*/ 163 w 179"/>
                    <a:gd name="T43" fmla="*/ 86 h 156"/>
                    <a:gd name="T44" fmla="*/ 163 w 179"/>
                    <a:gd name="T45" fmla="*/ 119 h 156"/>
                    <a:gd name="T46" fmla="*/ 169 w 179"/>
                    <a:gd name="T47" fmla="*/ 124 h 156"/>
                    <a:gd name="T48" fmla="*/ 166 w 179"/>
                    <a:gd name="T49" fmla="*/ 145 h 156"/>
                    <a:gd name="T50" fmla="*/ 82 w 179"/>
                    <a:gd name="T51" fmla="*/ 155 h 156"/>
                    <a:gd name="T52" fmla="*/ 61 w 179"/>
                    <a:gd name="T53" fmla="*/ 145 h 156"/>
                    <a:gd name="T54" fmla="*/ 65 w 179"/>
                    <a:gd name="T55" fmla="*/ 133 h 156"/>
                    <a:gd name="T56" fmla="*/ 55 w 179"/>
                    <a:gd name="T57" fmla="*/ 120 h 156"/>
                    <a:gd name="T58" fmla="*/ 46 w 179"/>
                    <a:gd name="T59" fmla="*/ 103 h 156"/>
                    <a:gd name="T60" fmla="*/ 22 w 179"/>
                    <a:gd name="T61" fmla="*/ 86 h 156"/>
                    <a:gd name="T62" fmla="*/ 8 w 179"/>
                    <a:gd name="T63" fmla="*/ 86 h 156"/>
                    <a:gd name="T64" fmla="*/ 8 w 179"/>
                    <a:gd name="T65" fmla="*/ 63 h 156"/>
                    <a:gd name="T66" fmla="*/ 0 w 179"/>
                    <a:gd name="T67" fmla="*/ 55 h 156"/>
                    <a:gd name="T68" fmla="*/ 17 w 179"/>
                    <a:gd name="T69" fmla="*/ 41 h 156"/>
                    <a:gd name="T70" fmla="*/ 13 w 179"/>
                    <a:gd name="T71" fmla="*/ 10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9"/>
                    <a:gd name="T109" fmla="*/ 0 h 156"/>
                    <a:gd name="T110" fmla="*/ 179 w 179"/>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9" h="156">
                      <a:moveTo>
                        <a:pt x="13" y="10"/>
                      </a:moveTo>
                      <a:lnTo>
                        <a:pt x="26" y="9"/>
                      </a:lnTo>
                      <a:lnTo>
                        <a:pt x="38" y="9"/>
                      </a:lnTo>
                      <a:lnTo>
                        <a:pt x="46" y="0"/>
                      </a:lnTo>
                      <a:lnTo>
                        <a:pt x="52" y="11"/>
                      </a:lnTo>
                      <a:lnTo>
                        <a:pt x="71" y="11"/>
                      </a:lnTo>
                      <a:lnTo>
                        <a:pt x="81" y="22"/>
                      </a:lnTo>
                      <a:lnTo>
                        <a:pt x="101" y="19"/>
                      </a:lnTo>
                      <a:lnTo>
                        <a:pt x="115" y="26"/>
                      </a:lnTo>
                      <a:lnTo>
                        <a:pt x="140" y="31"/>
                      </a:lnTo>
                      <a:lnTo>
                        <a:pt x="144" y="39"/>
                      </a:lnTo>
                      <a:lnTo>
                        <a:pt x="157" y="39"/>
                      </a:lnTo>
                      <a:lnTo>
                        <a:pt x="153" y="47"/>
                      </a:lnTo>
                      <a:lnTo>
                        <a:pt x="158" y="56"/>
                      </a:lnTo>
                      <a:lnTo>
                        <a:pt x="149" y="68"/>
                      </a:lnTo>
                      <a:lnTo>
                        <a:pt x="155" y="70"/>
                      </a:lnTo>
                      <a:lnTo>
                        <a:pt x="169" y="58"/>
                      </a:lnTo>
                      <a:lnTo>
                        <a:pt x="168" y="53"/>
                      </a:lnTo>
                      <a:lnTo>
                        <a:pt x="174" y="52"/>
                      </a:lnTo>
                      <a:lnTo>
                        <a:pt x="178" y="58"/>
                      </a:lnTo>
                      <a:lnTo>
                        <a:pt x="167" y="66"/>
                      </a:lnTo>
                      <a:lnTo>
                        <a:pt x="163" y="86"/>
                      </a:lnTo>
                      <a:lnTo>
                        <a:pt x="163" y="119"/>
                      </a:lnTo>
                      <a:lnTo>
                        <a:pt x="169" y="124"/>
                      </a:lnTo>
                      <a:lnTo>
                        <a:pt x="166" y="145"/>
                      </a:lnTo>
                      <a:lnTo>
                        <a:pt x="82" y="155"/>
                      </a:lnTo>
                      <a:lnTo>
                        <a:pt x="61" y="145"/>
                      </a:lnTo>
                      <a:lnTo>
                        <a:pt x="65" y="133"/>
                      </a:lnTo>
                      <a:lnTo>
                        <a:pt x="55" y="120"/>
                      </a:lnTo>
                      <a:lnTo>
                        <a:pt x="46" y="103"/>
                      </a:lnTo>
                      <a:lnTo>
                        <a:pt x="22" y="86"/>
                      </a:lnTo>
                      <a:lnTo>
                        <a:pt x="8" y="86"/>
                      </a:lnTo>
                      <a:lnTo>
                        <a:pt x="8" y="63"/>
                      </a:lnTo>
                      <a:lnTo>
                        <a:pt x="0" y="55"/>
                      </a:lnTo>
                      <a:lnTo>
                        <a:pt x="17" y="41"/>
                      </a:lnTo>
                      <a:lnTo>
                        <a:pt x="13" y="10"/>
                      </a:lnTo>
                    </a:path>
                  </a:pathLst>
                </a:custGeom>
                <a:solidFill>
                  <a:srgbClr val="000080"/>
                </a:solidFill>
                <a:ln w="12700" cap="rnd">
                  <a:solidFill>
                    <a:srgbClr val="000000"/>
                  </a:solidFill>
                  <a:round/>
                  <a:headEnd/>
                  <a:tailEnd/>
                </a:ln>
              </p:spPr>
              <p:txBody>
                <a:bodyPr/>
                <a:lstStyle/>
                <a:p>
                  <a:endParaRPr lang="en-US" dirty="0"/>
                </a:p>
              </p:txBody>
            </p:sp>
            <p:sp>
              <p:nvSpPr>
                <p:cNvPr id="38" name="Freeform 860"/>
                <p:cNvSpPr>
                  <a:spLocks/>
                </p:cNvSpPr>
                <p:nvPr/>
              </p:nvSpPr>
              <p:spPr bwMode="auto">
                <a:xfrm>
                  <a:off x="2483" y="1003"/>
                  <a:ext cx="209" cy="102"/>
                </a:xfrm>
                <a:custGeom>
                  <a:avLst/>
                  <a:gdLst>
                    <a:gd name="T0" fmla="*/ 3 w 209"/>
                    <a:gd name="T1" fmla="*/ 5 h 102"/>
                    <a:gd name="T2" fmla="*/ 0 w 209"/>
                    <a:gd name="T3" fmla="*/ 23 h 102"/>
                    <a:gd name="T4" fmla="*/ 5 w 209"/>
                    <a:gd name="T5" fmla="*/ 42 h 102"/>
                    <a:gd name="T6" fmla="*/ 24 w 209"/>
                    <a:gd name="T7" fmla="*/ 80 h 102"/>
                    <a:gd name="T8" fmla="*/ 35 w 209"/>
                    <a:gd name="T9" fmla="*/ 101 h 102"/>
                    <a:gd name="T10" fmla="*/ 157 w 209"/>
                    <a:gd name="T11" fmla="*/ 96 h 102"/>
                    <a:gd name="T12" fmla="*/ 177 w 209"/>
                    <a:gd name="T13" fmla="*/ 101 h 102"/>
                    <a:gd name="T14" fmla="*/ 189 w 209"/>
                    <a:gd name="T15" fmla="*/ 81 h 102"/>
                    <a:gd name="T16" fmla="*/ 185 w 209"/>
                    <a:gd name="T17" fmla="*/ 67 h 102"/>
                    <a:gd name="T18" fmla="*/ 205 w 209"/>
                    <a:gd name="T19" fmla="*/ 64 h 102"/>
                    <a:gd name="T20" fmla="*/ 208 w 209"/>
                    <a:gd name="T21" fmla="*/ 42 h 102"/>
                    <a:gd name="T22" fmla="*/ 196 w 209"/>
                    <a:gd name="T23" fmla="*/ 33 h 102"/>
                    <a:gd name="T24" fmla="*/ 175 w 209"/>
                    <a:gd name="T25" fmla="*/ 23 h 102"/>
                    <a:gd name="T26" fmla="*/ 179 w 209"/>
                    <a:gd name="T27" fmla="*/ 10 h 102"/>
                    <a:gd name="T28" fmla="*/ 170 w 209"/>
                    <a:gd name="T29" fmla="*/ 0 h 102"/>
                    <a:gd name="T30" fmla="*/ 124 w 209"/>
                    <a:gd name="T31" fmla="*/ 1 h 102"/>
                    <a:gd name="T32" fmla="*/ 78 w 209"/>
                    <a:gd name="T33" fmla="*/ 3 h 102"/>
                    <a:gd name="T34" fmla="*/ 3 w 209"/>
                    <a:gd name="T35" fmla="*/ 5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9"/>
                    <a:gd name="T55" fmla="*/ 0 h 102"/>
                    <a:gd name="T56" fmla="*/ 209 w 209"/>
                    <a:gd name="T57" fmla="*/ 102 h 10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9" h="102">
                      <a:moveTo>
                        <a:pt x="3" y="5"/>
                      </a:moveTo>
                      <a:lnTo>
                        <a:pt x="0" y="23"/>
                      </a:lnTo>
                      <a:lnTo>
                        <a:pt x="5" y="42"/>
                      </a:lnTo>
                      <a:lnTo>
                        <a:pt x="24" y="80"/>
                      </a:lnTo>
                      <a:lnTo>
                        <a:pt x="35" y="101"/>
                      </a:lnTo>
                      <a:lnTo>
                        <a:pt x="157" y="96"/>
                      </a:lnTo>
                      <a:lnTo>
                        <a:pt x="177" y="101"/>
                      </a:lnTo>
                      <a:lnTo>
                        <a:pt x="189" y="81"/>
                      </a:lnTo>
                      <a:lnTo>
                        <a:pt x="185" y="67"/>
                      </a:lnTo>
                      <a:lnTo>
                        <a:pt x="205" y="64"/>
                      </a:lnTo>
                      <a:lnTo>
                        <a:pt x="208" y="42"/>
                      </a:lnTo>
                      <a:lnTo>
                        <a:pt x="196" y="33"/>
                      </a:lnTo>
                      <a:lnTo>
                        <a:pt x="175" y="23"/>
                      </a:lnTo>
                      <a:lnTo>
                        <a:pt x="179" y="10"/>
                      </a:lnTo>
                      <a:lnTo>
                        <a:pt x="170" y="0"/>
                      </a:lnTo>
                      <a:lnTo>
                        <a:pt x="124" y="1"/>
                      </a:lnTo>
                      <a:lnTo>
                        <a:pt x="78" y="3"/>
                      </a:lnTo>
                      <a:lnTo>
                        <a:pt x="3" y="5"/>
                      </a:lnTo>
                    </a:path>
                  </a:pathLst>
                </a:custGeom>
                <a:solidFill>
                  <a:srgbClr val="00BFDF"/>
                </a:solidFill>
                <a:ln w="12700" cap="rnd">
                  <a:solidFill>
                    <a:srgbClr val="000000"/>
                  </a:solidFill>
                  <a:round/>
                  <a:headEnd/>
                  <a:tailEnd/>
                </a:ln>
              </p:spPr>
              <p:txBody>
                <a:bodyPr/>
                <a:lstStyle/>
                <a:p>
                  <a:endParaRPr lang="en-US" dirty="0"/>
                </a:p>
              </p:txBody>
            </p:sp>
            <p:sp>
              <p:nvSpPr>
                <p:cNvPr id="39" name="Freeform 861"/>
                <p:cNvSpPr>
                  <a:spLocks/>
                </p:cNvSpPr>
                <p:nvPr/>
              </p:nvSpPr>
              <p:spPr bwMode="auto">
                <a:xfrm>
                  <a:off x="2668" y="857"/>
                  <a:ext cx="193" cy="63"/>
                </a:xfrm>
                <a:custGeom>
                  <a:avLst/>
                  <a:gdLst>
                    <a:gd name="T0" fmla="*/ 0 w 193"/>
                    <a:gd name="T1" fmla="*/ 34 h 63"/>
                    <a:gd name="T2" fmla="*/ 43 w 193"/>
                    <a:gd name="T3" fmla="*/ 0 h 63"/>
                    <a:gd name="T4" fmla="*/ 35 w 193"/>
                    <a:gd name="T5" fmla="*/ 14 h 63"/>
                    <a:gd name="T6" fmla="*/ 41 w 193"/>
                    <a:gd name="T7" fmla="*/ 18 h 63"/>
                    <a:gd name="T8" fmla="*/ 55 w 193"/>
                    <a:gd name="T9" fmla="*/ 12 h 63"/>
                    <a:gd name="T10" fmla="*/ 84 w 193"/>
                    <a:gd name="T11" fmla="*/ 21 h 63"/>
                    <a:gd name="T12" fmla="*/ 97 w 193"/>
                    <a:gd name="T13" fmla="*/ 14 h 63"/>
                    <a:gd name="T14" fmla="*/ 137 w 193"/>
                    <a:gd name="T15" fmla="*/ 10 h 63"/>
                    <a:gd name="T16" fmla="*/ 144 w 193"/>
                    <a:gd name="T17" fmla="*/ 19 h 63"/>
                    <a:gd name="T18" fmla="*/ 160 w 193"/>
                    <a:gd name="T19" fmla="*/ 17 h 63"/>
                    <a:gd name="T20" fmla="*/ 190 w 193"/>
                    <a:gd name="T21" fmla="*/ 26 h 63"/>
                    <a:gd name="T22" fmla="*/ 192 w 193"/>
                    <a:gd name="T23" fmla="*/ 33 h 63"/>
                    <a:gd name="T24" fmla="*/ 159 w 193"/>
                    <a:gd name="T25" fmla="*/ 38 h 63"/>
                    <a:gd name="T26" fmla="*/ 150 w 193"/>
                    <a:gd name="T27" fmla="*/ 34 h 63"/>
                    <a:gd name="T28" fmla="*/ 133 w 193"/>
                    <a:gd name="T29" fmla="*/ 36 h 63"/>
                    <a:gd name="T30" fmla="*/ 114 w 193"/>
                    <a:gd name="T31" fmla="*/ 44 h 63"/>
                    <a:gd name="T32" fmla="*/ 105 w 193"/>
                    <a:gd name="T33" fmla="*/ 45 h 63"/>
                    <a:gd name="T34" fmla="*/ 98 w 193"/>
                    <a:gd name="T35" fmla="*/ 38 h 63"/>
                    <a:gd name="T36" fmla="*/ 87 w 193"/>
                    <a:gd name="T37" fmla="*/ 62 h 63"/>
                    <a:gd name="T38" fmla="*/ 74 w 193"/>
                    <a:gd name="T39" fmla="*/ 62 h 63"/>
                    <a:gd name="T40" fmla="*/ 69 w 193"/>
                    <a:gd name="T41" fmla="*/ 53 h 63"/>
                    <a:gd name="T42" fmla="*/ 44 w 193"/>
                    <a:gd name="T43" fmla="*/ 49 h 63"/>
                    <a:gd name="T44" fmla="*/ 31 w 193"/>
                    <a:gd name="T45" fmla="*/ 42 h 63"/>
                    <a:gd name="T46" fmla="*/ 10 w 193"/>
                    <a:gd name="T47" fmla="*/ 44 h 63"/>
                    <a:gd name="T48" fmla="*/ 0 w 193"/>
                    <a:gd name="T49" fmla="*/ 34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3"/>
                    <a:gd name="T76" fmla="*/ 0 h 63"/>
                    <a:gd name="T77" fmla="*/ 193 w 193"/>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3" h="63">
                      <a:moveTo>
                        <a:pt x="0" y="34"/>
                      </a:moveTo>
                      <a:lnTo>
                        <a:pt x="43" y="0"/>
                      </a:lnTo>
                      <a:lnTo>
                        <a:pt x="35" y="14"/>
                      </a:lnTo>
                      <a:lnTo>
                        <a:pt x="41" y="18"/>
                      </a:lnTo>
                      <a:lnTo>
                        <a:pt x="55" y="12"/>
                      </a:lnTo>
                      <a:lnTo>
                        <a:pt x="84" y="21"/>
                      </a:lnTo>
                      <a:lnTo>
                        <a:pt x="97" y="14"/>
                      </a:lnTo>
                      <a:lnTo>
                        <a:pt x="137" y="10"/>
                      </a:lnTo>
                      <a:lnTo>
                        <a:pt x="144" y="19"/>
                      </a:lnTo>
                      <a:lnTo>
                        <a:pt x="160" y="17"/>
                      </a:lnTo>
                      <a:lnTo>
                        <a:pt x="190" y="26"/>
                      </a:lnTo>
                      <a:lnTo>
                        <a:pt x="192" y="33"/>
                      </a:lnTo>
                      <a:lnTo>
                        <a:pt x="159" y="38"/>
                      </a:lnTo>
                      <a:lnTo>
                        <a:pt x="150" y="34"/>
                      </a:lnTo>
                      <a:lnTo>
                        <a:pt x="133" y="36"/>
                      </a:lnTo>
                      <a:lnTo>
                        <a:pt x="114" y="44"/>
                      </a:lnTo>
                      <a:lnTo>
                        <a:pt x="105" y="45"/>
                      </a:lnTo>
                      <a:lnTo>
                        <a:pt x="98" y="38"/>
                      </a:lnTo>
                      <a:lnTo>
                        <a:pt x="87" y="62"/>
                      </a:lnTo>
                      <a:lnTo>
                        <a:pt x="74" y="62"/>
                      </a:lnTo>
                      <a:lnTo>
                        <a:pt x="69" y="53"/>
                      </a:lnTo>
                      <a:lnTo>
                        <a:pt x="44" y="49"/>
                      </a:lnTo>
                      <a:lnTo>
                        <a:pt x="31" y="42"/>
                      </a:lnTo>
                      <a:lnTo>
                        <a:pt x="10" y="44"/>
                      </a:lnTo>
                      <a:lnTo>
                        <a:pt x="0" y="34"/>
                      </a:lnTo>
                    </a:path>
                  </a:pathLst>
                </a:custGeom>
                <a:solidFill>
                  <a:srgbClr val="9F3F00"/>
                </a:solidFill>
                <a:ln w="12700" cap="rnd">
                  <a:solidFill>
                    <a:srgbClr val="000000"/>
                  </a:solidFill>
                  <a:round/>
                  <a:headEnd/>
                  <a:tailEnd/>
                </a:ln>
              </p:spPr>
              <p:txBody>
                <a:bodyPr/>
                <a:lstStyle/>
                <a:p>
                  <a:endParaRPr lang="en-US" dirty="0"/>
                </a:p>
              </p:txBody>
            </p:sp>
            <p:sp>
              <p:nvSpPr>
                <p:cNvPr id="40" name="Freeform 862"/>
                <p:cNvSpPr>
                  <a:spLocks/>
                </p:cNvSpPr>
                <p:nvPr/>
              </p:nvSpPr>
              <p:spPr bwMode="auto">
                <a:xfrm>
                  <a:off x="2800" y="901"/>
                  <a:ext cx="139" cy="139"/>
                </a:xfrm>
                <a:custGeom>
                  <a:avLst/>
                  <a:gdLst>
                    <a:gd name="T0" fmla="*/ 35 w 139"/>
                    <a:gd name="T1" fmla="*/ 6 h 139"/>
                    <a:gd name="T2" fmla="*/ 40 w 139"/>
                    <a:gd name="T3" fmla="*/ 14 h 139"/>
                    <a:gd name="T4" fmla="*/ 30 w 139"/>
                    <a:gd name="T5" fmla="*/ 20 h 139"/>
                    <a:gd name="T6" fmla="*/ 30 w 139"/>
                    <a:gd name="T7" fmla="*/ 41 h 139"/>
                    <a:gd name="T8" fmla="*/ 25 w 139"/>
                    <a:gd name="T9" fmla="*/ 27 h 139"/>
                    <a:gd name="T10" fmla="*/ 5 w 139"/>
                    <a:gd name="T11" fmla="*/ 41 h 139"/>
                    <a:gd name="T12" fmla="*/ 0 w 139"/>
                    <a:gd name="T13" fmla="*/ 80 h 139"/>
                    <a:gd name="T14" fmla="*/ 13 w 139"/>
                    <a:gd name="T15" fmla="*/ 100 h 139"/>
                    <a:gd name="T16" fmla="*/ 14 w 139"/>
                    <a:gd name="T17" fmla="*/ 110 h 139"/>
                    <a:gd name="T18" fmla="*/ 15 w 139"/>
                    <a:gd name="T19" fmla="*/ 118 h 139"/>
                    <a:gd name="T20" fmla="*/ 14 w 139"/>
                    <a:gd name="T21" fmla="*/ 125 h 139"/>
                    <a:gd name="T22" fmla="*/ 12 w 139"/>
                    <a:gd name="T23" fmla="*/ 138 h 139"/>
                    <a:gd name="T24" fmla="*/ 66 w 139"/>
                    <a:gd name="T25" fmla="*/ 136 h 139"/>
                    <a:gd name="T26" fmla="*/ 137 w 139"/>
                    <a:gd name="T27" fmla="*/ 131 h 139"/>
                    <a:gd name="T28" fmla="*/ 124 w 139"/>
                    <a:gd name="T29" fmla="*/ 128 h 139"/>
                    <a:gd name="T30" fmla="*/ 117 w 139"/>
                    <a:gd name="T31" fmla="*/ 121 h 139"/>
                    <a:gd name="T32" fmla="*/ 128 w 139"/>
                    <a:gd name="T33" fmla="*/ 115 h 139"/>
                    <a:gd name="T34" fmla="*/ 128 w 139"/>
                    <a:gd name="T35" fmla="*/ 107 h 139"/>
                    <a:gd name="T36" fmla="*/ 123 w 139"/>
                    <a:gd name="T37" fmla="*/ 100 h 139"/>
                    <a:gd name="T38" fmla="*/ 128 w 139"/>
                    <a:gd name="T39" fmla="*/ 96 h 139"/>
                    <a:gd name="T40" fmla="*/ 138 w 139"/>
                    <a:gd name="T41" fmla="*/ 96 h 139"/>
                    <a:gd name="T42" fmla="*/ 136 w 139"/>
                    <a:gd name="T43" fmla="*/ 77 h 139"/>
                    <a:gd name="T44" fmla="*/ 133 w 139"/>
                    <a:gd name="T45" fmla="*/ 66 h 139"/>
                    <a:gd name="T46" fmla="*/ 128 w 139"/>
                    <a:gd name="T47" fmla="*/ 59 h 139"/>
                    <a:gd name="T48" fmla="*/ 122 w 139"/>
                    <a:gd name="T49" fmla="*/ 54 h 139"/>
                    <a:gd name="T50" fmla="*/ 113 w 139"/>
                    <a:gd name="T51" fmla="*/ 53 h 139"/>
                    <a:gd name="T52" fmla="*/ 104 w 139"/>
                    <a:gd name="T53" fmla="*/ 53 h 139"/>
                    <a:gd name="T54" fmla="*/ 95 w 139"/>
                    <a:gd name="T55" fmla="*/ 62 h 139"/>
                    <a:gd name="T56" fmla="*/ 90 w 139"/>
                    <a:gd name="T57" fmla="*/ 65 h 139"/>
                    <a:gd name="T58" fmla="*/ 86 w 139"/>
                    <a:gd name="T59" fmla="*/ 66 h 139"/>
                    <a:gd name="T60" fmla="*/ 81 w 139"/>
                    <a:gd name="T61" fmla="*/ 64 h 139"/>
                    <a:gd name="T62" fmla="*/ 80 w 139"/>
                    <a:gd name="T63" fmla="*/ 60 h 139"/>
                    <a:gd name="T64" fmla="*/ 81 w 139"/>
                    <a:gd name="T65" fmla="*/ 57 h 139"/>
                    <a:gd name="T66" fmla="*/ 85 w 139"/>
                    <a:gd name="T67" fmla="*/ 54 h 139"/>
                    <a:gd name="T68" fmla="*/ 89 w 139"/>
                    <a:gd name="T69" fmla="*/ 53 h 139"/>
                    <a:gd name="T70" fmla="*/ 93 w 139"/>
                    <a:gd name="T71" fmla="*/ 52 h 139"/>
                    <a:gd name="T72" fmla="*/ 93 w 139"/>
                    <a:gd name="T73" fmla="*/ 47 h 139"/>
                    <a:gd name="T74" fmla="*/ 103 w 139"/>
                    <a:gd name="T75" fmla="*/ 41 h 139"/>
                    <a:gd name="T76" fmla="*/ 93 w 139"/>
                    <a:gd name="T77" fmla="*/ 23 h 139"/>
                    <a:gd name="T78" fmla="*/ 93 w 139"/>
                    <a:gd name="T79" fmla="*/ 15 h 139"/>
                    <a:gd name="T80" fmla="*/ 75 w 139"/>
                    <a:gd name="T81" fmla="*/ 11 h 139"/>
                    <a:gd name="T82" fmla="*/ 50 w 139"/>
                    <a:gd name="T83" fmla="*/ 0 h 139"/>
                    <a:gd name="T84" fmla="*/ 35 w 139"/>
                    <a:gd name="T85" fmla="*/ 6 h 1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9"/>
                    <a:gd name="T130" fmla="*/ 0 h 139"/>
                    <a:gd name="T131" fmla="*/ 139 w 139"/>
                    <a:gd name="T132" fmla="*/ 139 h 1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9" h="139">
                      <a:moveTo>
                        <a:pt x="35" y="6"/>
                      </a:moveTo>
                      <a:lnTo>
                        <a:pt x="40" y="14"/>
                      </a:lnTo>
                      <a:lnTo>
                        <a:pt x="30" y="20"/>
                      </a:lnTo>
                      <a:lnTo>
                        <a:pt x="30" y="41"/>
                      </a:lnTo>
                      <a:lnTo>
                        <a:pt x="25" y="27"/>
                      </a:lnTo>
                      <a:lnTo>
                        <a:pt x="5" y="41"/>
                      </a:lnTo>
                      <a:lnTo>
                        <a:pt x="0" y="80"/>
                      </a:lnTo>
                      <a:lnTo>
                        <a:pt x="13" y="100"/>
                      </a:lnTo>
                      <a:lnTo>
                        <a:pt x="14" y="110"/>
                      </a:lnTo>
                      <a:lnTo>
                        <a:pt x="15" y="118"/>
                      </a:lnTo>
                      <a:lnTo>
                        <a:pt x="14" y="125"/>
                      </a:lnTo>
                      <a:lnTo>
                        <a:pt x="12" y="138"/>
                      </a:lnTo>
                      <a:lnTo>
                        <a:pt x="66" y="136"/>
                      </a:lnTo>
                      <a:lnTo>
                        <a:pt x="137" y="131"/>
                      </a:lnTo>
                      <a:lnTo>
                        <a:pt x="124" y="128"/>
                      </a:lnTo>
                      <a:lnTo>
                        <a:pt x="117" y="121"/>
                      </a:lnTo>
                      <a:lnTo>
                        <a:pt x="128" y="115"/>
                      </a:lnTo>
                      <a:lnTo>
                        <a:pt x="128" y="107"/>
                      </a:lnTo>
                      <a:lnTo>
                        <a:pt x="123" y="100"/>
                      </a:lnTo>
                      <a:lnTo>
                        <a:pt x="128" y="96"/>
                      </a:lnTo>
                      <a:lnTo>
                        <a:pt x="138" y="96"/>
                      </a:lnTo>
                      <a:lnTo>
                        <a:pt x="136" y="77"/>
                      </a:lnTo>
                      <a:lnTo>
                        <a:pt x="133" y="66"/>
                      </a:lnTo>
                      <a:lnTo>
                        <a:pt x="128" y="59"/>
                      </a:lnTo>
                      <a:lnTo>
                        <a:pt x="122" y="54"/>
                      </a:lnTo>
                      <a:lnTo>
                        <a:pt x="113" y="53"/>
                      </a:lnTo>
                      <a:lnTo>
                        <a:pt x="104" y="53"/>
                      </a:lnTo>
                      <a:lnTo>
                        <a:pt x="95" y="62"/>
                      </a:lnTo>
                      <a:lnTo>
                        <a:pt x="90" y="65"/>
                      </a:lnTo>
                      <a:lnTo>
                        <a:pt x="86" y="66"/>
                      </a:lnTo>
                      <a:lnTo>
                        <a:pt x="81" y="64"/>
                      </a:lnTo>
                      <a:lnTo>
                        <a:pt x="80" y="60"/>
                      </a:lnTo>
                      <a:lnTo>
                        <a:pt x="81" y="57"/>
                      </a:lnTo>
                      <a:lnTo>
                        <a:pt x="85" y="54"/>
                      </a:lnTo>
                      <a:lnTo>
                        <a:pt x="89" y="53"/>
                      </a:lnTo>
                      <a:lnTo>
                        <a:pt x="93" y="52"/>
                      </a:lnTo>
                      <a:lnTo>
                        <a:pt x="93" y="47"/>
                      </a:lnTo>
                      <a:lnTo>
                        <a:pt x="103" y="41"/>
                      </a:lnTo>
                      <a:lnTo>
                        <a:pt x="93" y="23"/>
                      </a:lnTo>
                      <a:lnTo>
                        <a:pt x="93" y="15"/>
                      </a:lnTo>
                      <a:lnTo>
                        <a:pt x="75" y="11"/>
                      </a:lnTo>
                      <a:lnTo>
                        <a:pt x="50" y="0"/>
                      </a:lnTo>
                      <a:lnTo>
                        <a:pt x="35" y="6"/>
                      </a:lnTo>
                    </a:path>
                  </a:pathLst>
                </a:custGeom>
                <a:solidFill>
                  <a:srgbClr val="9F3F00"/>
                </a:solidFill>
                <a:ln w="12700" cap="rnd">
                  <a:solidFill>
                    <a:srgbClr val="000000"/>
                  </a:solidFill>
                  <a:round/>
                  <a:headEnd/>
                  <a:tailEnd/>
                </a:ln>
              </p:spPr>
              <p:txBody>
                <a:bodyPr/>
                <a:lstStyle/>
                <a:p>
                  <a:endParaRPr lang="en-US" dirty="0"/>
                </a:p>
              </p:txBody>
            </p:sp>
            <p:sp>
              <p:nvSpPr>
                <p:cNvPr id="41" name="Freeform 863"/>
                <p:cNvSpPr>
                  <a:spLocks/>
                </p:cNvSpPr>
                <p:nvPr/>
              </p:nvSpPr>
              <p:spPr bwMode="auto">
                <a:xfrm>
                  <a:off x="2650" y="1025"/>
                  <a:ext cx="151" cy="183"/>
                </a:xfrm>
                <a:custGeom>
                  <a:avLst/>
                  <a:gdLst>
                    <a:gd name="T0" fmla="*/ 28 w 151"/>
                    <a:gd name="T1" fmla="*/ 10 h 183"/>
                    <a:gd name="T2" fmla="*/ 114 w 151"/>
                    <a:gd name="T3" fmla="*/ 0 h 183"/>
                    <a:gd name="T4" fmla="*/ 127 w 151"/>
                    <a:gd name="T5" fmla="*/ 22 h 183"/>
                    <a:gd name="T6" fmla="*/ 145 w 151"/>
                    <a:gd name="T7" fmla="*/ 115 h 183"/>
                    <a:gd name="T8" fmla="*/ 150 w 151"/>
                    <a:gd name="T9" fmla="*/ 128 h 183"/>
                    <a:gd name="T10" fmla="*/ 136 w 151"/>
                    <a:gd name="T11" fmla="*/ 153 h 183"/>
                    <a:gd name="T12" fmla="*/ 136 w 151"/>
                    <a:gd name="T13" fmla="*/ 170 h 183"/>
                    <a:gd name="T14" fmla="*/ 121 w 151"/>
                    <a:gd name="T15" fmla="*/ 168 h 183"/>
                    <a:gd name="T16" fmla="*/ 122 w 151"/>
                    <a:gd name="T17" fmla="*/ 182 h 183"/>
                    <a:gd name="T18" fmla="*/ 105 w 151"/>
                    <a:gd name="T19" fmla="*/ 176 h 183"/>
                    <a:gd name="T20" fmla="*/ 97 w 151"/>
                    <a:gd name="T21" fmla="*/ 178 h 183"/>
                    <a:gd name="T22" fmla="*/ 85 w 151"/>
                    <a:gd name="T23" fmla="*/ 177 h 183"/>
                    <a:gd name="T24" fmla="*/ 76 w 151"/>
                    <a:gd name="T25" fmla="*/ 155 h 183"/>
                    <a:gd name="T26" fmla="*/ 58 w 151"/>
                    <a:gd name="T27" fmla="*/ 148 h 183"/>
                    <a:gd name="T28" fmla="*/ 58 w 151"/>
                    <a:gd name="T29" fmla="*/ 125 h 183"/>
                    <a:gd name="T30" fmla="*/ 41 w 151"/>
                    <a:gd name="T31" fmla="*/ 128 h 183"/>
                    <a:gd name="T32" fmla="*/ 31 w 151"/>
                    <a:gd name="T33" fmla="*/ 111 h 183"/>
                    <a:gd name="T34" fmla="*/ 0 w 151"/>
                    <a:gd name="T35" fmla="*/ 91 h 183"/>
                    <a:gd name="T36" fmla="*/ 23 w 151"/>
                    <a:gd name="T37" fmla="*/ 59 h 183"/>
                    <a:gd name="T38" fmla="*/ 16 w 151"/>
                    <a:gd name="T39" fmla="*/ 45 h 183"/>
                    <a:gd name="T40" fmla="*/ 39 w 151"/>
                    <a:gd name="T41" fmla="*/ 42 h 183"/>
                    <a:gd name="T42" fmla="*/ 41 w 151"/>
                    <a:gd name="T43" fmla="*/ 21 h 183"/>
                    <a:gd name="T44" fmla="*/ 28 w 151"/>
                    <a:gd name="T45" fmla="*/ 10 h 1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1"/>
                    <a:gd name="T70" fmla="*/ 0 h 183"/>
                    <a:gd name="T71" fmla="*/ 151 w 151"/>
                    <a:gd name="T72" fmla="*/ 183 h 1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1" h="183">
                      <a:moveTo>
                        <a:pt x="28" y="10"/>
                      </a:moveTo>
                      <a:lnTo>
                        <a:pt x="114" y="0"/>
                      </a:lnTo>
                      <a:lnTo>
                        <a:pt x="127" y="22"/>
                      </a:lnTo>
                      <a:lnTo>
                        <a:pt x="145" y="115"/>
                      </a:lnTo>
                      <a:lnTo>
                        <a:pt x="150" y="128"/>
                      </a:lnTo>
                      <a:lnTo>
                        <a:pt x="136" y="153"/>
                      </a:lnTo>
                      <a:lnTo>
                        <a:pt x="136" y="170"/>
                      </a:lnTo>
                      <a:lnTo>
                        <a:pt x="121" y="168"/>
                      </a:lnTo>
                      <a:lnTo>
                        <a:pt x="122" y="182"/>
                      </a:lnTo>
                      <a:lnTo>
                        <a:pt x="105" y="176"/>
                      </a:lnTo>
                      <a:lnTo>
                        <a:pt x="97" y="178"/>
                      </a:lnTo>
                      <a:lnTo>
                        <a:pt x="85" y="177"/>
                      </a:lnTo>
                      <a:lnTo>
                        <a:pt x="76" y="155"/>
                      </a:lnTo>
                      <a:lnTo>
                        <a:pt x="58" y="148"/>
                      </a:lnTo>
                      <a:lnTo>
                        <a:pt x="58" y="125"/>
                      </a:lnTo>
                      <a:lnTo>
                        <a:pt x="41" y="128"/>
                      </a:lnTo>
                      <a:lnTo>
                        <a:pt x="31" y="111"/>
                      </a:lnTo>
                      <a:lnTo>
                        <a:pt x="0" y="91"/>
                      </a:lnTo>
                      <a:lnTo>
                        <a:pt x="23" y="59"/>
                      </a:lnTo>
                      <a:lnTo>
                        <a:pt x="16" y="45"/>
                      </a:lnTo>
                      <a:lnTo>
                        <a:pt x="39" y="42"/>
                      </a:lnTo>
                      <a:lnTo>
                        <a:pt x="41" y="21"/>
                      </a:lnTo>
                      <a:lnTo>
                        <a:pt x="28" y="10"/>
                      </a:lnTo>
                    </a:path>
                  </a:pathLst>
                </a:custGeom>
                <a:solidFill>
                  <a:srgbClr val="7F5F3F"/>
                </a:solidFill>
                <a:ln w="12700" cap="rnd">
                  <a:solidFill>
                    <a:srgbClr val="000000"/>
                  </a:solidFill>
                  <a:round/>
                  <a:headEnd/>
                  <a:tailEnd/>
                </a:ln>
              </p:spPr>
              <p:txBody>
                <a:bodyPr/>
                <a:lstStyle/>
                <a:p>
                  <a:endParaRPr lang="en-US" dirty="0"/>
                </a:p>
              </p:txBody>
            </p:sp>
            <p:sp>
              <p:nvSpPr>
                <p:cNvPr id="42" name="Freeform 864"/>
                <p:cNvSpPr>
                  <a:spLocks/>
                </p:cNvSpPr>
                <p:nvPr/>
              </p:nvSpPr>
              <p:spPr bwMode="auto">
                <a:xfrm>
                  <a:off x="2518" y="1098"/>
                  <a:ext cx="238" cy="148"/>
                </a:xfrm>
                <a:custGeom>
                  <a:avLst/>
                  <a:gdLst>
                    <a:gd name="T0" fmla="*/ 0 w 238"/>
                    <a:gd name="T1" fmla="*/ 5 h 148"/>
                    <a:gd name="T2" fmla="*/ 104 w 238"/>
                    <a:gd name="T3" fmla="*/ 0 h 148"/>
                    <a:gd name="T4" fmla="*/ 126 w 238"/>
                    <a:gd name="T5" fmla="*/ 0 h 148"/>
                    <a:gd name="T6" fmla="*/ 142 w 238"/>
                    <a:gd name="T7" fmla="*/ 4 h 148"/>
                    <a:gd name="T8" fmla="*/ 133 w 238"/>
                    <a:gd name="T9" fmla="*/ 17 h 148"/>
                    <a:gd name="T10" fmla="*/ 164 w 238"/>
                    <a:gd name="T11" fmla="*/ 38 h 148"/>
                    <a:gd name="T12" fmla="*/ 173 w 238"/>
                    <a:gd name="T13" fmla="*/ 55 h 148"/>
                    <a:gd name="T14" fmla="*/ 191 w 238"/>
                    <a:gd name="T15" fmla="*/ 51 h 148"/>
                    <a:gd name="T16" fmla="*/ 191 w 238"/>
                    <a:gd name="T17" fmla="*/ 76 h 148"/>
                    <a:gd name="T18" fmla="*/ 209 w 238"/>
                    <a:gd name="T19" fmla="*/ 83 h 148"/>
                    <a:gd name="T20" fmla="*/ 217 w 238"/>
                    <a:gd name="T21" fmla="*/ 105 h 148"/>
                    <a:gd name="T22" fmla="*/ 230 w 238"/>
                    <a:gd name="T23" fmla="*/ 107 h 148"/>
                    <a:gd name="T24" fmla="*/ 237 w 238"/>
                    <a:gd name="T25" fmla="*/ 116 h 148"/>
                    <a:gd name="T26" fmla="*/ 221 w 238"/>
                    <a:gd name="T27" fmla="*/ 129 h 148"/>
                    <a:gd name="T28" fmla="*/ 216 w 238"/>
                    <a:gd name="T29" fmla="*/ 143 h 148"/>
                    <a:gd name="T30" fmla="*/ 193 w 238"/>
                    <a:gd name="T31" fmla="*/ 147 h 148"/>
                    <a:gd name="T32" fmla="*/ 199 w 238"/>
                    <a:gd name="T33" fmla="*/ 131 h 148"/>
                    <a:gd name="T34" fmla="*/ 110 w 238"/>
                    <a:gd name="T35" fmla="*/ 137 h 148"/>
                    <a:gd name="T36" fmla="*/ 46 w 238"/>
                    <a:gd name="T37" fmla="*/ 143 h 148"/>
                    <a:gd name="T38" fmla="*/ 43 w 238"/>
                    <a:gd name="T39" fmla="*/ 127 h 148"/>
                    <a:gd name="T40" fmla="*/ 38 w 238"/>
                    <a:gd name="T41" fmla="*/ 80 h 148"/>
                    <a:gd name="T42" fmla="*/ 37 w 238"/>
                    <a:gd name="T43" fmla="*/ 54 h 148"/>
                    <a:gd name="T44" fmla="*/ 16 w 238"/>
                    <a:gd name="T45" fmla="*/ 43 h 148"/>
                    <a:gd name="T46" fmla="*/ 24 w 238"/>
                    <a:gd name="T47" fmla="*/ 32 h 148"/>
                    <a:gd name="T48" fmla="*/ 14 w 238"/>
                    <a:gd name="T49" fmla="*/ 26 h 148"/>
                    <a:gd name="T50" fmla="*/ 0 w 238"/>
                    <a:gd name="T51" fmla="*/ 5 h 1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8"/>
                    <a:gd name="T79" fmla="*/ 0 h 148"/>
                    <a:gd name="T80" fmla="*/ 238 w 238"/>
                    <a:gd name="T81" fmla="*/ 148 h 1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8" h="148">
                      <a:moveTo>
                        <a:pt x="0" y="5"/>
                      </a:moveTo>
                      <a:lnTo>
                        <a:pt x="104" y="0"/>
                      </a:lnTo>
                      <a:lnTo>
                        <a:pt x="126" y="0"/>
                      </a:lnTo>
                      <a:lnTo>
                        <a:pt x="142" y="4"/>
                      </a:lnTo>
                      <a:lnTo>
                        <a:pt x="133" y="17"/>
                      </a:lnTo>
                      <a:lnTo>
                        <a:pt x="164" y="38"/>
                      </a:lnTo>
                      <a:lnTo>
                        <a:pt x="173" y="55"/>
                      </a:lnTo>
                      <a:lnTo>
                        <a:pt x="191" y="51"/>
                      </a:lnTo>
                      <a:lnTo>
                        <a:pt x="191" y="76"/>
                      </a:lnTo>
                      <a:lnTo>
                        <a:pt x="209" y="83"/>
                      </a:lnTo>
                      <a:lnTo>
                        <a:pt x="217" y="105"/>
                      </a:lnTo>
                      <a:lnTo>
                        <a:pt x="230" y="107"/>
                      </a:lnTo>
                      <a:lnTo>
                        <a:pt x="237" y="116"/>
                      </a:lnTo>
                      <a:lnTo>
                        <a:pt x="221" y="129"/>
                      </a:lnTo>
                      <a:lnTo>
                        <a:pt x="216" y="143"/>
                      </a:lnTo>
                      <a:lnTo>
                        <a:pt x="193" y="147"/>
                      </a:lnTo>
                      <a:lnTo>
                        <a:pt x="199" y="131"/>
                      </a:lnTo>
                      <a:lnTo>
                        <a:pt x="110" y="137"/>
                      </a:lnTo>
                      <a:lnTo>
                        <a:pt x="46" y="143"/>
                      </a:lnTo>
                      <a:lnTo>
                        <a:pt x="43" y="127"/>
                      </a:lnTo>
                      <a:lnTo>
                        <a:pt x="38" y="80"/>
                      </a:lnTo>
                      <a:lnTo>
                        <a:pt x="37" y="54"/>
                      </a:lnTo>
                      <a:lnTo>
                        <a:pt x="16" y="43"/>
                      </a:lnTo>
                      <a:lnTo>
                        <a:pt x="24" y="32"/>
                      </a:lnTo>
                      <a:lnTo>
                        <a:pt x="14" y="26"/>
                      </a:lnTo>
                      <a:lnTo>
                        <a:pt x="0" y="5"/>
                      </a:lnTo>
                    </a:path>
                  </a:pathLst>
                </a:custGeom>
                <a:solidFill>
                  <a:srgbClr val="00FFFF"/>
                </a:solidFill>
                <a:ln w="12700" cap="rnd">
                  <a:solidFill>
                    <a:srgbClr val="000000"/>
                  </a:solidFill>
                  <a:round/>
                  <a:headEnd/>
                  <a:tailEnd/>
                </a:ln>
              </p:spPr>
              <p:txBody>
                <a:bodyPr/>
                <a:lstStyle/>
                <a:p>
                  <a:endParaRPr lang="en-US" dirty="0"/>
                </a:p>
              </p:txBody>
            </p:sp>
            <p:sp>
              <p:nvSpPr>
                <p:cNvPr id="43" name="Freeform 865"/>
                <p:cNvSpPr>
                  <a:spLocks/>
                </p:cNvSpPr>
                <p:nvPr/>
              </p:nvSpPr>
              <p:spPr bwMode="auto">
                <a:xfrm>
                  <a:off x="2777" y="1037"/>
                  <a:ext cx="117" cy="142"/>
                </a:xfrm>
                <a:custGeom>
                  <a:avLst/>
                  <a:gdLst>
                    <a:gd name="T0" fmla="*/ 0 w 117"/>
                    <a:gd name="T1" fmla="*/ 10 h 142"/>
                    <a:gd name="T2" fmla="*/ 14 w 117"/>
                    <a:gd name="T3" fmla="*/ 15 h 142"/>
                    <a:gd name="T4" fmla="*/ 26 w 117"/>
                    <a:gd name="T5" fmla="*/ 14 h 142"/>
                    <a:gd name="T6" fmla="*/ 31 w 117"/>
                    <a:gd name="T7" fmla="*/ 11 h 142"/>
                    <a:gd name="T8" fmla="*/ 34 w 117"/>
                    <a:gd name="T9" fmla="*/ 3 h 142"/>
                    <a:gd name="T10" fmla="*/ 90 w 117"/>
                    <a:gd name="T11" fmla="*/ 0 h 142"/>
                    <a:gd name="T12" fmla="*/ 116 w 117"/>
                    <a:gd name="T13" fmla="*/ 100 h 142"/>
                    <a:gd name="T14" fmla="*/ 114 w 117"/>
                    <a:gd name="T15" fmla="*/ 99 h 142"/>
                    <a:gd name="T16" fmla="*/ 95 w 117"/>
                    <a:gd name="T17" fmla="*/ 104 h 142"/>
                    <a:gd name="T18" fmla="*/ 81 w 117"/>
                    <a:gd name="T19" fmla="*/ 131 h 142"/>
                    <a:gd name="T20" fmla="*/ 61 w 117"/>
                    <a:gd name="T21" fmla="*/ 127 h 142"/>
                    <a:gd name="T22" fmla="*/ 38 w 117"/>
                    <a:gd name="T23" fmla="*/ 137 h 142"/>
                    <a:gd name="T24" fmla="*/ 8 w 117"/>
                    <a:gd name="T25" fmla="*/ 141 h 142"/>
                    <a:gd name="T26" fmla="*/ 21 w 117"/>
                    <a:gd name="T27" fmla="*/ 115 h 142"/>
                    <a:gd name="T28" fmla="*/ 15 w 117"/>
                    <a:gd name="T29" fmla="*/ 100 h 142"/>
                    <a:gd name="T30" fmla="*/ 0 w 117"/>
                    <a:gd name="T31" fmla="*/ 10 h 1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7"/>
                    <a:gd name="T49" fmla="*/ 0 h 142"/>
                    <a:gd name="T50" fmla="*/ 117 w 117"/>
                    <a:gd name="T51" fmla="*/ 142 h 1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7" h="142">
                      <a:moveTo>
                        <a:pt x="0" y="10"/>
                      </a:moveTo>
                      <a:lnTo>
                        <a:pt x="14" y="15"/>
                      </a:lnTo>
                      <a:lnTo>
                        <a:pt x="26" y="14"/>
                      </a:lnTo>
                      <a:lnTo>
                        <a:pt x="31" y="11"/>
                      </a:lnTo>
                      <a:lnTo>
                        <a:pt x="34" y="3"/>
                      </a:lnTo>
                      <a:lnTo>
                        <a:pt x="90" y="0"/>
                      </a:lnTo>
                      <a:lnTo>
                        <a:pt x="116" y="100"/>
                      </a:lnTo>
                      <a:lnTo>
                        <a:pt x="114" y="99"/>
                      </a:lnTo>
                      <a:lnTo>
                        <a:pt x="95" y="104"/>
                      </a:lnTo>
                      <a:lnTo>
                        <a:pt x="81" y="131"/>
                      </a:lnTo>
                      <a:lnTo>
                        <a:pt x="61" y="127"/>
                      </a:lnTo>
                      <a:lnTo>
                        <a:pt x="38" y="137"/>
                      </a:lnTo>
                      <a:lnTo>
                        <a:pt x="8" y="141"/>
                      </a:lnTo>
                      <a:lnTo>
                        <a:pt x="21" y="115"/>
                      </a:lnTo>
                      <a:lnTo>
                        <a:pt x="15" y="100"/>
                      </a:lnTo>
                      <a:lnTo>
                        <a:pt x="0" y="10"/>
                      </a:lnTo>
                    </a:path>
                  </a:pathLst>
                </a:custGeom>
                <a:solidFill>
                  <a:srgbClr val="007F9F"/>
                </a:solidFill>
                <a:ln w="12700" cap="rnd">
                  <a:solidFill>
                    <a:srgbClr val="000000"/>
                  </a:solidFill>
                  <a:round/>
                  <a:headEnd/>
                  <a:tailEnd/>
                </a:ln>
              </p:spPr>
              <p:txBody>
                <a:bodyPr/>
                <a:lstStyle/>
                <a:p>
                  <a:endParaRPr lang="en-US" dirty="0"/>
                </a:p>
              </p:txBody>
            </p:sp>
            <p:sp>
              <p:nvSpPr>
                <p:cNvPr id="44" name="Freeform 866"/>
                <p:cNvSpPr>
                  <a:spLocks/>
                </p:cNvSpPr>
                <p:nvPr/>
              </p:nvSpPr>
              <p:spPr bwMode="auto">
                <a:xfrm>
                  <a:off x="2866" y="1009"/>
                  <a:ext cx="151" cy="128"/>
                </a:xfrm>
                <a:custGeom>
                  <a:avLst/>
                  <a:gdLst>
                    <a:gd name="T0" fmla="*/ 0 w 151"/>
                    <a:gd name="T1" fmla="*/ 29 h 128"/>
                    <a:gd name="T2" fmla="*/ 68 w 151"/>
                    <a:gd name="T3" fmla="*/ 24 h 128"/>
                    <a:gd name="T4" fmla="*/ 82 w 151"/>
                    <a:gd name="T5" fmla="*/ 26 h 128"/>
                    <a:gd name="T6" fmla="*/ 114 w 151"/>
                    <a:gd name="T7" fmla="*/ 15 h 128"/>
                    <a:gd name="T8" fmla="*/ 121 w 151"/>
                    <a:gd name="T9" fmla="*/ 5 h 128"/>
                    <a:gd name="T10" fmla="*/ 140 w 151"/>
                    <a:gd name="T11" fmla="*/ 0 h 128"/>
                    <a:gd name="T12" fmla="*/ 150 w 151"/>
                    <a:gd name="T13" fmla="*/ 48 h 128"/>
                    <a:gd name="T14" fmla="*/ 142 w 151"/>
                    <a:gd name="T15" fmla="*/ 53 h 128"/>
                    <a:gd name="T16" fmla="*/ 144 w 151"/>
                    <a:gd name="T17" fmla="*/ 87 h 128"/>
                    <a:gd name="T18" fmla="*/ 129 w 151"/>
                    <a:gd name="T19" fmla="*/ 89 h 128"/>
                    <a:gd name="T20" fmla="*/ 121 w 151"/>
                    <a:gd name="T21" fmla="*/ 108 h 128"/>
                    <a:gd name="T22" fmla="*/ 109 w 151"/>
                    <a:gd name="T23" fmla="*/ 106 h 128"/>
                    <a:gd name="T24" fmla="*/ 105 w 151"/>
                    <a:gd name="T25" fmla="*/ 127 h 128"/>
                    <a:gd name="T26" fmla="*/ 88 w 151"/>
                    <a:gd name="T27" fmla="*/ 118 h 128"/>
                    <a:gd name="T28" fmla="*/ 55 w 151"/>
                    <a:gd name="T29" fmla="*/ 124 h 128"/>
                    <a:gd name="T30" fmla="*/ 41 w 151"/>
                    <a:gd name="T31" fmla="*/ 116 h 128"/>
                    <a:gd name="T32" fmla="*/ 22 w 151"/>
                    <a:gd name="T33" fmla="*/ 115 h 128"/>
                    <a:gd name="T34" fmla="*/ 12 w 151"/>
                    <a:gd name="T35" fmla="*/ 79 h 128"/>
                    <a:gd name="T36" fmla="*/ 0 w 151"/>
                    <a:gd name="T37" fmla="*/ 29 h 1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1"/>
                    <a:gd name="T58" fmla="*/ 0 h 128"/>
                    <a:gd name="T59" fmla="*/ 151 w 151"/>
                    <a:gd name="T60" fmla="*/ 128 h 1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1" h="128">
                      <a:moveTo>
                        <a:pt x="0" y="29"/>
                      </a:moveTo>
                      <a:lnTo>
                        <a:pt x="68" y="24"/>
                      </a:lnTo>
                      <a:lnTo>
                        <a:pt x="82" y="26"/>
                      </a:lnTo>
                      <a:lnTo>
                        <a:pt x="114" y="15"/>
                      </a:lnTo>
                      <a:lnTo>
                        <a:pt x="121" y="5"/>
                      </a:lnTo>
                      <a:lnTo>
                        <a:pt x="140" y="0"/>
                      </a:lnTo>
                      <a:lnTo>
                        <a:pt x="150" y="48"/>
                      </a:lnTo>
                      <a:lnTo>
                        <a:pt x="142" y="53"/>
                      </a:lnTo>
                      <a:lnTo>
                        <a:pt x="144" y="87"/>
                      </a:lnTo>
                      <a:lnTo>
                        <a:pt x="129" y="89"/>
                      </a:lnTo>
                      <a:lnTo>
                        <a:pt x="121" y="108"/>
                      </a:lnTo>
                      <a:lnTo>
                        <a:pt x="109" y="106"/>
                      </a:lnTo>
                      <a:lnTo>
                        <a:pt x="105" y="127"/>
                      </a:lnTo>
                      <a:lnTo>
                        <a:pt x="88" y="118"/>
                      </a:lnTo>
                      <a:lnTo>
                        <a:pt x="55" y="124"/>
                      </a:lnTo>
                      <a:lnTo>
                        <a:pt x="41" y="116"/>
                      </a:lnTo>
                      <a:lnTo>
                        <a:pt x="22" y="115"/>
                      </a:lnTo>
                      <a:lnTo>
                        <a:pt x="12" y="79"/>
                      </a:lnTo>
                      <a:lnTo>
                        <a:pt x="0" y="29"/>
                      </a:lnTo>
                    </a:path>
                  </a:pathLst>
                </a:custGeom>
                <a:solidFill>
                  <a:srgbClr val="FF9F7F"/>
                </a:solidFill>
                <a:ln w="12700" cap="rnd">
                  <a:solidFill>
                    <a:srgbClr val="000000"/>
                  </a:solidFill>
                  <a:round/>
                  <a:headEnd/>
                  <a:tailEnd/>
                </a:ln>
              </p:spPr>
              <p:txBody>
                <a:bodyPr/>
                <a:lstStyle/>
                <a:p>
                  <a:endParaRPr lang="en-US" dirty="0"/>
                </a:p>
              </p:txBody>
            </p:sp>
            <p:sp>
              <p:nvSpPr>
                <p:cNvPr id="45" name="Freeform 867"/>
                <p:cNvSpPr>
                  <a:spLocks/>
                </p:cNvSpPr>
                <p:nvPr/>
              </p:nvSpPr>
              <p:spPr bwMode="auto">
                <a:xfrm>
                  <a:off x="2734" y="1125"/>
                  <a:ext cx="265" cy="108"/>
                </a:xfrm>
                <a:custGeom>
                  <a:avLst/>
                  <a:gdLst>
                    <a:gd name="T0" fmla="*/ 0 w 265"/>
                    <a:gd name="T1" fmla="*/ 107 h 108"/>
                    <a:gd name="T2" fmla="*/ 64 w 265"/>
                    <a:gd name="T3" fmla="*/ 100 h 108"/>
                    <a:gd name="T4" fmla="*/ 64 w 265"/>
                    <a:gd name="T5" fmla="*/ 96 h 108"/>
                    <a:gd name="T6" fmla="*/ 219 w 265"/>
                    <a:gd name="T7" fmla="*/ 80 h 108"/>
                    <a:gd name="T8" fmla="*/ 222 w 265"/>
                    <a:gd name="T9" fmla="*/ 72 h 108"/>
                    <a:gd name="T10" fmla="*/ 245 w 265"/>
                    <a:gd name="T11" fmla="*/ 66 h 108"/>
                    <a:gd name="T12" fmla="*/ 247 w 265"/>
                    <a:gd name="T13" fmla="*/ 57 h 108"/>
                    <a:gd name="T14" fmla="*/ 257 w 265"/>
                    <a:gd name="T15" fmla="*/ 54 h 108"/>
                    <a:gd name="T16" fmla="*/ 264 w 265"/>
                    <a:gd name="T17" fmla="*/ 42 h 108"/>
                    <a:gd name="T18" fmla="*/ 243 w 265"/>
                    <a:gd name="T19" fmla="*/ 29 h 108"/>
                    <a:gd name="T20" fmla="*/ 239 w 265"/>
                    <a:gd name="T21" fmla="*/ 12 h 108"/>
                    <a:gd name="T22" fmla="*/ 222 w 265"/>
                    <a:gd name="T23" fmla="*/ 3 h 108"/>
                    <a:gd name="T24" fmla="*/ 187 w 265"/>
                    <a:gd name="T25" fmla="*/ 8 h 108"/>
                    <a:gd name="T26" fmla="*/ 171 w 265"/>
                    <a:gd name="T27" fmla="*/ 0 h 108"/>
                    <a:gd name="T28" fmla="*/ 156 w 265"/>
                    <a:gd name="T29" fmla="*/ 0 h 108"/>
                    <a:gd name="T30" fmla="*/ 159 w 265"/>
                    <a:gd name="T31" fmla="*/ 12 h 108"/>
                    <a:gd name="T32" fmla="*/ 138 w 265"/>
                    <a:gd name="T33" fmla="*/ 18 h 108"/>
                    <a:gd name="T34" fmla="*/ 123 w 265"/>
                    <a:gd name="T35" fmla="*/ 45 h 108"/>
                    <a:gd name="T36" fmla="*/ 104 w 265"/>
                    <a:gd name="T37" fmla="*/ 40 h 108"/>
                    <a:gd name="T38" fmla="*/ 80 w 265"/>
                    <a:gd name="T39" fmla="*/ 50 h 108"/>
                    <a:gd name="T40" fmla="*/ 51 w 265"/>
                    <a:gd name="T41" fmla="*/ 54 h 108"/>
                    <a:gd name="T42" fmla="*/ 51 w 265"/>
                    <a:gd name="T43" fmla="*/ 69 h 108"/>
                    <a:gd name="T44" fmla="*/ 36 w 265"/>
                    <a:gd name="T45" fmla="*/ 69 h 108"/>
                    <a:gd name="T46" fmla="*/ 36 w 265"/>
                    <a:gd name="T47" fmla="*/ 82 h 108"/>
                    <a:gd name="T48" fmla="*/ 21 w 265"/>
                    <a:gd name="T49" fmla="*/ 77 h 108"/>
                    <a:gd name="T50" fmla="*/ 12 w 265"/>
                    <a:gd name="T51" fmla="*/ 79 h 108"/>
                    <a:gd name="T52" fmla="*/ 19 w 265"/>
                    <a:gd name="T53" fmla="*/ 88 h 108"/>
                    <a:gd name="T54" fmla="*/ 3 w 265"/>
                    <a:gd name="T55" fmla="*/ 100 h 108"/>
                    <a:gd name="T56" fmla="*/ 0 w 265"/>
                    <a:gd name="T57" fmla="*/ 107 h 1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65"/>
                    <a:gd name="T88" fmla="*/ 0 h 108"/>
                    <a:gd name="T89" fmla="*/ 265 w 265"/>
                    <a:gd name="T90" fmla="*/ 108 h 1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65" h="108">
                      <a:moveTo>
                        <a:pt x="0" y="107"/>
                      </a:moveTo>
                      <a:lnTo>
                        <a:pt x="64" y="100"/>
                      </a:lnTo>
                      <a:lnTo>
                        <a:pt x="64" y="96"/>
                      </a:lnTo>
                      <a:lnTo>
                        <a:pt x="219" y="80"/>
                      </a:lnTo>
                      <a:lnTo>
                        <a:pt x="222" y="72"/>
                      </a:lnTo>
                      <a:lnTo>
                        <a:pt x="245" y="66"/>
                      </a:lnTo>
                      <a:lnTo>
                        <a:pt x="247" y="57"/>
                      </a:lnTo>
                      <a:lnTo>
                        <a:pt x="257" y="54"/>
                      </a:lnTo>
                      <a:lnTo>
                        <a:pt x="264" y="42"/>
                      </a:lnTo>
                      <a:lnTo>
                        <a:pt x="243" y="29"/>
                      </a:lnTo>
                      <a:lnTo>
                        <a:pt x="239" y="12"/>
                      </a:lnTo>
                      <a:lnTo>
                        <a:pt x="222" y="3"/>
                      </a:lnTo>
                      <a:lnTo>
                        <a:pt x="187" y="8"/>
                      </a:lnTo>
                      <a:lnTo>
                        <a:pt x="171" y="0"/>
                      </a:lnTo>
                      <a:lnTo>
                        <a:pt x="156" y="0"/>
                      </a:lnTo>
                      <a:lnTo>
                        <a:pt x="159" y="12"/>
                      </a:lnTo>
                      <a:lnTo>
                        <a:pt x="138" y="18"/>
                      </a:lnTo>
                      <a:lnTo>
                        <a:pt x="123" y="45"/>
                      </a:lnTo>
                      <a:lnTo>
                        <a:pt x="104" y="40"/>
                      </a:lnTo>
                      <a:lnTo>
                        <a:pt x="80" y="50"/>
                      </a:lnTo>
                      <a:lnTo>
                        <a:pt x="51" y="54"/>
                      </a:lnTo>
                      <a:lnTo>
                        <a:pt x="51" y="69"/>
                      </a:lnTo>
                      <a:lnTo>
                        <a:pt x="36" y="69"/>
                      </a:lnTo>
                      <a:lnTo>
                        <a:pt x="36" y="82"/>
                      </a:lnTo>
                      <a:lnTo>
                        <a:pt x="21" y="77"/>
                      </a:lnTo>
                      <a:lnTo>
                        <a:pt x="12" y="79"/>
                      </a:lnTo>
                      <a:lnTo>
                        <a:pt x="19" y="88"/>
                      </a:lnTo>
                      <a:lnTo>
                        <a:pt x="3" y="100"/>
                      </a:lnTo>
                      <a:lnTo>
                        <a:pt x="0" y="107"/>
                      </a:lnTo>
                    </a:path>
                  </a:pathLst>
                </a:custGeom>
                <a:solidFill>
                  <a:srgbClr val="008000"/>
                </a:solidFill>
                <a:ln w="12700" cap="rnd">
                  <a:solidFill>
                    <a:srgbClr val="000000"/>
                  </a:solidFill>
                  <a:round/>
                  <a:headEnd/>
                  <a:tailEnd/>
                </a:ln>
              </p:spPr>
              <p:txBody>
                <a:bodyPr/>
                <a:lstStyle/>
                <a:p>
                  <a:endParaRPr lang="en-US" dirty="0"/>
                </a:p>
              </p:txBody>
            </p:sp>
            <p:sp>
              <p:nvSpPr>
                <p:cNvPr id="46" name="Freeform 868"/>
                <p:cNvSpPr>
                  <a:spLocks/>
                </p:cNvSpPr>
                <p:nvPr/>
              </p:nvSpPr>
              <p:spPr bwMode="auto">
                <a:xfrm>
                  <a:off x="2717" y="1194"/>
                  <a:ext cx="303" cy="82"/>
                </a:xfrm>
                <a:custGeom>
                  <a:avLst/>
                  <a:gdLst>
                    <a:gd name="T0" fmla="*/ 18 w 303"/>
                    <a:gd name="T1" fmla="*/ 37 h 82"/>
                    <a:gd name="T2" fmla="*/ 18 w 303"/>
                    <a:gd name="T3" fmla="*/ 38 h 82"/>
                    <a:gd name="T4" fmla="*/ 13 w 303"/>
                    <a:gd name="T5" fmla="*/ 46 h 82"/>
                    <a:gd name="T6" fmla="*/ 19 w 303"/>
                    <a:gd name="T7" fmla="*/ 56 h 82"/>
                    <a:gd name="T8" fmla="*/ 0 w 303"/>
                    <a:gd name="T9" fmla="*/ 65 h 82"/>
                    <a:gd name="T10" fmla="*/ 4 w 303"/>
                    <a:gd name="T11" fmla="*/ 81 h 82"/>
                    <a:gd name="T12" fmla="*/ 83 w 303"/>
                    <a:gd name="T13" fmla="*/ 76 h 82"/>
                    <a:gd name="T14" fmla="*/ 177 w 303"/>
                    <a:gd name="T15" fmla="*/ 68 h 82"/>
                    <a:gd name="T16" fmla="*/ 224 w 303"/>
                    <a:gd name="T17" fmla="*/ 62 h 82"/>
                    <a:gd name="T18" fmla="*/ 234 w 303"/>
                    <a:gd name="T19" fmla="*/ 41 h 82"/>
                    <a:gd name="T20" fmla="*/ 250 w 303"/>
                    <a:gd name="T21" fmla="*/ 40 h 82"/>
                    <a:gd name="T22" fmla="*/ 302 w 303"/>
                    <a:gd name="T23" fmla="*/ 0 h 82"/>
                    <a:gd name="T24" fmla="*/ 235 w 303"/>
                    <a:gd name="T25" fmla="*/ 10 h 82"/>
                    <a:gd name="T26" fmla="*/ 79 w 303"/>
                    <a:gd name="T27" fmla="*/ 27 h 82"/>
                    <a:gd name="T28" fmla="*/ 80 w 303"/>
                    <a:gd name="T29" fmla="*/ 31 h 82"/>
                    <a:gd name="T30" fmla="*/ 18 w 303"/>
                    <a:gd name="T31" fmla="*/ 37 h 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3"/>
                    <a:gd name="T49" fmla="*/ 0 h 82"/>
                    <a:gd name="T50" fmla="*/ 303 w 303"/>
                    <a:gd name="T51" fmla="*/ 82 h 8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3" h="82">
                      <a:moveTo>
                        <a:pt x="18" y="37"/>
                      </a:moveTo>
                      <a:lnTo>
                        <a:pt x="18" y="38"/>
                      </a:lnTo>
                      <a:lnTo>
                        <a:pt x="13" y="46"/>
                      </a:lnTo>
                      <a:lnTo>
                        <a:pt x="19" y="56"/>
                      </a:lnTo>
                      <a:lnTo>
                        <a:pt x="0" y="65"/>
                      </a:lnTo>
                      <a:lnTo>
                        <a:pt x="4" y="81"/>
                      </a:lnTo>
                      <a:lnTo>
                        <a:pt x="83" y="76"/>
                      </a:lnTo>
                      <a:lnTo>
                        <a:pt x="177" y="68"/>
                      </a:lnTo>
                      <a:lnTo>
                        <a:pt x="224" y="62"/>
                      </a:lnTo>
                      <a:lnTo>
                        <a:pt x="234" y="41"/>
                      </a:lnTo>
                      <a:lnTo>
                        <a:pt x="250" y="40"/>
                      </a:lnTo>
                      <a:lnTo>
                        <a:pt x="302" y="0"/>
                      </a:lnTo>
                      <a:lnTo>
                        <a:pt x="235" y="10"/>
                      </a:lnTo>
                      <a:lnTo>
                        <a:pt x="79" y="27"/>
                      </a:lnTo>
                      <a:lnTo>
                        <a:pt x="80" y="31"/>
                      </a:lnTo>
                      <a:lnTo>
                        <a:pt x="18" y="37"/>
                      </a:lnTo>
                    </a:path>
                  </a:pathLst>
                </a:custGeom>
                <a:solidFill>
                  <a:srgbClr val="DF9FFF"/>
                </a:solidFill>
                <a:ln w="12700" cap="rnd">
                  <a:solidFill>
                    <a:srgbClr val="000000"/>
                  </a:solidFill>
                  <a:round/>
                  <a:headEnd/>
                  <a:tailEnd/>
                </a:ln>
              </p:spPr>
              <p:txBody>
                <a:bodyPr/>
                <a:lstStyle/>
                <a:p>
                  <a:endParaRPr lang="en-US" dirty="0"/>
                </a:p>
              </p:txBody>
            </p:sp>
            <p:sp>
              <p:nvSpPr>
                <p:cNvPr id="47" name="Freeform 869"/>
                <p:cNvSpPr>
                  <a:spLocks/>
                </p:cNvSpPr>
                <p:nvPr/>
              </p:nvSpPr>
              <p:spPr bwMode="auto">
                <a:xfrm>
                  <a:off x="2688" y="1270"/>
                  <a:ext cx="125" cy="161"/>
                </a:xfrm>
                <a:custGeom>
                  <a:avLst/>
                  <a:gdLst>
                    <a:gd name="T0" fmla="*/ 35 w 125"/>
                    <a:gd name="T1" fmla="*/ 5 h 161"/>
                    <a:gd name="T2" fmla="*/ 16 w 125"/>
                    <a:gd name="T3" fmla="*/ 32 h 161"/>
                    <a:gd name="T4" fmla="*/ 0 w 125"/>
                    <a:gd name="T5" fmla="*/ 50 h 161"/>
                    <a:gd name="T6" fmla="*/ 5 w 125"/>
                    <a:gd name="T7" fmla="*/ 71 h 161"/>
                    <a:gd name="T8" fmla="*/ 25 w 125"/>
                    <a:gd name="T9" fmla="*/ 100 h 161"/>
                    <a:gd name="T10" fmla="*/ 10 w 125"/>
                    <a:gd name="T11" fmla="*/ 129 h 161"/>
                    <a:gd name="T12" fmla="*/ 3 w 125"/>
                    <a:gd name="T13" fmla="*/ 144 h 161"/>
                    <a:gd name="T14" fmla="*/ 76 w 125"/>
                    <a:gd name="T15" fmla="*/ 138 h 161"/>
                    <a:gd name="T16" fmla="*/ 79 w 125"/>
                    <a:gd name="T17" fmla="*/ 158 h 161"/>
                    <a:gd name="T18" fmla="*/ 94 w 125"/>
                    <a:gd name="T19" fmla="*/ 160 h 161"/>
                    <a:gd name="T20" fmla="*/ 98 w 125"/>
                    <a:gd name="T21" fmla="*/ 150 h 161"/>
                    <a:gd name="T22" fmla="*/ 124 w 125"/>
                    <a:gd name="T23" fmla="*/ 147 h 161"/>
                    <a:gd name="T24" fmla="*/ 118 w 125"/>
                    <a:gd name="T25" fmla="*/ 114 h 161"/>
                    <a:gd name="T26" fmla="*/ 117 w 125"/>
                    <a:gd name="T27" fmla="*/ 0 h 161"/>
                    <a:gd name="T28" fmla="*/ 35 w 125"/>
                    <a:gd name="T29" fmla="*/ 5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5"/>
                    <a:gd name="T46" fmla="*/ 0 h 161"/>
                    <a:gd name="T47" fmla="*/ 125 w 125"/>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5" h="161">
                      <a:moveTo>
                        <a:pt x="35" y="5"/>
                      </a:moveTo>
                      <a:lnTo>
                        <a:pt x="16" y="32"/>
                      </a:lnTo>
                      <a:lnTo>
                        <a:pt x="0" y="50"/>
                      </a:lnTo>
                      <a:lnTo>
                        <a:pt x="5" y="71"/>
                      </a:lnTo>
                      <a:lnTo>
                        <a:pt x="25" y="100"/>
                      </a:lnTo>
                      <a:lnTo>
                        <a:pt x="10" y="129"/>
                      </a:lnTo>
                      <a:lnTo>
                        <a:pt x="3" y="144"/>
                      </a:lnTo>
                      <a:lnTo>
                        <a:pt x="76" y="138"/>
                      </a:lnTo>
                      <a:lnTo>
                        <a:pt x="79" y="158"/>
                      </a:lnTo>
                      <a:lnTo>
                        <a:pt x="94" y="160"/>
                      </a:lnTo>
                      <a:lnTo>
                        <a:pt x="98" y="150"/>
                      </a:lnTo>
                      <a:lnTo>
                        <a:pt x="124" y="147"/>
                      </a:lnTo>
                      <a:lnTo>
                        <a:pt x="118" y="114"/>
                      </a:lnTo>
                      <a:lnTo>
                        <a:pt x="117" y="0"/>
                      </a:lnTo>
                      <a:lnTo>
                        <a:pt x="35" y="5"/>
                      </a:lnTo>
                    </a:path>
                  </a:pathLst>
                </a:custGeom>
                <a:solidFill>
                  <a:srgbClr val="FF5FBF"/>
                </a:solidFill>
                <a:ln w="12700" cap="rnd">
                  <a:solidFill>
                    <a:srgbClr val="000000"/>
                  </a:solidFill>
                  <a:round/>
                  <a:headEnd/>
                  <a:tailEnd/>
                </a:ln>
              </p:spPr>
              <p:txBody>
                <a:bodyPr/>
                <a:lstStyle/>
                <a:p>
                  <a:endParaRPr lang="en-US" dirty="0"/>
                </a:p>
              </p:txBody>
            </p:sp>
            <p:sp>
              <p:nvSpPr>
                <p:cNvPr id="48" name="Freeform 870"/>
                <p:cNvSpPr>
                  <a:spLocks/>
                </p:cNvSpPr>
                <p:nvPr/>
              </p:nvSpPr>
              <p:spPr bwMode="auto">
                <a:xfrm>
                  <a:off x="2803" y="1262"/>
                  <a:ext cx="142" cy="162"/>
                </a:xfrm>
                <a:custGeom>
                  <a:avLst/>
                  <a:gdLst>
                    <a:gd name="T0" fmla="*/ 0 w 142"/>
                    <a:gd name="T1" fmla="*/ 8 h 162"/>
                    <a:gd name="T2" fmla="*/ 92 w 142"/>
                    <a:gd name="T3" fmla="*/ 0 h 162"/>
                    <a:gd name="T4" fmla="*/ 121 w 142"/>
                    <a:gd name="T5" fmla="*/ 74 h 162"/>
                    <a:gd name="T6" fmla="*/ 141 w 142"/>
                    <a:gd name="T7" fmla="*/ 86 h 162"/>
                    <a:gd name="T8" fmla="*/ 125 w 142"/>
                    <a:gd name="T9" fmla="*/ 108 h 162"/>
                    <a:gd name="T10" fmla="*/ 140 w 142"/>
                    <a:gd name="T11" fmla="*/ 129 h 162"/>
                    <a:gd name="T12" fmla="*/ 47 w 142"/>
                    <a:gd name="T13" fmla="*/ 137 h 162"/>
                    <a:gd name="T14" fmla="*/ 51 w 142"/>
                    <a:gd name="T15" fmla="*/ 155 h 162"/>
                    <a:gd name="T16" fmla="*/ 37 w 142"/>
                    <a:gd name="T17" fmla="*/ 161 h 162"/>
                    <a:gd name="T18" fmla="*/ 26 w 142"/>
                    <a:gd name="T19" fmla="*/ 138 h 162"/>
                    <a:gd name="T20" fmla="*/ 19 w 142"/>
                    <a:gd name="T21" fmla="*/ 157 h 162"/>
                    <a:gd name="T22" fmla="*/ 8 w 142"/>
                    <a:gd name="T23" fmla="*/ 155 h 162"/>
                    <a:gd name="T24" fmla="*/ 4 w 142"/>
                    <a:gd name="T25" fmla="*/ 136 h 162"/>
                    <a:gd name="T26" fmla="*/ 1 w 142"/>
                    <a:gd name="T27" fmla="*/ 120 h 162"/>
                    <a:gd name="T28" fmla="*/ 0 w 142"/>
                    <a:gd name="T29" fmla="*/ 8 h 1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2"/>
                    <a:gd name="T46" fmla="*/ 0 h 162"/>
                    <a:gd name="T47" fmla="*/ 142 w 142"/>
                    <a:gd name="T48" fmla="*/ 162 h 1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2" h="162">
                      <a:moveTo>
                        <a:pt x="0" y="8"/>
                      </a:moveTo>
                      <a:lnTo>
                        <a:pt x="92" y="0"/>
                      </a:lnTo>
                      <a:lnTo>
                        <a:pt x="121" y="74"/>
                      </a:lnTo>
                      <a:lnTo>
                        <a:pt x="141" y="86"/>
                      </a:lnTo>
                      <a:lnTo>
                        <a:pt x="125" y="108"/>
                      </a:lnTo>
                      <a:lnTo>
                        <a:pt x="140" y="129"/>
                      </a:lnTo>
                      <a:lnTo>
                        <a:pt x="47" y="137"/>
                      </a:lnTo>
                      <a:lnTo>
                        <a:pt x="51" y="155"/>
                      </a:lnTo>
                      <a:lnTo>
                        <a:pt x="37" y="161"/>
                      </a:lnTo>
                      <a:lnTo>
                        <a:pt x="26" y="138"/>
                      </a:lnTo>
                      <a:lnTo>
                        <a:pt x="19" y="157"/>
                      </a:lnTo>
                      <a:lnTo>
                        <a:pt x="8" y="155"/>
                      </a:lnTo>
                      <a:lnTo>
                        <a:pt x="4" y="136"/>
                      </a:lnTo>
                      <a:lnTo>
                        <a:pt x="1" y="120"/>
                      </a:lnTo>
                      <a:lnTo>
                        <a:pt x="0" y="8"/>
                      </a:lnTo>
                    </a:path>
                  </a:pathLst>
                </a:custGeom>
                <a:solidFill>
                  <a:srgbClr val="7F00DF"/>
                </a:solidFill>
                <a:ln w="12700" cap="rnd">
                  <a:solidFill>
                    <a:srgbClr val="000000"/>
                  </a:solidFill>
                  <a:round/>
                  <a:headEnd/>
                  <a:tailEnd/>
                </a:ln>
              </p:spPr>
              <p:txBody>
                <a:bodyPr/>
                <a:lstStyle/>
                <a:p>
                  <a:endParaRPr lang="en-US" dirty="0"/>
                </a:p>
              </p:txBody>
            </p:sp>
            <p:sp>
              <p:nvSpPr>
                <p:cNvPr id="49" name="Freeform 871"/>
                <p:cNvSpPr>
                  <a:spLocks/>
                </p:cNvSpPr>
                <p:nvPr/>
              </p:nvSpPr>
              <p:spPr bwMode="auto">
                <a:xfrm>
                  <a:off x="2895" y="1253"/>
                  <a:ext cx="194" cy="150"/>
                </a:xfrm>
                <a:custGeom>
                  <a:avLst/>
                  <a:gdLst>
                    <a:gd name="T0" fmla="*/ 0 w 194"/>
                    <a:gd name="T1" fmla="*/ 9 h 150"/>
                    <a:gd name="T2" fmla="*/ 2 w 194"/>
                    <a:gd name="T3" fmla="*/ 9 h 150"/>
                    <a:gd name="T4" fmla="*/ 47 w 194"/>
                    <a:gd name="T5" fmla="*/ 3 h 150"/>
                    <a:gd name="T6" fmla="*/ 87 w 194"/>
                    <a:gd name="T7" fmla="*/ 0 h 150"/>
                    <a:gd name="T8" fmla="*/ 81 w 194"/>
                    <a:gd name="T9" fmla="*/ 8 h 150"/>
                    <a:gd name="T10" fmla="*/ 93 w 194"/>
                    <a:gd name="T11" fmla="*/ 8 h 150"/>
                    <a:gd name="T12" fmla="*/ 162 w 194"/>
                    <a:gd name="T13" fmla="*/ 53 h 150"/>
                    <a:gd name="T14" fmla="*/ 189 w 194"/>
                    <a:gd name="T15" fmla="*/ 83 h 150"/>
                    <a:gd name="T16" fmla="*/ 193 w 194"/>
                    <a:gd name="T17" fmla="*/ 103 h 150"/>
                    <a:gd name="T18" fmla="*/ 184 w 194"/>
                    <a:gd name="T19" fmla="*/ 108 h 150"/>
                    <a:gd name="T20" fmla="*/ 189 w 194"/>
                    <a:gd name="T21" fmla="*/ 128 h 150"/>
                    <a:gd name="T22" fmla="*/ 170 w 194"/>
                    <a:gd name="T23" fmla="*/ 129 h 150"/>
                    <a:gd name="T24" fmla="*/ 170 w 194"/>
                    <a:gd name="T25" fmla="*/ 147 h 150"/>
                    <a:gd name="T26" fmla="*/ 154 w 194"/>
                    <a:gd name="T27" fmla="*/ 138 h 150"/>
                    <a:gd name="T28" fmla="*/ 55 w 194"/>
                    <a:gd name="T29" fmla="*/ 149 h 150"/>
                    <a:gd name="T30" fmla="*/ 33 w 194"/>
                    <a:gd name="T31" fmla="*/ 117 h 150"/>
                    <a:gd name="T32" fmla="*/ 49 w 194"/>
                    <a:gd name="T33" fmla="*/ 95 h 150"/>
                    <a:gd name="T34" fmla="*/ 28 w 194"/>
                    <a:gd name="T35" fmla="*/ 84 h 150"/>
                    <a:gd name="T36" fmla="*/ 0 w 194"/>
                    <a:gd name="T37" fmla="*/ 9 h 1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4"/>
                    <a:gd name="T58" fmla="*/ 0 h 150"/>
                    <a:gd name="T59" fmla="*/ 194 w 194"/>
                    <a:gd name="T60" fmla="*/ 150 h 1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4" h="150">
                      <a:moveTo>
                        <a:pt x="0" y="9"/>
                      </a:moveTo>
                      <a:lnTo>
                        <a:pt x="2" y="9"/>
                      </a:lnTo>
                      <a:lnTo>
                        <a:pt x="47" y="3"/>
                      </a:lnTo>
                      <a:lnTo>
                        <a:pt x="87" y="0"/>
                      </a:lnTo>
                      <a:lnTo>
                        <a:pt x="81" y="8"/>
                      </a:lnTo>
                      <a:lnTo>
                        <a:pt x="93" y="8"/>
                      </a:lnTo>
                      <a:lnTo>
                        <a:pt x="162" y="53"/>
                      </a:lnTo>
                      <a:lnTo>
                        <a:pt x="189" y="83"/>
                      </a:lnTo>
                      <a:lnTo>
                        <a:pt x="193" y="103"/>
                      </a:lnTo>
                      <a:lnTo>
                        <a:pt x="184" y="108"/>
                      </a:lnTo>
                      <a:lnTo>
                        <a:pt x="189" y="128"/>
                      </a:lnTo>
                      <a:lnTo>
                        <a:pt x="170" y="129"/>
                      </a:lnTo>
                      <a:lnTo>
                        <a:pt x="170" y="147"/>
                      </a:lnTo>
                      <a:lnTo>
                        <a:pt x="154" y="138"/>
                      </a:lnTo>
                      <a:lnTo>
                        <a:pt x="55" y="149"/>
                      </a:lnTo>
                      <a:lnTo>
                        <a:pt x="33" y="117"/>
                      </a:lnTo>
                      <a:lnTo>
                        <a:pt x="49" y="95"/>
                      </a:lnTo>
                      <a:lnTo>
                        <a:pt x="28" y="84"/>
                      </a:lnTo>
                      <a:lnTo>
                        <a:pt x="0" y="9"/>
                      </a:lnTo>
                    </a:path>
                  </a:pathLst>
                </a:custGeom>
                <a:solidFill>
                  <a:srgbClr val="008080"/>
                </a:solidFill>
                <a:ln w="12700" cap="rnd">
                  <a:solidFill>
                    <a:srgbClr val="000000"/>
                  </a:solidFill>
                  <a:round/>
                  <a:headEnd/>
                  <a:tailEnd/>
                </a:ln>
              </p:spPr>
              <p:txBody>
                <a:bodyPr/>
                <a:lstStyle/>
                <a:p>
                  <a:endParaRPr lang="en-US" dirty="0"/>
                </a:p>
              </p:txBody>
            </p:sp>
            <p:sp>
              <p:nvSpPr>
                <p:cNvPr id="50" name="Freeform 872"/>
                <p:cNvSpPr>
                  <a:spLocks/>
                </p:cNvSpPr>
                <p:nvPr/>
              </p:nvSpPr>
              <p:spPr bwMode="auto">
                <a:xfrm>
                  <a:off x="2976" y="1233"/>
                  <a:ext cx="177" cy="105"/>
                </a:xfrm>
                <a:custGeom>
                  <a:avLst/>
                  <a:gdLst>
                    <a:gd name="T0" fmla="*/ 6 w 177"/>
                    <a:gd name="T1" fmla="*/ 19 h 105"/>
                    <a:gd name="T2" fmla="*/ 21 w 177"/>
                    <a:gd name="T3" fmla="*/ 9 h 105"/>
                    <a:gd name="T4" fmla="*/ 73 w 177"/>
                    <a:gd name="T5" fmla="*/ 0 h 105"/>
                    <a:gd name="T6" fmla="*/ 89 w 177"/>
                    <a:gd name="T7" fmla="*/ 6 h 105"/>
                    <a:gd name="T8" fmla="*/ 123 w 177"/>
                    <a:gd name="T9" fmla="*/ 1 h 105"/>
                    <a:gd name="T10" fmla="*/ 151 w 177"/>
                    <a:gd name="T11" fmla="*/ 16 h 105"/>
                    <a:gd name="T12" fmla="*/ 176 w 177"/>
                    <a:gd name="T13" fmla="*/ 28 h 105"/>
                    <a:gd name="T14" fmla="*/ 162 w 177"/>
                    <a:gd name="T15" fmla="*/ 59 h 105"/>
                    <a:gd name="T16" fmla="*/ 141 w 177"/>
                    <a:gd name="T17" fmla="*/ 75 h 105"/>
                    <a:gd name="T18" fmla="*/ 118 w 177"/>
                    <a:gd name="T19" fmla="*/ 79 h 105"/>
                    <a:gd name="T20" fmla="*/ 122 w 177"/>
                    <a:gd name="T21" fmla="*/ 92 h 105"/>
                    <a:gd name="T22" fmla="*/ 108 w 177"/>
                    <a:gd name="T23" fmla="*/ 104 h 105"/>
                    <a:gd name="T24" fmla="*/ 81 w 177"/>
                    <a:gd name="T25" fmla="*/ 75 h 105"/>
                    <a:gd name="T26" fmla="*/ 12 w 177"/>
                    <a:gd name="T27" fmla="*/ 28 h 105"/>
                    <a:gd name="T28" fmla="*/ 0 w 177"/>
                    <a:gd name="T29" fmla="*/ 28 h 105"/>
                    <a:gd name="T30" fmla="*/ 6 w 177"/>
                    <a:gd name="T31" fmla="*/ 19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05"/>
                    <a:gd name="T50" fmla="*/ 177 w 177"/>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05">
                      <a:moveTo>
                        <a:pt x="6" y="19"/>
                      </a:moveTo>
                      <a:lnTo>
                        <a:pt x="21" y="9"/>
                      </a:lnTo>
                      <a:lnTo>
                        <a:pt x="73" y="0"/>
                      </a:lnTo>
                      <a:lnTo>
                        <a:pt x="89" y="6"/>
                      </a:lnTo>
                      <a:lnTo>
                        <a:pt x="123" y="1"/>
                      </a:lnTo>
                      <a:lnTo>
                        <a:pt x="151" y="16"/>
                      </a:lnTo>
                      <a:lnTo>
                        <a:pt x="176" y="28"/>
                      </a:lnTo>
                      <a:lnTo>
                        <a:pt x="162" y="59"/>
                      </a:lnTo>
                      <a:lnTo>
                        <a:pt x="141" y="75"/>
                      </a:lnTo>
                      <a:lnTo>
                        <a:pt x="118" y="79"/>
                      </a:lnTo>
                      <a:lnTo>
                        <a:pt x="122" y="92"/>
                      </a:lnTo>
                      <a:lnTo>
                        <a:pt x="108" y="104"/>
                      </a:lnTo>
                      <a:lnTo>
                        <a:pt x="81" y="75"/>
                      </a:lnTo>
                      <a:lnTo>
                        <a:pt x="12" y="28"/>
                      </a:lnTo>
                      <a:lnTo>
                        <a:pt x="0" y="28"/>
                      </a:lnTo>
                      <a:lnTo>
                        <a:pt x="6" y="19"/>
                      </a:lnTo>
                    </a:path>
                  </a:pathLst>
                </a:custGeom>
                <a:solidFill>
                  <a:srgbClr val="FF5F1F"/>
                </a:solidFill>
                <a:ln w="12700" cap="rnd">
                  <a:solidFill>
                    <a:srgbClr val="000000"/>
                  </a:solidFill>
                  <a:round/>
                  <a:headEnd/>
                  <a:tailEnd/>
                </a:ln>
              </p:spPr>
              <p:txBody>
                <a:bodyPr/>
                <a:lstStyle/>
                <a:p>
                  <a:endParaRPr lang="en-US" dirty="0"/>
                </a:p>
              </p:txBody>
            </p:sp>
            <p:sp>
              <p:nvSpPr>
                <p:cNvPr id="51" name="Freeform 873"/>
                <p:cNvSpPr>
                  <a:spLocks/>
                </p:cNvSpPr>
                <p:nvPr/>
              </p:nvSpPr>
              <p:spPr bwMode="auto">
                <a:xfrm>
                  <a:off x="2851" y="1382"/>
                  <a:ext cx="331" cy="167"/>
                </a:xfrm>
                <a:custGeom>
                  <a:avLst/>
                  <a:gdLst>
                    <a:gd name="T0" fmla="*/ 0 w 331"/>
                    <a:gd name="T1" fmla="*/ 16 h 167"/>
                    <a:gd name="T2" fmla="*/ 91 w 331"/>
                    <a:gd name="T3" fmla="*/ 10 h 167"/>
                    <a:gd name="T4" fmla="*/ 100 w 331"/>
                    <a:gd name="T5" fmla="*/ 21 h 167"/>
                    <a:gd name="T6" fmla="*/ 197 w 331"/>
                    <a:gd name="T7" fmla="*/ 10 h 167"/>
                    <a:gd name="T8" fmla="*/ 214 w 331"/>
                    <a:gd name="T9" fmla="*/ 19 h 167"/>
                    <a:gd name="T10" fmla="*/ 214 w 331"/>
                    <a:gd name="T11" fmla="*/ 1 h 167"/>
                    <a:gd name="T12" fmla="*/ 213 w 331"/>
                    <a:gd name="T13" fmla="*/ 0 h 167"/>
                    <a:gd name="T14" fmla="*/ 232 w 331"/>
                    <a:gd name="T15" fmla="*/ 1 h 167"/>
                    <a:gd name="T16" fmla="*/ 253 w 331"/>
                    <a:gd name="T17" fmla="*/ 27 h 167"/>
                    <a:gd name="T18" fmla="*/ 286 w 331"/>
                    <a:gd name="T19" fmla="*/ 62 h 167"/>
                    <a:gd name="T20" fmla="*/ 302 w 331"/>
                    <a:gd name="T21" fmla="*/ 92 h 167"/>
                    <a:gd name="T22" fmla="*/ 326 w 331"/>
                    <a:gd name="T23" fmla="*/ 113 h 167"/>
                    <a:gd name="T24" fmla="*/ 330 w 331"/>
                    <a:gd name="T25" fmla="*/ 143 h 167"/>
                    <a:gd name="T26" fmla="*/ 322 w 331"/>
                    <a:gd name="T27" fmla="*/ 161 h 167"/>
                    <a:gd name="T28" fmla="*/ 288 w 331"/>
                    <a:gd name="T29" fmla="*/ 166 h 167"/>
                    <a:gd name="T30" fmla="*/ 282 w 331"/>
                    <a:gd name="T31" fmla="*/ 158 h 167"/>
                    <a:gd name="T32" fmla="*/ 257 w 331"/>
                    <a:gd name="T33" fmla="*/ 147 h 167"/>
                    <a:gd name="T34" fmla="*/ 250 w 331"/>
                    <a:gd name="T35" fmla="*/ 136 h 167"/>
                    <a:gd name="T36" fmla="*/ 243 w 331"/>
                    <a:gd name="T37" fmla="*/ 132 h 167"/>
                    <a:gd name="T38" fmla="*/ 239 w 331"/>
                    <a:gd name="T39" fmla="*/ 121 h 167"/>
                    <a:gd name="T40" fmla="*/ 234 w 331"/>
                    <a:gd name="T41" fmla="*/ 124 h 167"/>
                    <a:gd name="T42" fmla="*/ 214 w 331"/>
                    <a:gd name="T43" fmla="*/ 110 h 167"/>
                    <a:gd name="T44" fmla="*/ 219 w 331"/>
                    <a:gd name="T45" fmla="*/ 97 h 167"/>
                    <a:gd name="T46" fmla="*/ 214 w 331"/>
                    <a:gd name="T47" fmla="*/ 90 h 167"/>
                    <a:gd name="T48" fmla="*/ 208 w 331"/>
                    <a:gd name="T49" fmla="*/ 93 h 167"/>
                    <a:gd name="T50" fmla="*/ 209 w 331"/>
                    <a:gd name="T51" fmla="*/ 100 h 167"/>
                    <a:gd name="T52" fmla="*/ 203 w 331"/>
                    <a:gd name="T53" fmla="*/ 90 h 167"/>
                    <a:gd name="T54" fmla="*/ 203 w 331"/>
                    <a:gd name="T55" fmla="*/ 67 h 167"/>
                    <a:gd name="T56" fmla="*/ 191 w 331"/>
                    <a:gd name="T57" fmla="*/ 53 h 167"/>
                    <a:gd name="T58" fmla="*/ 160 w 331"/>
                    <a:gd name="T59" fmla="*/ 42 h 167"/>
                    <a:gd name="T60" fmla="*/ 145 w 331"/>
                    <a:gd name="T61" fmla="*/ 29 h 167"/>
                    <a:gd name="T62" fmla="*/ 127 w 331"/>
                    <a:gd name="T63" fmla="*/ 27 h 167"/>
                    <a:gd name="T64" fmla="*/ 120 w 331"/>
                    <a:gd name="T65" fmla="*/ 35 h 167"/>
                    <a:gd name="T66" fmla="*/ 95 w 331"/>
                    <a:gd name="T67" fmla="*/ 41 h 167"/>
                    <a:gd name="T68" fmla="*/ 80 w 331"/>
                    <a:gd name="T69" fmla="*/ 35 h 167"/>
                    <a:gd name="T70" fmla="*/ 72 w 331"/>
                    <a:gd name="T71" fmla="*/ 27 h 167"/>
                    <a:gd name="T72" fmla="*/ 24 w 331"/>
                    <a:gd name="T73" fmla="*/ 34 h 167"/>
                    <a:gd name="T74" fmla="*/ 14 w 331"/>
                    <a:gd name="T75" fmla="*/ 28 h 167"/>
                    <a:gd name="T76" fmla="*/ 3 w 331"/>
                    <a:gd name="T77" fmla="*/ 35 h 167"/>
                    <a:gd name="T78" fmla="*/ 0 w 331"/>
                    <a:gd name="T79" fmla="*/ 16 h 1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1"/>
                    <a:gd name="T121" fmla="*/ 0 h 167"/>
                    <a:gd name="T122" fmla="*/ 331 w 331"/>
                    <a:gd name="T123" fmla="*/ 167 h 16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1" h="167">
                      <a:moveTo>
                        <a:pt x="0" y="16"/>
                      </a:moveTo>
                      <a:lnTo>
                        <a:pt x="91" y="10"/>
                      </a:lnTo>
                      <a:lnTo>
                        <a:pt x="100" y="21"/>
                      </a:lnTo>
                      <a:lnTo>
                        <a:pt x="197" y="10"/>
                      </a:lnTo>
                      <a:lnTo>
                        <a:pt x="214" y="19"/>
                      </a:lnTo>
                      <a:lnTo>
                        <a:pt x="214" y="1"/>
                      </a:lnTo>
                      <a:lnTo>
                        <a:pt x="213" y="0"/>
                      </a:lnTo>
                      <a:lnTo>
                        <a:pt x="232" y="1"/>
                      </a:lnTo>
                      <a:lnTo>
                        <a:pt x="253" y="27"/>
                      </a:lnTo>
                      <a:lnTo>
                        <a:pt x="286" y="62"/>
                      </a:lnTo>
                      <a:lnTo>
                        <a:pt x="302" y="92"/>
                      </a:lnTo>
                      <a:lnTo>
                        <a:pt x="326" y="113"/>
                      </a:lnTo>
                      <a:lnTo>
                        <a:pt x="330" y="143"/>
                      </a:lnTo>
                      <a:lnTo>
                        <a:pt x="322" y="161"/>
                      </a:lnTo>
                      <a:lnTo>
                        <a:pt x="288" y="166"/>
                      </a:lnTo>
                      <a:lnTo>
                        <a:pt x="282" y="158"/>
                      </a:lnTo>
                      <a:lnTo>
                        <a:pt x="257" y="147"/>
                      </a:lnTo>
                      <a:lnTo>
                        <a:pt x="250" y="136"/>
                      </a:lnTo>
                      <a:lnTo>
                        <a:pt x="243" y="132"/>
                      </a:lnTo>
                      <a:lnTo>
                        <a:pt x="239" y="121"/>
                      </a:lnTo>
                      <a:lnTo>
                        <a:pt x="234" y="124"/>
                      </a:lnTo>
                      <a:lnTo>
                        <a:pt x="214" y="110"/>
                      </a:lnTo>
                      <a:lnTo>
                        <a:pt x="219" y="97"/>
                      </a:lnTo>
                      <a:lnTo>
                        <a:pt x="214" y="90"/>
                      </a:lnTo>
                      <a:lnTo>
                        <a:pt x="208" y="93"/>
                      </a:lnTo>
                      <a:lnTo>
                        <a:pt x="209" y="100"/>
                      </a:lnTo>
                      <a:lnTo>
                        <a:pt x="203" y="90"/>
                      </a:lnTo>
                      <a:lnTo>
                        <a:pt x="203" y="67"/>
                      </a:lnTo>
                      <a:lnTo>
                        <a:pt x="191" y="53"/>
                      </a:lnTo>
                      <a:lnTo>
                        <a:pt x="160" y="42"/>
                      </a:lnTo>
                      <a:lnTo>
                        <a:pt x="145" y="29"/>
                      </a:lnTo>
                      <a:lnTo>
                        <a:pt x="127" y="27"/>
                      </a:lnTo>
                      <a:lnTo>
                        <a:pt x="120" y="35"/>
                      </a:lnTo>
                      <a:lnTo>
                        <a:pt x="95" y="41"/>
                      </a:lnTo>
                      <a:lnTo>
                        <a:pt x="80" y="35"/>
                      </a:lnTo>
                      <a:lnTo>
                        <a:pt x="72" y="27"/>
                      </a:lnTo>
                      <a:lnTo>
                        <a:pt x="24" y="34"/>
                      </a:lnTo>
                      <a:lnTo>
                        <a:pt x="14" y="28"/>
                      </a:lnTo>
                      <a:lnTo>
                        <a:pt x="3" y="35"/>
                      </a:lnTo>
                      <a:lnTo>
                        <a:pt x="0" y="16"/>
                      </a:lnTo>
                    </a:path>
                  </a:pathLst>
                </a:custGeom>
                <a:solidFill>
                  <a:srgbClr val="009F9F"/>
                </a:solidFill>
                <a:ln w="12700" cap="rnd">
                  <a:solidFill>
                    <a:srgbClr val="000000"/>
                  </a:solidFill>
                  <a:round/>
                  <a:headEnd/>
                  <a:tailEnd/>
                </a:ln>
              </p:spPr>
              <p:txBody>
                <a:bodyPr/>
                <a:lstStyle/>
                <a:p>
                  <a:endParaRPr lang="en-US" dirty="0"/>
                </a:p>
              </p:txBody>
            </p:sp>
            <p:sp>
              <p:nvSpPr>
                <p:cNvPr id="52" name="Freeform 874"/>
                <p:cNvSpPr>
                  <a:spLocks/>
                </p:cNvSpPr>
                <p:nvPr/>
              </p:nvSpPr>
              <p:spPr bwMode="auto">
                <a:xfrm>
                  <a:off x="2940" y="1163"/>
                  <a:ext cx="306" cy="100"/>
                </a:xfrm>
                <a:custGeom>
                  <a:avLst/>
                  <a:gdLst>
                    <a:gd name="T0" fmla="*/ 10 w 306"/>
                    <a:gd name="T1" fmla="*/ 73 h 100"/>
                    <a:gd name="T2" fmla="*/ 0 w 306"/>
                    <a:gd name="T3" fmla="*/ 94 h 100"/>
                    <a:gd name="T4" fmla="*/ 39 w 306"/>
                    <a:gd name="T5" fmla="*/ 91 h 100"/>
                    <a:gd name="T6" fmla="*/ 55 w 306"/>
                    <a:gd name="T7" fmla="*/ 82 h 100"/>
                    <a:gd name="T8" fmla="*/ 109 w 306"/>
                    <a:gd name="T9" fmla="*/ 71 h 100"/>
                    <a:gd name="T10" fmla="*/ 123 w 306"/>
                    <a:gd name="T11" fmla="*/ 77 h 100"/>
                    <a:gd name="T12" fmla="*/ 159 w 306"/>
                    <a:gd name="T13" fmla="*/ 73 h 100"/>
                    <a:gd name="T14" fmla="*/ 159 w 306"/>
                    <a:gd name="T15" fmla="*/ 75 h 100"/>
                    <a:gd name="T16" fmla="*/ 212 w 306"/>
                    <a:gd name="T17" fmla="*/ 99 h 100"/>
                    <a:gd name="T18" fmla="*/ 243 w 306"/>
                    <a:gd name="T19" fmla="*/ 92 h 100"/>
                    <a:gd name="T20" fmla="*/ 260 w 306"/>
                    <a:gd name="T21" fmla="*/ 65 h 100"/>
                    <a:gd name="T22" fmla="*/ 291 w 306"/>
                    <a:gd name="T23" fmla="*/ 57 h 100"/>
                    <a:gd name="T24" fmla="*/ 305 w 306"/>
                    <a:gd name="T25" fmla="*/ 37 h 100"/>
                    <a:gd name="T26" fmla="*/ 304 w 306"/>
                    <a:gd name="T27" fmla="*/ 12 h 100"/>
                    <a:gd name="T28" fmla="*/ 300 w 306"/>
                    <a:gd name="T29" fmla="*/ 33 h 100"/>
                    <a:gd name="T30" fmla="*/ 284 w 306"/>
                    <a:gd name="T31" fmla="*/ 50 h 100"/>
                    <a:gd name="T32" fmla="*/ 277 w 306"/>
                    <a:gd name="T33" fmla="*/ 48 h 100"/>
                    <a:gd name="T34" fmla="*/ 255 w 306"/>
                    <a:gd name="T35" fmla="*/ 53 h 100"/>
                    <a:gd name="T36" fmla="*/ 255 w 306"/>
                    <a:gd name="T37" fmla="*/ 47 h 100"/>
                    <a:gd name="T38" fmla="*/ 277 w 306"/>
                    <a:gd name="T39" fmla="*/ 42 h 100"/>
                    <a:gd name="T40" fmla="*/ 257 w 306"/>
                    <a:gd name="T41" fmla="*/ 40 h 100"/>
                    <a:gd name="T42" fmla="*/ 280 w 306"/>
                    <a:gd name="T43" fmla="*/ 34 h 100"/>
                    <a:gd name="T44" fmla="*/ 289 w 306"/>
                    <a:gd name="T45" fmla="*/ 37 h 100"/>
                    <a:gd name="T46" fmla="*/ 293 w 306"/>
                    <a:gd name="T47" fmla="*/ 18 h 100"/>
                    <a:gd name="T48" fmla="*/ 288 w 306"/>
                    <a:gd name="T49" fmla="*/ 14 h 100"/>
                    <a:gd name="T50" fmla="*/ 260 w 306"/>
                    <a:gd name="T51" fmla="*/ 22 h 100"/>
                    <a:gd name="T52" fmla="*/ 260 w 306"/>
                    <a:gd name="T53" fmla="*/ 10 h 100"/>
                    <a:gd name="T54" fmla="*/ 272 w 306"/>
                    <a:gd name="T55" fmla="*/ 13 h 100"/>
                    <a:gd name="T56" fmla="*/ 288 w 306"/>
                    <a:gd name="T57" fmla="*/ 4 h 100"/>
                    <a:gd name="T58" fmla="*/ 279 w 306"/>
                    <a:gd name="T59" fmla="*/ 0 h 100"/>
                    <a:gd name="T60" fmla="*/ 188 w 306"/>
                    <a:gd name="T61" fmla="*/ 15 h 100"/>
                    <a:gd name="T62" fmla="*/ 76 w 306"/>
                    <a:gd name="T63" fmla="*/ 32 h 100"/>
                    <a:gd name="T64" fmla="*/ 25 w 306"/>
                    <a:gd name="T65" fmla="*/ 73 h 100"/>
                    <a:gd name="T66" fmla="*/ 10 w 306"/>
                    <a:gd name="T67" fmla="*/ 73 h 1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6"/>
                    <a:gd name="T103" fmla="*/ 0 h 100"/>
                    <a:gd name="T104" fmla="*/ 306 w 306"/>
                    <a:gd name="T105" fmla="*/ 100 h 1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6" h="100">
                      <a:moveTo>
                        <a:pt x="10" y="73"/>
                      </a:moveTo>
                      <a:lnTo>
                        <a:pt x="0" y="94"/>
                      </a:lnTo>
                      <a:lnTo>
                        <a:pt x="39" y="91"/>
                      </a:lnTo>
                      <a:lnTo>
                        <a:pt x="55" y="82"/>
                      </a:lnTo>
                      <a:lnTo>
                        <a:pt x="109" y="71"/>
                      </a:lnTo>
                      <a:lnTo>
                        <a:pt x="123" y="77"/>
                      </a:lnTo>
                      <a:lnTo>
                        <a:pt x="159" y="73"/>
                      </a:lnTo>
                      <a:lnTo>
                        <a:pt x="159" y="75"/>
                      </a:lnTo>
                      <a:lnTo>
                        <a:pt x="212" y="99"/>
                      </a:lnTo>
                      <a:lnTo>
                        <a:pt x="243" y="92"/>
                      </a:lnTo>
                      <a:lnTo>
                        <a:pt x="260" y="65"/>
                      </a:lnTo>
                      <a:lnTo>
                        <a:pt x="291" y="57"/>
                      </a:lnTo>
                      <a:lnTo>
                        <a:pt x="305" y="37"/>
                      </a:lnTo>
                      <a:lnTo>
                        <a:pt x="304" y="12"/>
                      </a:lnTo>
                      <a:lnTo>
                        <a:pt x="300" y="33"/>
                      </a:lnTo>
                      <a:lnTo>
                        <a:pt x="284" y="50"/>
                      </a:lnTo>
                      <a:lnTo>
                        <a:pt x="277" y="48"/>
                      </a:lnTo>
                      <a:lnTo>
                        <a:pt x="255" y="53"/>
                      </a:lnTo>
                      <a:lnTo>
                        <a:pt x="255" y="47"/>
                      </a:lnTo>
                      <a:lnTo>
                        <a:pt x="277" y="42"/>
                      </a:lnTo>
                      <a:lnTo>
                        <a:pt x="257" y="40"/>
                      </a:lnTo>
                      <a:lnTo>
                        <a:pt x="280" y="34"/>
                      </a:lnTo>
                      <a:lnTo>
                        <a:pt x="289" y="37"/>
                      </a:lnTo>
                      <a:lnTo>
                        <a:pt x="293" y="18"/>
                      </a:lnTo>
                      <a:lnTo>
                        <a:pt x="288" y="14"/>
                      </a:lnTo>
                      <a:lnTo>
                        <a:pt x="260" y="22"/>
                      </a:lnTo>
                      <a:lnTo>
                        <a:pt x="260" y="10"/>
                      </a:lnTo>
                      <a:lnTo>
                        <a:pt x="272" y="13"/>
                      </a:lnTo>
                      <a:lnTo>
                        <a:pt x="288" y="4"/>
                      </a:lnTo>
                      <a:lnTo>
                        <a:pt x="279" y="0"/>
                      </a:lnTo>
                      <a:lnTo>
                        <a:pt x="188" y="15"/>
                      </a:lnTo>
                      <a:lnTo>
                        <a:pt x="76" y="32"/>
                      </a:lnTo>
                      <a:lnTo>
                        <a:pt x="25" y="73"/>
                      </a:lnTo>
                      <a:lnTo>
                        <a:pt x="10" y="73"/>
                      </a:lnTo>
                    </a:path>
                  </a:pathLst>
                </a:custGeom>
                <a:solidFill>
                  <a:srgbClr val="BFFFBF"/>
                </a:solidFill>
                <a:ln w="12700" cap="rnd">
                  <a:solidFill>
                    <a:srgbClr val="000000"/>
                  </a:solidFill>
                  <a:round/>
                  <a:headEnd/>
                  <a:tailEnd/>
                </a:ln>
              </p:spPr>
              <p:txBody>
                <a:bodyPr/>
                <a:lstStyle/>
                <a:p>
                  <a:endParaRPr lang="en-US" dirty="0"/>
                </a:p>
              </p:txBody>
            </p:sp>
            <p:sp>
              <p:nvSpPr>
                <p:cNvPr id="53" name="Freeform 875"/>
                <p:cNvSpPr>
                  <a:spLocks/>
                </p:cNvSpPr>
                <p:nvPr/>
              </p:nvSpPr>
              <p:spPr bwMode="auto">
                <a:xfrm>
                  <a:off x="2954" y="1080"/>
                  <a:ext cx="267" cy="125"/>
                </a:xfrm>
                <a:custGeom>
                  <a:avLst/>
                  <a:gdLst>
                    <a:gd name="T0" fmla="*/ 44 w 267"/>
                    <a:gd name="T1" fmla="*/ 87 h 125"/>
                    <a:gd name="T2" fmla="*/ 36 w 267"/>
                    <a:gd name="T3" fmla="*/ 99 h 125"/>
                    <a:gd name="T4" fmla="*/ 25 w 267"/>
                    <a:gd name="T5" fmla="*/ 103 h 125"/>
                    <a:gd name="T6" fmla="*/ 24 w 267"/>
                    <a:gd name="T7" fmla="*/ 111 h 125"/>
                    <a:gd name="T8" fmla="*/ 1 w 267"/>
                    <a:gd name="T9" fmla="*/ 117 h 125"/>
                    <a:gd name="T10" fmla="*/ 0 w 267"/>
                    <a:gd name="T11" fmla="*/ 124 h 125"/>
                    <a:gd name="T12" fmla="*/ 63 w 267"/>
                    <a:gd name="T13" fmla="*/ 116 h 125"/>
                    <a:gd name="T14" fmla="*/ 178 w 267"/>
                    <a:gd name="T15" fmla="*/ 98 h 125"/>
                    <a:gd name="T16" fmla="*/ 266 w 267"/>
                    <a:gd name="T17" fmla="*/ 82 h 125"/>
                    <a:gd name="T18" fmla="*/ 266 w 267"/>
                    <a:gd name="T19" fmla="*/ 69 h 125"/>
                    <a:gd name="T20" fmla="*/ 256 w 267"/>
                    <a:gd name="T21" fmla="*/ 66 h 125"/>
                    <a:gd name="T22" fmla="*/ 249 w 267"/>
                    <a:gd name="T23" fmla="*/ 72 h 125"/>
                    <a:gd name="T24" fmla="*/ 244 w 267"/>
                    <a:gd name="T25" fmla="*/ 55 h 125"/>
                    <a:gd name="T26" fmla="*/ 249 w 267"/>
                    <a:gd name="T27" fmla="*/ 40 h 125"/>
                    <a:gd name="T28" fmla="*/ 216 w 267"/>
                    <a:gd name="T29" fmla="*/ 29 h 125"/>
                    <a:gd name="T30" fmla="*/ 193 w 267"/>
                    <a:gd name="T31" fmla="*/ 32 h 125"/>
                    <a:gd name="T32" fmla="*/ 193 w 267"/>
                    <a:gd name="T33" fmla="*/ 9 h 125"/>
                    <a:gd name="T34" fmla="*/ 169 w 267"/>
                    <a:gd name="T35" fmla="*/ 0 h 125"/>
                    <a:gd name="T36" fmla="*/ 152 w 267"/>
                    <a:gd name="T37" fmla="*/ 5 h 125"/>
                    <a:gd name="T38" fmla="*/ 140 w 267"/>
                    <a:gd name="T39" fmla="*/ 27 h 125"/>
                    <a:gd name="T40" fmla="*/ 120 w 267"/>
                    <a:gd name="T41" fmla="*/ 36 h 125"/>
                    <a:gd name="T42" fmla="*/ 111 w 267"/>
                    <a:gd name="T43" fmla="*/ 70 h 125"/>
                    <a:gd name="T44" fmla="*/ 78 w 267"/>
                    <a:gd name="T45" fmla="*/ 87 h 125"/>
                    <a:gd name="T46" fmla="*/ 51 w 267"/>
                    <a:gd name="T47" fmla="*/ 94 h 125"/>
                    <a:gd name="T48" fmla="*/ 44 w 267"/>
                    <a:gd name="T49" fmla="*/ 87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7"/>
                    <a:gd name="T76" fmla="*/ 0 h 125"/>
                    <a:gd name="T77" fmla="*/ 267 w 267"/>
                    <a:gd name="T78" fmla="*/ 125 h 1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7" h="125">
                      <a:moveTo>
                        <a:pt x="44" y="87"/>
                      </a:moveTo>
                      <a:lnTo>
                        <a:pt x="36" y="99"/>
                      </a:lnTo>
                      <a:lnTo>
                        <a:pt x="25" y="103"/>
                      </a:lnTo>
                      <a:lnTo>
                        <a:pt x="24" y="111"/>
                      </a:lnTo>
                      <a:lnTo>
                        <a:pt x="1" y="117"/>
                      </a:lnTo>
                      <a:lnTo>
                        <a:pt x="0" y="124"/>
                      </a:lnTo>
                      <a:lnTo>
                        <a:pt x="63" y="116"/>
                      </a:lnTo>
                      <a:lnTo>
                        <a:pt x="178" y="98"/>
                      </a:lnTo>
                      <a:lnTo>
                        <a:pt x="266" y="82"/>
                      </a:lnTo>
                      <a:lnTo>
                        <a:pt x="266" y="69"/>
                      </a:lnTo>
                      <a:lnTo>
                        <a:pt x="256" y="66"/>
                      </a:lnTo>
                      <a:lnTo>
                        <a:pt x="249" y="72"/>
                      </a:lnTo>
                      <a:lnTo>
                        <a:pt x="244" y="55"/>
                      </a:lnTo>
                      <a:lnTo>
                        <a:pt x="249" y="40"/>
                      </a:lnTo>
                      <a:lnTo>
                        <a:pt x="216" y="29"/>
                      </a:lnTo>
                      <a:lnTo>
                        <a:pt x="193" y="32"/>
                      </a:lnTo>
                      <a:lnTo>
                        <a:pt x="193" y="9"/>
                      </a:lnTo>
                      <a:lnTo>
                        <a:pt x="169" y="0"/>
                      </a:lnTo>
                      <a:lnTo>
                        <a:pt x="152" y="5"/>
                      </a:lnTo>
                      <a:lnTo>
                        <a:pt x="140" y="27"/>
                      </a:lnTo>
                      <a:lnTo>
                        <a:pt x="120" y="36"/>
                      </a:lnTo>
                      <a:lnTo>
                        <a:pt x="111" y="70"/>
                      </a:lnTo>
                      <a:lnTo>
                        <a:pt x="78" y="87"/>
                      </a:lnTo>
                      <a:lnTo>
                        <a:pt x="51" y="94"/>
                      </a:lnTo>
                      <a:lnTo>
                        <a:pt x="44" y="87"/>
                      </a:lnTo>
                    </a:path>
                  </a:pathLst>
                </a:custGeom>
                <a:solidFill>
                  <a:srgbClr val="BF5FFF"/>
                </a:solidFill>
                <a:ln w="12700" cap="rnd">
                  <a:solidFill>
                    <a:srgbClr val="000000"/>
                  </a:solidFill>
                  <a:round/>
                  <a:headEnd/>
                  <a:tailEnd/>
                </a:ln>
              </p:spPr>
              <p:txBody>
                <a:bodyPr/>
                <a:lstStyle/>
                <a:p>
                  <a:endParaRPr lang="en-US" dirty="0"/>
                </a:p>
              </p:txBody>
            </p:sp>
            <p:sp>
              <p:nvSpPr>
                <p:cNvPr id="54" name="Freeform 876"/>
                <p:cNvSpPr>
                  <a:spLocks/>
                </p:cNvSpPr>
                <p:nvPr/>
              </p:nvSpPr>
              <p:spPr bwMode="auto">
                <a:xfrm>
                  <a:off x="2971" y="1056"/>
                  <a:ext cx="153" cy="118"/>
                </a:xfrm>
                <a:custGeom>
                  <a:avLst/>
                  <a:gdLst>
                    <a:gd name="T0" fmla="*/ 16 w 153"/>
                    <a:gd name="T1" fmla="*/ 61 h 118"/>
                    <a:gd name="T2" fmla="*/ 4 w 153"/>
                    <a:gd name="T3" fmla="*/ 59 h 118"/>
                    <a:gd name="T4" fmla="*/ 0 w 153"/>
                    <a:gd name="T5" fmla="*/ 77 h 118"/>
                    <a:gd name="T6" fmla="*/ 4 w 153"/>
                    <a:gd name="T7" fmla="*/ 97 h 118"/>
                    <a:gd name="T8" fmla="*/ 26 w 153"/>
                    <a:gd name="T9" fmla="*/ 110 h 118"/>
                    <a:gd name="T10" fmla="*/ 31 w 153"/>
                    <a:gd name="T11" fmla="*/ 117 h 118"/>
                    <a:gd name="T12" fmla="*/ 59 w 153"/>
                    <a:gd name="T13" fmla="*/ 110 h 118"/>
                    <a:gd name="T14" fmla="*/ 92 w 153"/>
                    <a:gd name="T15" fmla="*/ 95 h 118"/>
                    <a:gd name="T16" fmla="*/ 102 w 153"/>
                    <a:gd name="T17" fmla="*/ 60 h 118"/>
                    <a:gd name="T18" fmla="*/ 123 w 153"/>
                    <a:gd name="T19" fmla="*/ 51 h 118"/>
                    <a:gd name="T20" fmla="*/ 135 w 153"/>
                    <a:gd name="T21" fmla="*/ 30 h 118"/>
                    <a:gd name="T22" fmla="*/ 152 w 153"/>
                    <a:gd name="T23" fmla="*/ 24 h 118"/>
                    <a:gd name="T24" fmla="*/ 130 w 153"/>
                    <a:gd name="T25" fmla="*/ 21 h 118"/>
                    <a:gd name="T26" fmla="*/ 92 w 153"/>
                    <a:gd name="T27" fmla="*/ 37 h 118"/>
                    <a:gd name="T28" fmla="*/ 86 w 153"/>
                    <a:gd name="T29" fmla="*/ 22 h 118"/>
                    <a:gd name="T30" fmla="*/ 53 w 153"/>
                    <a:gd name="T31" fmla="*/ 23 h 118"/>
                    <a:gd name="T32" fmla="*/ 45 w 153"/>
                    <a:gd name="T33" fmla="*/ 0 h 118"/>
                    <a:gd name="T34" fmla="*/ 36 w 153"/>
                    <a:gd name="T35" fmla="*/ 6 h 118"/>
                    <a:gd name="T36" fmla="*/ 39 w 153"/>
                    <a:gd name="T37" fmla="*/ 40 h 118"/>
                    <a:gd name="T38" fmla="*/ 24 w 153"/>
                    <a:gd name="T39" fmla="*/ 43 h 118"/>
                    <a:gd name="T40" fmla="*/ 16 w 153"/>
                    <a:gd name="T41" fmla="*/ 61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3"/>
                    <a:gd name="T64" fmla="*/ 0 h 118"/>
                    <a:gd name="T65" fmla="*/ 153 w 153"/>
                    <a:gd name="T66" fmla="*/ 118 h 1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3" h="118">
                      <a:moveTo>
                        <a:pt x="16" y="61"/>
                      </a:moveTo>
                      <a:lnTo>
                        <a:pt x="4" y="59"/>
                      </a:lnTo>
                      <a:lnTo>
                        <a:pt x="0" y="77"/>
                      </a:lnTo>
                      <a:lnTo>
                        <a:pt x="4" y="97"/>
                      </a:lnTo>
                      <a:lnTo>
                        <a:pt x="26" y="110"/>
                      </a:lnTo>
                      <a:lnTo>
                        <a:pt x="31" y="117"/>
                      </a:lnTo>
                      <a:lnTo>
                        <a:pt x="59" y="110"/>
                      </a:lnTo>
                      <a:lnTo>
                        <a:pt x="92" y="95"/>
                      </a:lnTo>
                      <a:lnTo>
                        <a:pt x="102" y="60"/>
                      </a:lnTo>
                      <a:lnTo>
                        <a:pt x="123" y="51"/>
                      </a:lnTo>
                      <a:lnTo>
                        <a:pt x="135" y="30"/>
                      </a:lnTo>
                      <a:lnTo>
                        <a:pt x="152" y="24"/>
                      </a:lnTo>
                      <a:lnTo>
                        <a:pt x="130" y="21"/>
                      </a:lnTo>
                      <a:lnTo>
                        <a:pt x="92" y="37"/>
                      </a:lnTo>
                      <a:lnTo>
                        <a:pt x="86" y="22"/>
                      </a:lnTo>
                      <a:lnTo>
                        <a:pt x="53" y="23"/>
                      </a:lnTo>
                      <a:lnTo>
                        <a:pt x="45" y="0"/>
                      </a:lnTo>
                      <a:lnTo>
                        <a:pt x="36" y="6"/>
                      </a:lnTo>
                      <a:lnTo>
                        <a:pt x="39" y="40"/>
                      </a:lnTo>
                      <a:lnTo>
                        <a:pt x="24" y="43"/>
                      </a:lnTo>
                      <a:lnTo>
                        <a:pt x="16" y="61"/>
                      </a:lnTo>
                    </a:path>
                  </a:pathLst>
                </a:custGeom>
                <a:solidFill>
                  <a:srgbClr val="BFDFFF"/>
                </a:solidFill>
                <a:ln w="12700" cap="rnd">
                  <a:solidFill>
                    <a:srgbClr val="000000"/>
                  </a:solidFill>
                  <a:round/>
                  <a:headEnd/>
                  <a:tailEnd/>
                </a:ln>
              </p:spPr>
              <p:txBody>
                <a:bodyPr/>
                <a:lstStyle/>
                <a:p>
                  <a:endParaRPr lang="en-US" dirty="0"/>
                </a:p>
              </p:txBody>
            </p:sp>
            <p:sp>
              <p:nvSpPr>
                <p:cNvPr id="55" name="Freeform 877"/>
                <p:cNvSpPr>
                  <a:spLocks/>
                </p:cNvSpPr>
                <p:nvPr/>
              </p:nvSpPr>
              <p:spPr bwMode="auto">
                <a:xfrm>
                  <a:off x="3187" y="1058"/>
                  <a:ext cx="44" cy="41"/>
                </a:xfrm>
                <a:custGeom>
                  <a:avLst/>
                  <a:gdLst>
                    <a:gd name="T0" fmla="*/ 0 w 44"/>
                    <a:gd name="T1" fmla="*/ 2 h 41"/>
                    <a:gd name="T2" fmla="*/ 9 w 44"/>
                    <a:gd name="T3" fmla="*/ 0 h 41"/>
                    <a:gd name="T4" fmla="*/ 29 w 44"/>
                    <a:gd name="T5" fmla="*/ 9 h 41"/>
                    <a:gd name="T6" fmla="*/ 29 w 44"/>
                    <a:gd name="T7" fmla="*/ 18 h 41"/>
                    <a:gd name="T8" fmla="*/ 42 w 44"/>
                    <a:gd name="T9" fmla="*/ 24 h 41"/>
                    <a:gd name="T10" fmla="*/ 43 w 44"/>
                    <a:gd name="T11" fmla="*/ 36 h 41"/>
                    <a:gd name="T12" fmla="*/ 21 w 44"/>
                    <a:gd name="T13" fmla="*/ 40 h 41"/>
                    <a:gd name="T14" fmla="*/ 0 w 44"/>
                    <a:gd name="T15" fmla="*/ 2 h 41"/>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1"/>
                    <a:gd name="T26" fmla="*/ 44 w 4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1">
                      <a:moveTo>
                        <a:pt x="0" y="2"/>
                      </a:moveTo>
                      <a:lnTo>
                        <a:pt x="9" y="0"/>
                      </a:lnTo>
                      <a:lnTo>
                        <a:pt x="29" y="9"/>
                      </a:lnTo>
                      <a:lnTo>
                        <a:pt x="29" y="18"/>
                      </a:lnTo>
                      <a:lnTo>
                        <a:pt x="42" y="24"/>
                      </a:lnTo>
                      <a:lnTo>
                        <a:pt x="43" y="36"/>
                      </a:lnTo>
                      <a:lnTo>
                        <a:pt x="21" y="40"/>
                      </a:lnTo>
                      <a:lnTo>
                        <a:pt x="0" y="2"/>
                      </a:lnTo>
                    </a:path>
                  </a:pathLst>
                </a:custGeom>
                <a:solidFill>
                  <a:srgbClr val="008000"/>
                </a:solidFill>
                <a:ln w="12700" cap="rnd">
                  <a:solidFill>
                    <a:srgbClr val="000000"/>
                  </a:solidFill>
                  <a:round/>
                  <a:headEnd/>
                  <a:tailEnd/>
                </a:ln>
              </p:spPr>
              <p:txBody>
                <a:bodyPr/>
                <a:lstStyle/>
                <a:p>
                  <a:endParaRPr lang="en-US" dirty="0"/>
                </a:p>
              </p:txBody>
            </p:sp>
            <p:sp>
              <p:nvSpPr>
                <p:cNvPr id="56" name="Freeform 878"/>
                <p:cNvSpPr>
                  <a:spLocks/>
                </p:cNvSpPr>
                <p:nvPr/>
              </p:nvSpPr>
              <p:spPr bwMode="auto">
                <a:xfrm>
                  <a:off x="3005" y="980"/>
                  <a:ext cx="207" cy="101"/>
                </a:xfrm>
                <a:custGeom>
                  <a:avLst/>
                  <a:gdLst>
                    <a:gd name="T0" fmla="*/ 19 w 207"/>
                    <a:gd name="T1" fmla="*/ 14 h 101"/>
                    <a:gd name="T2" fmla="*/ 0 w 207"/>
                    <a:gd name="T3" fmla="*/ 28 h 101"/>
                    <a:gd name="T4" fmla="*/ 10 w 207"/>
                    <a:gd name="T5" fmla="*/ 76 h 101"/>
                    <a:gd name="T6" fmla="*/ 19 w 207"/>
                    <a:gd name="T7" fmla="*/ 100 h 101"/>
                    <a:gd name="T8" fmla="*/ 54 w 207"/>
                    <a:gd name="T9" fmla="*/ 98 h 101"/>
                    <a:gd name="T10" fmla="*/ 184 w 207"/>
                    <a:gd name="T11" fmla="*/ 80 h 101"/>
                    <a:gd name="T12" fmla="*/ 193 w 207"/>
                    <a:gd name="T13" fmla="*/ 77 h 101"/>
                    <a:gd name="T14" fmla="*/ 206 w 207"/>
                    <a:gd name="T15" fmla="*/ 54 h 101"/>
                    <a:gd name="T16" fmla="*/ 187 w 207"/>
                    <a:gd name="T17" fmla="*/ 42 h 101"/>
                    <a:gd name="T18" fmla="*/ 197 w 207"/>
                    <a:gd name="T19" fmla="*/ 13 h 101"/>
                    <a:gd name="T20" fmla="*/ 182 w 207"/>
                    <a:gd name="T21" fmla="*/ 10 h 101"/>
                    <a:gd name="T22" fmla="*/ 182 w 207"/>
                    <a:gd name="T23" fmla="*/ 3 h 101"/>
                    <a:gd name="T24" fmla="*/ 175 w 207"/>
                    <a:gd name="T25" fmla="*/ 0 h 101"/>
                    <a:gd name="T26" fmla="*/ 25 w 207"/>
                    <a:gd name="T27" fmla="*/ 21 h 101"/>
                    <a:gd name="T28" fmla="*/ 19 w 207"/>
                    <a:gd name="T29" fmla="*/ 14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7"/>
                    <a:gd name="T46" fmla="*/ 0 h 101"/>
                    <a:gd name="T47" fmla="*/ 207 w 207"/>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7" h="101">
                      <a:moveTo>
                        <a:pt x="19" y="14"/>
                      </a:moveTo>
                      <a:lnTo>
                        <a:pt x="0" y="28"/>
                      </a:lnTo>
                      <a:lnTo>
                        <a:pt x="10" y="76"/>
                      </a:lnTo>
                      <a:lnTo>
                        <a:pt x="19" y="100"/>
                      </a:lnTo>
                      <a:lnTo>
                        <a:pt x="54" y="98"/>
                      </a:lnTo>
                      <a:lnTo>
                        <a:pt x="184" y="80"/>
                      </a:lnTo>
                      <a:lnTo>
                        <a:pt x="193" y="77"/>
                      </a:lnTo>
                      <a:lnTo>
                        <a:pt x="206" y="54"/>
                      </a:lnTo>
                      <a:lnTo>
                        <a:pt x="187" y="42"/>
                      </a:lnTo>
                      <a:lnTo>
                        <a:pt x="197" y="13"/>
                      </a:lnTo>
                      <a:lnTo>
                        <a:pt x="182" y="10"/>
                      </a:lnTo>
                      <a:lnTo>
                        <a:pt x="182" y="3"/>
                      </a:lnTo>
                      <a:lnTo>
                        <a:pt x="175" y="0"/>
                      </a:lnTo>
                      <a:lnTo>
                        <a:pt x="25" y="21"/>
                      </a:lnTo>
                      <a:lnTo>
                        <a:pt x="19" y="14"/>
                      </a:lnTo>
                    </a:path>
                  </a:pathLst>
                </a:custGeom>
                <a:solidFill>
                  <a:srgbClr val="00BF9F"/>
                </a:solidFill>
                <a:ln w="12700" cap="rnd">
                  <a:solidFill>
                    <a:srgbClr val="000000"/>
                  </a:solidFill>
                  <a:round/>
                  <a:headEnd/>
                  <a:tailEnd/>
                </a:ln>
              </p:spPr>
              <p:txBody>
                <a:bodyPr/>
                <a:lstStyle/>
                <a:p>
                  <a:endParaRPr lang="en-US" dirty="0"/>
                </a:p>
              </p:txBody>
            </p:sp>
            <p:sp>
              <p:nvSpPr>
                <p:cNvPr id="57" name="Freeform 879"/>
                <p:cNvSpPr>
                  <a:spLocks/>
                </p:cNvSpPr>
                <p:nvPr/>
              </p:nvSpPr>
              <p:spPr bwMode="auto">
                <a:xfrm>
                  <a:off x="3191" y="993"/>
                  <a:ext cx="55" cy="80"/>
                </a:xfrm>
                <a:custGeom>
                  <a:avLst/>
                  <a:gdLst>
                    <a:gd name="T0" fmla="*/ 10 w 55"/>
                    <a:gd name="T1" fmla="*/ 0 h 80"/>
                    <a:gd name="T2" fmla="*/ 23 w 55"/>
                    <a:gd name="T3" fmla="*/ 0 h 80"/>
                    <a:gd name="T4" fmla="*/ 48 w 55"/>
                    <a:gd name="T5" fmla="*/ 12 h 80"/>
                    <a:gd name="T6" fmla="*/ 44 w 55"/>
                    <a:gd name="T7" fmla="*/ 21 h 80"/>
                    <a:gd name="T8" fmla="*/ 53 w 55"/>
                    <a:gd name="T9" fmla="*/ 28 h 80"/>
                    <a:gd name="T10" fmla="*/ 54 w 55"/>
                    <a:gd name="T11" fmla="*/ 65 h 80"/>
                    <a:gd name="T12" fmla="*/ 45 w 55"/>
                    <a:gd name="T13" fmla="*/ 79 h 80"/>
                    <a:gd name="T14" fmla="*/ 35 w 55"/>
                    <a:gd name="T15" fmla="*/ 74 h 80"/>
                    <a:gd name="T16" fmla="*/ 24 w 55"/>
                    <a:gd name="T17" fmla="*/ 73 h 80"/>
                    <a:gd name="T18" fmla="*/ 5 w 55"/>
                    <a:gd name="T19" fmla="*/ 66 h 80"/>
                    <a:gd name="T20" fmla="*/ 19 w 55"/>
                    <a:gd name="T21" fmla="*/ 42 h 80"/>
                    <a:gd name="T22" fmla="*/ 0 w 55"/>
                    <a:gd name="T23" fmla="*/ 30 h 80"/>
                    <a:gd name="T24" fmla="*/ 10 w 55"/>
                    <a:gd name="T25" fmla="*/ 0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80"/>
                    <a:gd name="T41" fmla="*/ 55 w 55"/>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80">
                      <a:moveTo>
                        <a:pt x="10" y="0"/>
                      </a:moveTo>
                      <a:lnTo>
                        <a:pt x="23" y="0"/>
                      </a:lnTo>
                      <a:lnTo>
                        <a:pt x="48" y="12"/>
                      </a:lnTo>
                      <a:lnTo>
                        <a:pt x="44" y="21"/>
                      </a:lnTo>
                      <a:lnTo>
                        <a:pt x="53" y="28"/>
                      </a:lnTo>
                      <a:lnTo>
                        <a:pt x="54" y="65"/>
                      </a:lnTo>
                      <a:lnTo>
                        <a:pt x="45" y="79"/>
                      </a:lnTo>
                      <a:lnTo>
                        <a:pt x="35" y="74"/>
                      </a:lnTo>
                      <a:lnTo>
                        <a:pt x="24" y="73"/>
                      </a:lnTo>
                      <a:lnTo>
                        <a:pt x="5" y="66"/>
                      </a:lnTo>
                      <a:lnTo>
                        <a:pt x="19" y="42"/>
                      </a:lnTo>
                      <a:lnTo>
                        <a:pt x="0" y="30"/>
                      </a:lnTo>
                      <a:lnTo>
                        <a:pt x="10" y="0"/>
                      </a:lnTo>
                    </a:path>
                  </a:pathLst>
                </a:custGeom>
                <a:solidFill>
                  <a:srgbClr val="FF00FF"/>
                </a:solidFill>
                <a:ln w="12700" cap="rnd">
                  <a:solidFill>
                    <a:srgbClr val="000000"/>
                  </a:solidFill>
                  <a:round/>
                  <a:headEnd/>
                  <a:tailEnd/>
                </a:ln>
              </p:spPr>
              <p:txBody>
                <a:bodyPr/>
                <a:lstStyle/>
                <a:p>
                  <a:endParaRPr lang="en-US" dirty="0"/>
                </a:p>
              </p:txBody>
            </p:sp>
            <p:sp>
              <p:nvSpPr>
                <p:cNvPr id="58" name="Freeform 880"/>
                <p:cNvSpPr>
                  <a:spLocks/>
                </p:cNvSpPr>
                <p:nvPr/>
              </p:nvSpPr>
              <p:spPr bwMode="auto">
                <a:xfrm>
                  <a:off x="3023" y="869"/>
                  <a:ext cx="226" cy="138"/>
                </a:xfrm>
                <a:custGeom>
                  <a:avLst/>
                  <a:gdLst>
                    <a:gd name="T0" fmla="*/ 17 w 226"/>
                    <a:gd name="T1" fmla="*/ 92 h 138"/>
                    <a:gd name="T2" fmla="*/ 38 w 226"/>
                    <a:gd name="T3" fmla="*/ 84 h 138"/>
                    <a:gd name="T4" fmla="*/ 67 w 226"/>
                    <a:gd name="T5" fmla="*/ 82 h 138"/>
                    <a:gd name="T6" fmla="*/ 74 w 226"/>
                    <a:gd name="T7" fmla="*/ 75 h 138"/>
                    <a:gd name="T8" fmla="*/ 85 w 226"/>
                    <a:gd name="T9" fmla="*/ 74 h 138"/>
                    <a:gd name="T10" fmla="*/ 90 w 226"/>
                    <a:gd name="T11" fmla="*/ 66 h 138"/>
                    <a:gd name="T12" fmla="*/ 100 w 226"/>
                    <a:gd name="T13" fmla="*/ 63 h 138"/>
                    <a:gd name="T14" fmla="*/ 96 w 226"/>
                    <a:gd name="T15" fmla="*/ 49 h 138"/>
                    <a:gd name="T16" fmla="*/ 90 w 226"/>
                    <a:gd name="T17" fmla="*/ 45 h 138"/>
                    <a:gd name="T18" fmla="*/ 102 w 226"/>
                    <a:gd name="T19" fmla="*/ 34 h 138"/>
                    <a:gd name="T20" fmla="*/ 110 w 226"/>
                    <a:gd name="T21" fmla="*/ 34 h 138"/>
                    <a:gd name="T22" fmla="*/ 136 w 226"/>
                    <a:gd name="T23" fmla="*/ 9 h 138"/>
                    <a:gd name="T24" fmla="*/ 176 w 226"/>
                    <a:gd name="T25" fmla="*/ 0 h 138"/>
                    <a:gd name="T26" fmla="*/ 181 w 226"/>
                    <a:gd name="T27" fmla="*/ 23 h 138"/>
                    <a:gd name="T28" fmla="*/ 183 w 226"/>
                    <a:gd name="T29" fmla="*/ 22 h 138"/>
                    <a:gd name="T30" fmla="*/ 192 w 226"/>
                    <a:gd name="T31" fmla="*/ 30 h 138"/>
                    <a:gd name="T32" fmla="*/ 193 w 226"/>
                    <a:gd name="T33" fmla="*/ 54 h 138"/>
                    <a:gd name="T34" fmla="*/ 205 w 226"/>
                    <a:gd name="T35" fmla="*/ 73 h 138"/>
                    <a:gd name="T36" fmla="*/ 210 w 226"/>
                    <a:gd name="T37" fmla="*/ 98 h 138"/>
                    <a:gd name="T38" fmla="*/ 211 w 226"/>
                    <a:gd name="T39" fmla="*/ 119 h 138"/>
                    <a:gd name="T40" fmla="*/ 225 w 226"/>
                    <a:gd name="T41" fmla="*/ 126 h 138"/>
                    <a:gd name="T42" fmla="*/ 215 w 226"/>
                    <a:gd name="T43" fmla="*/ 137 h 138"/>
                    <a:gd name="T44" fmla="*/ 188 w 226"/>
                    <a:gd name="T45" fmla="*/ 125 h 138"/>
                    <a:gd name="T46" fmla="*/ 175 w 226"/>
                    <a:gd name="T47" fmla="*/ 126 h 138"/>
                    <a:gd name="T48" fmla="*/ 162 w 226"/>
                    <a:gd name="T49" fmla="*/ 123 h 138"/>
                    <a:gd name="T50" fmla="*/ 162 w 226"/>
                    <a:gd name="T51" fmla="*/ 115 h 138"/>
                    <a:gd name="T52" fmla="*/ 154 w 226"/>
                    <a:gd name="T53" fmla="*/ 113 h 138"/>
                    <a:gd name="T54" fmla="*/ 6 w 226"/>
                    <a:gd name="T55" fmla="*/ 134 h 138"/>
                    <a:gd name="T56" fmla="*/ 0 w 226"/>
                    <a:gd name="T57" fmla="*/ 128 h 138"/>
                    <a:gd name="T58" fmla="*/ 22 w 226"/>
                    <a:gd name="T59" fmla="*/ 103 h 138"/>
                    <a:gd name="T60" fmla="*/ 17 w 226"/>
                    <a:gd name="T61" fmla="*/ 92 h 1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6"/>
                    <a:gd name="T94" fmla="*/ 0 h 138"/>
                    <a:gd name="T95" fmla="*/ 226 w 226"/>
                    <a:gd name="T96" fmla="*/ 138 h 13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6" h="138">
                      <a:moveTo>
                        <a:pt x="17" y="92"/>
                      </a:moveTo>
                      <a:lnTo>
                        <a:pt x="38" y="84"/>
                      </a:lnTo>
                      <a:lnTo>
                        <a:pt x="67" y="82"/>
                      </a:lnTo>
                      <a:lnTo>
                        <a:pt x="74" y="75"/>
                      </a:lnTo>
                      <a:lnTo>
                        <a:pt x="85" y="74"/>
                      </a:lnTo>
                      <a:lnTo>
                        <a:pt x="90" y="66"/>
                      </a:lnTo>
                      <a:lnTo>
                        <a:pt x="100" y="63"/>
                      </a:lnTo>
                      <a:lnTo>
                        <a:pt x="96" y="49"/>
                      </a:lnTo>
                      <a:lnTo>
                        <a:pt x="90" y="45"/>
                      </a:lnTo>
                      <a:lnTo>
                        <a:pt x="102" y="34"/>
                      </a:lnTo>
                      <a:lnTo>
                        <a:pt x="110" y="34"/>
                      </a:lnTo>
                      <a:lnTo>
                        <a:pt x="136" y="9"/>
                      </a:lnTo>
                      <a:lnTo>
                        <a:pt x="176" y="0"/>
                      </a:lnTo>
                      <a:lnTo>
                        <a:pt x="181" y="23"/>
                      </a:lnTo>
                      <a:lnTo>
                        <a:pt x="183" y="22"/>
                      </a:lnTo>
                      <a:lnTo>
                        <a:pt x="192" y="30"/>
                      </a:lnTo>
                      <a:lnTo>
                        <a:pt x="193" y="54"/>
                      </a:lnTo>
                      <a:lnTo>
                        <a:pt x="205" y="73"/>
                      </a:lnTo>
                      <a:lnTo>
                        <a:pt x="210" y="98"/>
                      </a:lnTo>
                      <a:lnTo>
                        <a:pt x="211" y="119"/>
                      </a:lnTo>
                      <a:lnTo>
                        <a:pt x="225" y="126"/>
                      </a:lnTo>
                      <a:lnTo>
                        <a:pt x="215" y="137"/>
                      </a:lnTo>
                      <a:lnTo>
                        <a:pt x="188" y="125"/>
                      </a:lnTo>
                      <a:lnTo>
                        <a:pt x="175" y="126"/>
                      </a:lnTo>
                      <a:lnTo>
                        <a:pt x="162" y="123"/>
                      </a:lnTo>
                      <a:lnTo>
                        <a:pt x="162" y="115"/>
                      </a:lnTo>
                      <a:lnTo>
                        <a:pt x="154" y="113"/>
                      </a:lnTo>
                      <a:lnTo>
                        <a:pt x="6" y="134"/>
                      </a:lnTo>
                      <a:lnTo>
                        <a:pt x="0" y="128"/>
                      </a:lnTo>
                      <a:lnTo>
                        <a:pt x="22" y="103"/>
                      </a:lnTo>
                      <a:lnTo>
                        <a:pt x="17" y="92"/>
                      </a:lnTo>
                    </a:path>
                  </a:pathLst>
                </a:custGeom>
                <a:solidFill>
                  <a:srgbClr val="BF3F00"/>
                </a:solidFill>
                <a:ln w="12700" cap="rnd">
                  <a:solidFill>
                    <a:srgbClr val="000000"/>
                  </a:solidFill>
                  <a:round/>
                  <a:headEnd/>
                  <a:tailEnd/>
                </a:ln>
              </p:spPr>
              <p:txBody>
                <a:bodyPr/>
                <a:lstStyle/>
                <a:p>
                  <a:endParaRPr lang="en-US" dirty="0"/>
                </a:p>
              </p:txBody>
            </p:sp>
            <p:sp>
              <p:nvSpPr>
                <p:cNvPr id="59" name="Freeform 881"/>
                <p:cNvSpPr>
                  <a:spLocks/>
                </p:cNvSpPr>
                <p:nvPr/>
              </p:nvSpPr>
              <p:spPr bwMode="auto">
                <a:xfrm>
                  <a:off x="3199" y="861"/>
                  <a:ext cx="61" cy="83"/>
                </a:xfrm>
                <a:custGeom>
                  <a:avLst/>
                  <a:gdLst>
                    <a:gd name="T0" fmla="*/ 0 w 61"/>
                    <a:gd name="T1" fmla="*/ 9 h 83"/>
                    <a:gd name="T2" fmla="*/ 44 w 61"/>
                    <a:gd name="T3" fmla="*/ 0 h 83"/>
                    <a:gd name="T4" fmla="*/ 60 w 61"/>
                    <a:gd name="T5" fmla="*/ 22 h 83"/>
                    <a:gd name="T6" fmla="*/ 52 w 61"/>
                    <a:gd name="T7" fmla="*/ 28 h 83"/>
                    <a:gd name="T8" fmla="*/ 55 w 61"/>
                    <a:gd name="T9" fmla="*/ 78 h 83"/>
                    <a:gd name="T10" fmla="*/ 30 w 61"/>
                    <a:gd name="T11" fmla="*/ 82 h 83"/>
                    <a:gd name="T12" fmla="*/ 17 w 61"/>
                    <a:gd name="T13" fmla="*/ 62 h 83"/>
                    <a:gd name="T14" fmla="*/ 17 w 61"/>
                    <a:gd name="T15" fmla="*/ 37 h 83"/>
                    <a:gd name="T16" fmla="*/ 6 w 61"/>
                    <a:gd name="T17" fmla="*/ 30 h 83"/>
                    <a:gd name="T18" fmla="*/ 0 w 61"/>
                    <a:gd name="T19" fmla="*/ 9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
                    <a:gd name="T31" fmla="*/ 0 h 83"/>
                    <a:gd name="T32" fmla="*/ 61 w 61"/>
                    <a:gd name="T33" fmla="*/ 83 h 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 h="83">
                      <a:moveTo>
                        <a:pt x="0" y="9"/>
                      </a:moveTo>
                      <a:lnTo>
                        <a:pt x="44" y="0"/>
                      </a:lnTo>
                      <a:lnTo>
                        <a:pt x="60" y="22"/>
                      </a:lnTo>
                      <a:lnTo>
                        <a:pt x="52" y="28"/>
                      </a:lnTo>
                      <a:lnTo>
                        <a:pt x="55" y="78"/>
                      </a:lnTo>
                      <a:lnTo>
                        <a:pt x="30" y="82"/>
                      </a:lnTo>
                      <a:lnTo>
                        <a:pt x="17" y="62"/>
                      </a:lnTo>
                      <a:lnTo>
                        <a:pt x="17" y="37"/>
                      </a:lnTo>
                      <a:lnTo>
                        <a:pt x="6" y="30"/>
                      </a:lnTo>
                      <a:lnTo>
                        <a:pt x="0" y="9"/>
                      </a:lnTo>
                    </a:path>
                  </a:pathLst>
                </a:custGeom>
                <a:solidFill>
                  <a:srgbClr val="00DFFF"/>
                </a:solidFill>
                <a:ln w="12700" cap="rnd">
                  <a:solidFill>
                    <a:srgbClr val="000000"/>
                  </a:solidFill>
                  <a:round/>
                  <a:headEnd/>
                  <a:tailEnd/>
                </a:ln>
              </p:spPr>
              <p:txBody>
                <a:bodyPr/>
                <a:lstStyle/>
                <a:p>
                  <a:endParaRPr lang="en-US" dirty="0"/>
                </a:p>
              </p:txBody>
            </p:sp>
            <p:sp>
              <p:nvSpPr>
                <p:cNvPr id="60" name="Freeform 882"/>
                <p:cNvSpPr>
                  <a:spLocks/>
                </p:cNvSpPr>
                <p:nvPr/>
              </p:nvSpPr>
              <p:spPr bwMode="auto">
                <a:xfrm>
                  <a:off x="3229" y="925"/>
                  <a:ext cx="129" cy="44"/>
                </a:xfrm>
                <a:custGeom>
                  <a:avLst/>
                  <a:gdLst>
                    <a:gd name="T0" fmla="*/ 0 w 129"/>
                    <a:gd name="T1" fmla="*/ 17 h 44"/>
                    <a:gd name="T2" fmla="*/ 65 w 129"/>
                    <a:gd name="T3" fmla="*/ 5 h 44"/>
                    <a:gd name="T4" fmla="*/ 73 w 129"/>
                    <a:gd name="T5" fmla="*/ 6 h 44"/>
                    <a:gd name="T6" fmla="*/ 81 w 129"/>
                    <a:gd name="T7" fmla="*/ 0 h 44"/>
                    <a:gd name="T8" fmla="*/ 87 w 129"/>
                    <a:gd name="T9" fmla="*/ 3 h 44"/>
                    <a:gd name="T10" fmla="*/ 80 w 129"/>
                    <a:gd name="T11" fmla="*/ 15 h 44"/>
                    <a:gd name="T12" fmla="*/ 93 w 129"/>
                    <a:gd name="T13" fmla="*/ 14 h 44"/>
                    <a:gd name="T14" fmla="*/ 101 w 129"/>
                    <a:gd name="T15" fmla="*/ 24 h 44"/>
                    <a:gd name="T16" fmla="*/ 110 w 129"/>
                    <a:gd name="T17" fmla="*/ 25 h 44"/>
                    <a:gd name="T18" fmla="*/ 116 w 129"/>
                    <a:gd name="T19" fmla="*/ 23 h 44"/>
                    <a:gd name="T20" fmla="*/ 116 w 129"/>
                    <a:gd name="T21" fmla="*/ 18 h 44"/>
                    <a:gd name="T22" fmla="*/ 105 w 129"/>
                    <a:gd name="T23" fmla="*/ 11 h 44"/>
                    <a:gd name="T24" fmla="*/ 114 w 129"/>
                    <a:gd name="T25" fmla="*/ 11 h 44"/>
                    <a:gd name="T26" fmla="*/ 128 w 129"/>
                    <a:gd name="T27" fmla="*/ 25 h 44"/>
                    <a:gd name="T28" fmla="*/ 114 w 129"/>
                    <a:gd name="T29" fmla="*/ 34 h 44"/>
                    <a:gd name="T30" fmla="*/ 99 w 129"/>
                    <a:gd name="T31" fmla="*/ 30 h 44"/>
                    <a:gd name="T32" fmla="*/ 89 w 129"/>
                    <a:gd name="T33" fmla="*/ 40 h 44"/>
                    <a:gd name="T34" fmla="*/ 70 w 129"/>
                    <a:gd name="T35" fmla="*/ 30 h 44"/>
                    <a:gd name="T36" fmla="*/ 5 w 129"/>
                    <a:gd name="T37" fmla="*/ 43 h 44"/>
                    <a:gd name="T38" fmla="*/ 0 w 129"/>
                    <a:gd name="T39" fmla="*/ 17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9"/>
                    <a:gd name="T61" fmla="*/ 0 h 44"/>
                    <a:gd name="T62" fmla="*/ 129 w 129"/>
                    <a:gd name="T63" fmla="*/ 44 h 4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9" h="44">
                      <a:moveTo>
                        <a:pt x="0" y="17"/>
                      </a:moveTo>
                      <a:lnTo>
                        <a:pt x="65" y="5"/>
                      </a:lnTo>
                      <a:lnTo>
                        <a:pt x="73" y="6"/>
                      </a:lnTo>
                      <a:lnTo>
                        <a:pt x="81" y="0"/>
                      </a:lnTo>
                      <a:lnTo>
                        <a:pt x="87" y="3"/>
                      </a:lnTo>
                      <a:lnTo>
                        <a:pt x="80" y="15"/>
                      </a:lnTo>
                      <a:lnTo>
                        <a:pt x="93" y="14"/>
                      </a:lnTo>
                      <a:lnTo>
                        <a:pt x="101" y="24"/>
                      </a:lnTo>
                      <a:lnTo>
                        <a:pt x="110" y="25"/>
                      </a:lnTo>
                      <a:lnTo>
                        <a:pt x="116" y="23"/>
                      </a:lnTo>
                      <a:lnTo>
                        <a:pt x="116" y="18"/>
                      </a:lnTo>
                      <a:lnTo>
                        <a:pt x="105" y="11"/>
                      </a:lnTo>
                      <a:lnTo>
                        <a:pt x="114" y="11"/>
                      </a:lnTo>
                      <a:lnTo>
                        <a:pt x="128" y="25"/>
                      </a:lnTo>
                      <a:lnTo>
                        <a:pt x="114" y="34"/>
                      </a:lnTo>
                      <a:lnTo>
                        <a:pt x="99" y="30"/>
                      </a:lnTo>
                      <a:lnTo>
                        <a:pt x="89" y="40"/>
                      </a:lnTo>
                      <a:lnTo>
                        <a:pt x="70" y="30"/>
                      </a:lnTo>
                      <a:lnTo>
                        <a:pt x="5" y="43"/>
                      </a:lnTo>
                      <a:lnTo>
                        <a:pt x="0" y="17"/>
                      </a:lnTo>
                    </a:path>
                  </a:pathLst>
                </a:custGeom>
                <a:solidFill>
                  <a:srgbClr val="5F009F"/>
                </a:solidFill>
                <a:ln w="12700" cap="rnd">
                  <a:solidFill>
                    <a:srgbClr val="000000"/>
                  </a:solidFill>
                  <a:round/>
                  <a:headEnd/>
                  <a:tailEnd/>
                </a:ln>
              </p:spPr>
              <p:txBody>
                <a:bodyPr/>
                <a:lstStyle/>
                <a:p>
                  <a:endParaRPr lang="en-US" dirty="0"/>
                </a:p>
              </p:txBody>
            </p:sp>
            <p:sp>
              <p:nvSpPr>
                <p:cNvPr id="61" name="Freeform 883"/>
                <p:cNvSpPr>
                  <a:spLocks/>
                </p:cNvSpPr>
                <p:nvPr/>
              </p:nvSpPr>
              <p:spPr bwMode="auto">
                <a:xfrm>
                  <a:off x="3233" y="958"/>
                  <a:ext cx="67" cy="38"/>
                </a:xfrm>
                <a:custGeom>
                  <a:avLst/>
                  <a:gdLst>
                    <a:gd name="T0" fmla="*/ 0 w 67"/>
                    <a:gd name="T1" fmla="*/ 9 h 38"/>
                    <a:gd name="T2" fmla="*/ 51 w 67"/>
                    <a:gd name="T3" fmla="*/ 0 h 38"/>
                    <a:gd name="T4" fmla="*/ 66 w 67"/>
                    <a:gd name="T5" fmla="*/ 17 h 38"/>
                    <a:gd name="T6" fmla="*/ 57 w 67"/>
                    <a:gd name="T7" fmla="*/ 24 h 38"/>
                    <a:gd name="T8" fmla="*/ 41 w 67"/>
                    <a:gd name="T9" fmla="*/ 22 h 38"/>
                    <a:gd name="T10" fmla="*/ 16 w 67"/>
                    <a:gd name="T11" fmla="*/ 37 h 38"/>
                    <a:gd name="T12" fmla="*/ 3 w 67"/>
                    <a:gd name="T13" fmla="*/ 29 h 38"/>
                    <a:gd name="T14" fmla="*/ 0 w 67"/>
                    <a:gd name="T15" fmla="*/ 9 h 38"/>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38"/>
                    <a:gd name="T26" fmla="*/ 67 w 67"/>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38">
                      <a:moveTo>
                        <a:pt x="0" y="9"/>
                      </a:moveTo>
                      <a:lnTo>
                        <a:pt x="51" y="0"/>
                      </a:lnTo>
                      <a:lnTo>
                        <a:pt x="66" y="17"/>
                      </a:lnTo>
                      <a:lnTo>
                        <a:pt x="57" y="24"/>
                      </a:lnTo>
                      <a:lnTo>
                        <a:pt x="41" y="22"/>
                      </a:lnTo>
                      <a:lnTo>
                        <a:pt x="16" y="37"/>
                      </a:lnTo>
                      <a:lnTo>
                        <a:pt x="3" y="29"/>
                      </a:lnTo>
                      <a:lnTo>
                        <a:pt x="0" y="9"/>
                      </a:lnTo>
                    </a:path>
                  </a:pathLst>
                </a:custGeom>
                <a:solidFill>
                  <a:srgbClr val="DFBFFF"/>
                </a:solidFill>
                <a:ln w="12700" cap="rnd">
                  <a:solidFill>
                    <a:srgbClr val="000000"/>
                  </a:solidFill>
                  <a:round/>
                  <a:headEnd/>
                  <a:tailEnd/>
                </a:ln>
              </p:spPr>
              <p:txBody>
                <a:bodyPr/>
                <a:lstStyle/>
                <a:p>
                  <a:endParaRPr lang="en-US" dirty="0"/>
                </a:p>
              </p:txBody>
            </p:sp>
            <p:sp>
              <p:nvSpPr>
                <p:cNvPr id="62" name="Freeform 884"/>
                <p:cNvSpPr>
                  <a:spLocks/>
                </p:cNvSpPr>
                <p:nvPr/>
              </p:nvSpPr>
              <p:spPr bwMode="auto">
                <a:xfrm>
                  <a:off x="3244" y="985"/>
                  <a:ext cx="66" cy="29"/>
                </a:xfrm>
                <a:custGeom>
                  <a:avLst/>
                  <a:gdLst>
                    <a:gd name="T0" fmla="*/ 0 w 66"/>
                    <a:gd name="T1" fmla="*/ 21 h 29"/>
                    <a:gd name="T2" fmla="*/ 27 w 66"/>
                    <a:gd name="T3" fmla="*/ 11 h 29"/>
                    <a:gd name="T4" fmla="*/ 53 w 66"/>
                    <a:gd name="T5" fmla="*/ 0 h 29"/>
                    <a:gd name="T6" fmla="*/ 57 w 66"/>
                    <a:gd name="T7" fmla="*/ 0 h 29"/>
                    <a:gd name="T8" fmla="*/ 65 w 66"/>
                    <a:gd name="T9" fmla="*/ 1 h 29"/>
                    <a:gd name="T10" fmla="*/ 40 w 66"/>
                    <a:gd name="T11" fmla="*/ 16 h 29"/>
                    <a:gd name="T12" fmla="*/ 8 w 66"/>
                    <a:gd name="T13" fmla="*/ 28 h 29"/>
                    <a:gd name="T14" fmla="*/ 0 w 66"/>
                    <a:gd name="T15" fmla="*/ 21 h 29"/>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29"/>
                    <a:gd name="T26" fmla="*/ 66 w 66"/>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29">
                      <a:moveTo>
                        <a:pt x="0" y="21"/>
                      </a:moveTo>
                      <a:lnTo>
                        <a:pt x="27" y="11"/>
                      </a:lnTo>
                      <a:lnTo>
                        <a:pt x="53" y="0"/>
                      </a:lnTo>
                      <a:lnTo>
                        <a:pt x="57" y="0"/>
                      </a:lnTo>
                      <a:lnTo>
                        <a:pt x="65" y="1"/>
                      </a:lnTo>
                      <a:lnTo>
                        <a:pt x="40" y="16"/>
                      </a:lnTo>
                      <a:lnTo>
                        <a:pt x="8" y="28"/>
                      </a:lnTo>
                      <a:lnTo>
                        <a:pt x="0" y="21"/>
                      </a:lnTo>
                    </a:path>
                  </a:pathLst>
                </a:custGeom>
                <a:solidFill>
                  <a:srgbClr val="BF3F00"/>
                </a:solidFill>
                <a:ln w="12700" cap="rnd">
                  <a:solidFill>
                    <a:srgbClr val="000000"/>
                  </a:solidFill>
                  <a:round/>
                  <a:headEnd/>
                  <a:tailEnd/>
                </a:ln>
              </p:spPr>
              <p:txBody>
                <a:bodyPr/>
                <a:lstStyle/>
                <a:p>
                  <a:endParaRPr lang="en-US" dirty="0"/>
                </a:p>
              </p:txBody>
            </p:sp>
            <p:sp>
              <p:nvSpPr>
                <p:cNvPr id="63" name="Freeform 885"/>
                <p:cNvSpPr>
                  <a:spLocks/>
                </p:cNvSpPr>
                <p:nvPr/>
              </p:nvSpPr>
              <p:spPr bwMode="auto">
                <a:xfrm>
                  <a:off x="3243" y="846"/>
                  <a:ext cx="71" cy="92"/>
                </a:xfrm>
                <a:custGeom>
                  <a:avLst/>
                  <a:gdLst>
                    <a:gd name="T0" fmla="*/ 15 w 71"/>
                    <a:gd name="T1" fmla="*/ 0 h 92"/>
                    <a:gd name="T2" fmla="*/ 0 w 71"/>
                    <a:gd name="T3" fmla="*/ 16 h 92"/>
                    <a:gd name="T4" fmla="*/ 16 w 71"/>
                    <a:gd name="T5" fmla="*/ 37 h 92"/>
                    <a:gd name="T6" fmla="*/ 6 w 71"/>
                    <a:gd name="T7" fmla="*/ 43 h 92"/>
                    <a:gd name="T8" fmla="*/ 10 w 71"/>
                    <a:gd name="T9" fmla="*/ 91 h 92"/>
                    <a:gd name="T10" fmla="*/ 49 w 71"/>
                    <a:gd name="T11" fmla="*/ 84 h 92"/>
                    <a:gd name="T12" fmla="*/ 60 w 71"/>
                    <a:gd name="T13" fmla="*/ 84 h 92"/>
                    <a:gd name="T14" fmla="*/ 66 w 71"/>
                    <a:gd name="T15" fmla="*/ 79 h 92"/>
                    <a:gd name="T16" fmla="*/ 66 w 71"/>
                    <a:gd name="T17" fmla="*/ 70 h 92"/>
                    <a:gd name="T18" fmla="*/ 70 w 71"/>
                    <a:gd name="T19" fmla="*/ 64 h 92"/>
                    <a:gd name="T20" fmla="*/ 48 w 71"/>
                    <a:gd name="T21" fmla="*/ 57 h 92"/>
                    <a:gd name="T22" fmla="*/ 20 w 71"/>
                    <a:gd name="T23" fmla="*/ 4 h 92"/>
                    <a:gd name="T24" fmla="*/ 15 w 71"/>
                    <a:gd name="T25" fmla="*/ 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1"/>
                    <a:gd name="T40" fmla="*/ 0 h 92"/>
                    <a:gd name="T41" fmla="*/ 71 w 71"/>
                    <a:gd name="T42" fmla="*/ 92 h 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1" h="92">
                      <a:moveTo>
                        <a:pt x="15" y="0"/>
                      </a:moveTo>
                      <a:lnTo>
                        <a:pt x="0" y="16"/>
                      </a:lnTo>
                      <a:lnTo>
                        <a:pt x="16" y="37"/>
                      </a:lnTo>
                      <a:lnTo>
                        <a:pt x="6" y="43"/>
                      </a:lnTo>
                      <a:lnTo>
                        <a:pt x="10" y="91"/>
                      </a:lnTo>
                      <a:lnTo>
                        <a:pt x="49" y="84"/>
                      </a:lnTo>
                      <a:lnTo>
                        <a:pt x="60" y="84"/>
                      </a:lnTo>
                      <a:lnTo>
                        <a:pt x="66" y="79"/>
                      </a:lnTo>
                      <a:lnTo>
                        <a:pt x="66" y="70"/>
                      </a:lnTo>
                      <a:lnTo>
                        <a:pt x="70" y="64"/>
                      </a:lnTo>
                      <a:lnTo>
                        <a:pt x="48" y="57"/>
                      </a:lnTo>
                      <a:lnTo>
                        <a:pt x="20" y="4"/>
                      </a:lnTo>
                      <a:lnTo>
                        <a:pt x="15" y="0"/>
                      </a:lnTo>
                    </a:path>
                  </a:pathLst>
                </a:custGeom>
                <a:solidFill>
                  <a:srgbClr val="7FFFDF"/>
                </a:solidFill>
                <a:ln w="12700" cap="rnd">
                  <a:solidFill>
                    <a:srgbClr val="000000"/>
                  </a:solidFill>
                  <a:round/>
                  <a:headEnd/>
                  <a:tailEnd/>
                </a:ln>
              </p:spPr>
              <p:txBody>
                <a:bodyPr/>
                <a:lstStyle/>
                <a:p>
                  <a:endParaRPr lang="en-US" dirty="0"/>
                </a:p>
              </p:txBody>
            </p:sp>
            <p:sp>
              <p:nvSpPr>
                <p:cNvPr id="64" name="Freeform 886"/>
                <p:cNvSpPr>
                  <a:spLocks/>
                </p:cNvSpPr>
                <p:nvPr/>
              </p:nvSpPr>
              <p:spPr bwMode="auto">
                <a:xfrm>
                  <a:off x="3284" y="954"/>
                  <a:ext cx="34" cy="22"/>
                </a:xfrm>
                <a:custGeom>
                  <a:avLst/>
                  <a:gdLst>
                    <a:gd name="T0" fmla="*/ 0 w 34"/>
                    <a:gd name="T1" fmla="*/ 3 h 22"/>
                    <a:gd name="T2" fmla="*/ 14 w 34"/>
                    <a:gd name="T3" fmla="*/ 0 h 22"/>
                    <a:gd name="T4" fmla="*/ 33 w 34"/>
                    <a:gd name="T5" fmla="*/ 11 h 22"/>
                    <a:gd name="T6" fmla="*/ 29 w 34"/>
                    <a:gd name="T7" fmla="*/ 14 h 22"/>
                    <a:gd name="T8" fmla="*/ 20 w 34"/>
                    <a:gd name="T9" fmla="*/ 14 h 22"/>
                    <a:gd name="T10" fmla="*/ 15 w 34"/>
                    <a:gd name="T11" fmla="*/ 21 h 22"/>
                    <a:gd name="T12" fmla="*/ 0 w 34"/>
                    <a:gd name="T13" fmla="*/ 3 h 22"/>
                    <a:gd name="T14" fmla="*/ 0 60000 65536"/>
                    <a:gd name="T15" fmla="*/ 0 60000 65536"/>
                    <a:gd name="T16" fmla="*/ 0 60000 65536"/>
                    <a:gd name="T17" fmla="*/ 0 60000 65536"/>
                    <a:gd name="T18" fmla="*/ 0 60000 65536"/>
                    <a:gd name="T19" fmla="*/ 0 60000 65536"/>
                    <a:gd name="T20" fmla="*/ 0 60000 65536"/>
                    <a:gd name="T21" fmla="*/ 0 w 34"/>
                    <a:gd name="T22" fmla="*/ 0 h 22"/>
                    <a:gd name="T23" fmla="*/ 34 w 3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2">
                      <a:moveTo>
                        <a:pt x="0" y="3"/>
                      </a:moveTo>
                      <a:lnTo>
                        <a:pt x="14" y="0"/>
                      </a:lnTo>
                      <a:lnTo>
                        <a:pt x="33" y="11"/>
                      </a:lnTo>
                      <a:lnTo>
                        <a:pt x="29" y="14"/>
                      </a:lnTo>
                      <a:lnTo>
                        <a:pt x="20" y="14"/>
                      </a:lnTo>
                      <a:lnTo>
                        <a:pt x="15" y="21"/>
                      </a:lnTo>
                      <a:lnTo>
                        <a:pt x="0" y="3"/>
                      </a:lnTo>
                    </a:path>
                  </a:pathLst>
                </a:custGeom>
                <a:solidFill>
                  <a:srgbClr val="808080"/>
                </a:solidFill>
                <a:ln w="12700" cap="rnd">
                  <a:solidFill>
                    <a:srgbClr val="000000"/>
                  </a:solidFill>
                  <a:round/>
                  <a:headEnd/>
                  <a:tailEnd/>
                </a:ln>
              </p:spPr>
              <p:txBody>
                <a:bodyPr/>
                <a:lstStyle/>
                <a:p>
                  <a:endParaRPr lang="en-US" dirty="0"/>
                </a:p>
              </p:txBody>
            </p:sp>
            <p:sp>
              <p:nvSpPr>
                <p:cNvPr id="65" name="Freeform 887"/>
                <p:cNvSpPr>
                  <a:spLocks/>
                </p:cNvSpPr>
                <p:nvPr/>
              </p:nvSpPr>
              <p:spPr bwMode="auto">
                <a:xfrm>
                  <a:off x="3212" y="1111"/>
                  <a:ext cx="19" cy="24"/>
                </a:xfrm>
                <a:custGeom>
                  <a:avLst/>
                  <a:gdLst>
                    <a:gd name="T0" fmla="*/ 0 w 19"/>
                    <a:gd name="T1" fmla="*/ 2 h 24"/>
                    <a:gd name="T2" fmla="*/ 18 w 19"/>
                    <a:gd name="T3" fmla="*/ 0 h 24"/>
                    <a:gd name="T4" fmla="*/ 8 w 19"/>
                    <a:gd name="T5" fmla="*/ 23 h 24"/>
                    <a:gd name="T6" fmla="*/ 1 w 19"/>
                    <a:gd name="T7" fmla="*/ 23 h 24"/>
                    <a:gd name="T8" fmla="*/ 0 w 19"/>
                    <a:gd name="T9" fmla="*/ 2 h 24"/>
                    <a:gd name="T10" fmla="*/ 0 60000 65536"/>
                    <a:gd name="T11" fmla="*/ 0 60000 65536"/>
                    <a:gd name="T12" fmla="*/ 0 60000 65536"/>
                    <a:gd name="T13" fmla="*/ 0 60000 65536"/>
                    <a:gd name="T14" fmla="*/ 0 60000 65536"/>
                    <a:gd name="T15" fmla="*/ 0 w 19"/>
                    <a:gd name="T16" fmla="*/ 0 h 24"/>
                    <a:gd name="T17" fmla="*/ 19 w 19"/>
                    <a:gd name="T18" fmla="*/ 24 h 24"/>
                  </a:gdLst>
                  <a:ahLst/>
                  <a:cxnLst>
                    <a:cxn ang="T10">
                      <a:pos x="T0" y="T1"/>
                    </a:cxn>
                    <a:cxn ang="T11">
                      <a:pos x="T2" y="T3"/>
                    </a:cxn>
                    <a:cxn ang="T12">
                      <a:pos x="T4" y="T5"/>
                    </a:cxn>
                    <a:cxn ang="T13">
                      <a:pos x="T6" y="T7"/>
                    </a:cxn>
                    <a:cxn ang="T14">
                      <a:pos x="T8" y="T9"/>
                    </a:cxn>
                  </a:cxnLst>
                  <a:rect l="T15" t="T16" r="T17" b="T18"/>
                  <a:pathLst>
                    <a:path w="19" h="24">
                      <a:moveTo>
                        <a:pt x="0" y="2"/>
                      </a:moveTo>
                      <a:lnTo>
                        <a:pt x="18" y="0"/>
                      </a:lnTo>
                      <a:lnTo>
                        <a:pt x="8" y="23"/>
                      </a:lnTo>
                      <a:lnTo>
                        <a:pt x="1" y="23"/>
                      </a:lnTo>
                      <a:lnTo>
                        <a:pt x="0" y="2"/>
                      </a:lnTo>
                    </a:path>
                  </a:pathLst>
                </a:custGeom>
                <a:solidFill>
                  <a:srgbClr val="BF5FFF"/>
                </a:solidFill>
                <a:ln w="12700" cap="rnd">
                  <a:solidFill>
                    <a:srgbClr val="000000"/>
                  </a:solidFill>
                  <a:round/>
                  <a:headEnd/>
                  <a:tailEnd/>
                </a:ln>
              </p:spPr>
              <p:txBody>
                <a:bodyPr/>
                <a:lstStyle/>
                <a:p>
                  <a:endParaRPr lang="en-US" dirty="0"/>
                </a:p>
              </p:txBody>
            </p:sp>
          </p:grpSp>
        </p:grpSp>
        <p:sp>
          <p:nvSpPr>
            <p:cNvPr id="13" name="Rectangle 888"/>
            <p:cNvSpPr>
              <a:spLocks noChangeArrowheads="1"/>
            </p:cNvSpPr>
            <p:nvPr/>
          </p:nvSpPr>
          <p:spPr bwMode="auto">
            <a:xfrm>
              <a:off x="1034" y="1647"/>
              <a:ext cx="902" cy="206"/>
            </a:xfrm>
            <a:prstGeom prst="rect">
              <a:avLst/>
            </a:prstGeom>
            <a:noFill/>
            <a:ln w="12700">
              <a:noFill/>
              <a:miter lim="800000"/>
              <a:headEnd/>
              <a:tailEnd/>
            </a:ln>
          </p:spPr>
          <p:txBody>
            <a:bodyPr wrap="none" lIns="81204" tIns="39889" rIns="81204" bIns="39889">
              <a:spAutoFit/>
            </a:bodyPr>
            <a:lstStyle/>
            <a:p>
              <a:pPr algn="ctr" defTabSz="820738">
                <a:lnSpc>
                  <a:spcPct val="90000"/>
                </a:lnSpc>
              </a:pPr>
              <a:r>
                <a:rPr lang="en-US" b="1" dirty="0">
                  <a:solidFill>
                    <a:schemeClr val="bg2"/>
                  </a:solidFill>
                </a:rPr>
                <a:t>Geographic</a:t>
              </a:r>
            </a:p>
          </p:txBody>
        </p:sp>
      </p:grpSp>
      <p:sp>
        <p:nvSpPr>
          <p:cNvPr id="66" name="Rectangle 889"/>
          <p:cNvSpPr>
            <a:spLocks noChangeArrowheads="1"/>
          </p:cNvSpPr>
          <p:nvPr/>
        </p:nvSpPr>
        <p:spPr bwMode="auto">
          <a:xfrm>
            <a:off x="906462" y="5140644"/>
            <a:ext cx="2451100" cy="655638"/>
          </a:xfrm>
          <a:prstGeom prst="rect">
            <a:avLst/>
          </a:prstGeom>
          <a:noFill/>
          <a:ln w="12700">
            <a:noFill/>
            <a:miter lim="800000"/>
            <a:headEnd/>
            <a:tailEnd/>
          </a:ln>
        </p:spPr>
        <p:txBody>
          <a:bodyPr lIns="81204" tIns="39889" rIns="81204" bIns="39889">
            <a:spAutoFit/>
          </a:bodyPr>
          <a:lstStyle/>
          <a:p>
            <a:pPr algn="ctr" defTabSz="820738">
              <a:lnSpc>
                <a:spcPct val="90000"/>
              </a:lnSpc>
            </a:pPr>
            <a:r>
              <a:rPr lang="en-US" sz="1400" b="1" dirty="0">
                <a:solidFill>
                  <a:schemeClr val="bg2"/>
                </a:solidFill>
              </a:rPr>
              <a:t>Nations, states, </a:t>
            </a:r>
          </a:p>
          <a:p>
            <a:pPr algn="ctr" defTabSz="820738">
              <a:lnSpc>
                <a:spcPct val="90000"/>
              </a:lnSpc>
            </a:pPr>
            <a:r>
              <a:rPr lang="en-US" sz="1400" b="1" dirty="0">
                <a:solidFill>
                  <a:schemeClr val="bg2"/>
                </a:solidFill>
              </a:rPr>
              <a:t>regions or cities</a:t>
            </a:r>
          </a:p>
          <a:p>
            <a:pPr algn="ctr" defTabSz="820738" eaLnBrk="1">
              <a:lnSpc>
                <a:spcPct val="90000"/>
              </a:lnSpc>
            </a:pPr>
            <a:endParaRPr lang="en-US" sz="1400" b="1" dirty="0">
              <a:solidFill>
                <a:schemeClr val="bg2"/>
              </a:solidFill>
            </a:endParaRPr>
          </a:p>
        </p:txBody>
      </p:sp>
      <p:grpSp>
        <p:nvGrpSpPr>
          <p:cNvPr id="289" name="Group 464"/>
          <p:cNvGrpSpPr>
            <a:grpSpLocks/>
          </p:cNvGrpSpPr>
          <p:nvPr/>
        </p:nvGrpSpPr>
        <p:grpSpPr bwMode="auto">
          <a:xfrm>
            <a:off x="5867400" y="468506"/>
            <a:ext cx="3165475" cy="1398587"/>
            <a:chOff x="1363" y="2139"/>
            <a:chExt cx="1994" cy="881"/>
          </a:xfrm>
        </p:grpSpPr>
        <p:sp>
          <p:nvSpPr>
            <p:cNvPr id="290" name="Rectangle 465"/>
            <p:cNvSpPr>
              <a:spLocks noChangeArrowheads="1"/>
            </p:cNvSpPr>
            <p:nvPr/>
          </p:nvSpPr>
          <p:spPr bwMode="auto">
            <a:xfrm>
              <a:off x="1632" y="2262"/>
              <a:ext cx="1566" cy="550"/>
            </a:xfrm>
            <a:prstGeom prst="rect">
              <a:avLst/>
            </a:prstGeom>
            <a:solidFill>
              <a:schemeClr val="hlink"/>
            </a:solidFill>
            <a:ln w="12700">
              <a:noFill/>
              <a:miter lim="800000"/>
              <a:headEnd/>
              <a:tailEnd/>
            </a:ln>
            <a:effectLst>
              <a:outerShdw dist="107763" dir="2700000" algn="ctr" rotWithShape="0">
                <a:schemeClr val="bg2"/>
              </a:outerShdw>
            </a:effectLst>
          </p:spPr>
          <p:txBody>
            <a:bodyPr wrap="none" anchor="ctr"/>
            <a:lstStyle/>
            <a:p>
              <a:pPr>
                <a:defRPr/>
              </a:pPr>
              <a:endParaRPr lang="en-US" dirty="0"/>
            </a:p>
          </p:txBody>
        </p:sp>
        <p:grpSp>
          <p:nvGrpSpPr>
            <p:cNvPr id="291" name="Group 466"/>
            <p:cNvGrpSpPr>
              <a:grpSpLocks/>
            </p:cNvGrpSpPr>
            <p:nvPr/>
          </p:nvGrpSpPr>
          <p:grpSpPr bwMode="auto">
            <a:xfrm>
              <a:off x="2663" y="2139"/>
              <a:ext cx="694" cy="298"/>
              <a:chOff x="2448" y="1728"/>
              <a:chExt cx="901" cy="445"/>
            </a:xfrm>
          </p:grpSpPr>
          <p:grpSp>
            <p:nvGrpSpPr>
              <p:cNvPr id="398" name="Group 467"/>
              <p:cNvGrpSpPr>
                <a:grpSpLocks/>
              </p:cNvGrpSpPr>
              <p:nvPr/>
            </p:nvGrpSpPr>
            <p:grpSpPr bwMode="auto">
              <a:xfrm>
                <a:off x="2986" y="1742"/>
                <a:ext cx="216" cy="399"/>
                <a:chOff x="2986" y="1742"/>
                <a:chExt cx="216" cy="399"/>
              </a:xfrm>
            </p:grpSpPr>
            <p:grpSp>
              <p:nvGrpSpPr>
                <p:cNvPr id="496" name="Group 468"/>
                <p:cNvGrpSpPr>
                  <a:grpSpLocks/>
                </p:cNvGrpSpPr>
                <p:nvPr/>
              </p:nvGrpSpPr>
              <p:grpSpPr bwMode="auto">
                <a:xfrm>
                  <a:off x="3035" y="1742"/>
                  <a:ext cx="114" cy="64"/>
                  <a:chOff x="3035" y="1742"/>
                  <a:chExt cx="114" cy="64"/>
                </a:xfrm>
              </p:grpSpPr>
              <p:sp>
                <p:nvSpPr>
                  <p:cNvPr id="505" name="Freeform 469"/>
                  <p:cNvSpPr>
                    <a:spLocks/>
                  </p:cNvSpPr>
                  <p:nvPr/>
                </p:nvSpPr>
                <p:spPr bwMode="auto">
                  <a:xfrm>
                    <a:off x="3050" y="1745"/>
                    <a:ext cx="85" cy="61"/>
                  </a:xfrm>
                  <a:custGeom>
                    <a:avLst/>
                    <a:gdLst>
                      <a:gd name="T0" fmla="*/ 20 w 85"/>
                      <a:gd name="T1" fmla="*/ 56 h 61"/>
                      <a:gd name="T2" fmla="*/ 20 w 85"/>
                      <a:gd name="T3" fmla="*/ 47 h 61"/>
                      <a:gd name="T4" fmla="*/ 14 w 85"/>
                      <a:gd name="T5" fmla="*/ 42 h 61"/>
                      <a:gd name="T6" fmla="*/ 10 w 85"/>
                      <a:gd name="T7" fmla="*/ 38 h 61"/>
                      <a:gd name="T8" fmla="*/ 5 w 85"/>
                      <a:gd name="T9" fmla="*/ 33 h 61"/>
                      <a:gd name="T10" fmla="*/ 2 w 85"/>
                      <a:gd name="T11" fmla="*/ 29 h 61"/>
                      <a:gd name="T12" fmla="*/ 1 w 85"/>
                      <a:gd name="T13" fmla="*/ 26 h 61"/>
                      <a:gd name="T14" fmla="*/ 0 w 85"/>
                      <a:gd name="T15" fmla="*/ 18 h 61"/>
                      <a:gd name="T16" fmla="*/ 2 w 85"/>
                      <a:gd name="T17" fmla="*/ 13 h 61"/>
                      <a:gd name="T18" fmla="*/ 7 w 85"/>
                      <a:gd name="T19" fmla="*/ 8 h 61"/>
                      <a:gd name="T20" fmla="*/ 13 w 85"/>
                      <a:gd name="T21" fmla="*/ 5 h 61"/>
                      <a:gd name="T22" fmla="*/ 18 w 85"/>
                      <a:gd name="T23" fmla="*/ 3 h 61"/>
                      <a:gd name="T24" fmla="*/ 26 w 85"/>
                      <a:gd name="T25" fmla="*/ 1 h 61"/>
                      <a:gd name="T26" fmla="*/ 39 w 85"/>
                      <a:gd name="T27" fmla="*/ 0 h 61"/>
                      <a:gd name="T28" fmla="*/ 52 w 85"/>
                      <a:gd name="T29" fmla="*/ 0 h 61"/>
                      <a:gd name="T30" fmla="*/ 62 w 85"/>
                      <a:gd name="T31" fmla="*/ 1 h 61"/>
                      <a:gd name="T32" fmla="*/ 73 w 85"/>
                      <a:gd name="T33" fmla="*/ 5 h 61"/>
                      <a:gd name="T34" fmla="*/ 78 w 85"/>
                      <a:gd name="T35" fmla="*/ 8 h 61"/>
                      <a:gd name="T36" fmla="*/ 82 w 85"/>
                      <a:gd name="T37" fmla="*/ 11 h 61"/>
                      <a:gd name="T38" fmla="*/ 84 w 85"/>
                      <a:gd name="T39" fmla="*/ 15 h 61"/>
                      <a:gd name="T40" fmla="*/ 83 w 85"/>
                      <a:gd name="T41" fmla="*/ 22 h 61"/>
                      <a:gd name="T42" fmla="*/ 80 w 85"/>
                      <a:gd name="T43" fmla="*/ 29 h 61"/>
                      <a:gd name="T44" fmla="*/ 74 w 85"/>
                      <a:gd name="T45" fmla="*/ 35 h 61"/>
                      <a:gd name="T46" fmla="*/ 70 w 85"/>
                      <a:gd name="T47" fmla="*/ 39 h 61"/>
                      <a:gd name="T48" fmla="*/ 66 w 85"/>
                      <a:gd name="T49" fmla="*/ 43 h 61"/>
                      <a:gd name="T50" fmla="*/ 60 w 85"/>
                      <a:gd name="T51" fmla="*/ 47 h 61"/>
                      <a:gd name="T52" fmla="*/ 59 w 85"/>
                      <a:gd name="T53" fmla="*/ 54 h 61"/>
                      <a:gd name="T54" fmla="*/ 58 w 85"/>
                      <a:gd name="T55" fmla="*/ 57 h 61"/>
                      <a:gd name="T56" fmla="*/ 51 w 85"/>
                      <a:gd name="T57" fmla="*/ 59 h 61"/>
                      <a:gd name="T58" fmla="*/ 41 w 85"/>
                      <a:gd name="T59" fmla="*/ 60 h 61"/>
                      <a:gd name="T60" fmla="*/ 30 w 85"/>
                      <a:gd name="T61" fmla="*/ 59 h 61"/>
                      <a:gd name="T62" fmla="*/ 24 w 85"/>
                      <a:gd name="T63" fmla="*/ 58 h 61"/>
                      <a:gd name="T64" fmla="*/ 20 w 85"/>
                      <a:gd name="T65" fmla="*/ 56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61"/>
                      <a:gd name="T101" fmla="*/ 85 w 85"/>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61">
                        <a:moveTo>
                          <a:pt x="20" y="56"/>
                        </a:moveTo>
                        <a:lnTo>
                          <a:pt x="20" y="47"/>
                        </a:lnTo>
                        <a:lnTo>
                          <a:pt x="14" y="42"/>
                        </a:lnTo>
                        <a:lnTo>
                          <a:pt x="10" y="38"/>
                        </a:lnTo>
                        <a:lnTo>
                          <a:pt x="5" y="33"/>
                        </a:lnTo>
                        <a:lnTo>
                          <a:pt x="2" y="29"/>
                        </a:lnTo>
                        <a:lnTo>
                          <a:pt x="1" y="26"/>
                        </a:lnTo>
                        <a:lnTo>
                          <a:pt x="0" y="18"/>
                        </a:lnTo>
                        <a:lnTo>
                          <a:pt x="2" y="13"/>
                        </a:lnTo>
                        <a:lnTo>
                          <a:pt x="7" y="8"/>
                        </a:lnTo>
                        <a:lnTo>
                          <a:pt x="13" y="5"/>
                        </a:lnTo>
                        <a:lnTo>
                          <a:pt x="18" y="3"/>
                        </a:lnTo>
                        <a:lnTo>
                          <a:pt x="26" y="1"/>
                        </a:lnTo>
                        <a:lnTo>
                          <a:pt x="39" y="0"/>
                        </a:lnTo>
                        <a:lnTo>
                          <a:pt x="52" y="0"/>
                        </a:lnTo>
                        <a:lnTo>
                          <a:pt x="62" y="1"/>
                        </a:lnTo>
                        <a:lnTo>
                          <a:pt x="73" y="5"/>
                        </a:lnTo>
                        <a:lnTo>
                          <a:pt x="78" y="8"/>
                        </a:lnTo>
                        <a:lnTo>
                          <a:pt x="82" y="11"/>
                        </a:lnTo>
                        <a:lnTo>
                          <a:pt x="84" y="15"/>
                        </a:lnTo>
                        <a:lnTo>
                          <a:pt x="83" y="22"/>
                        </a:lnTo>
                        <a:lnTo>
                          <a:pt x="80" y="29"/>
                        </a:lnTo>
                        <a:lnTo>
                          <a:pt x="74" y="35"/>
                        </a:lnTo>
                        <a:lnTo>
                          <a:pt x="70" y="39"/>
                        </a:lnTo>
                        <a:lnTo>
                          <a:pt x="66" y="43"/>
                        </a:lnTo>
                        <a:lnTo>
                          <a:pt x="60" y="47"/>
                        </a:lnTo>
                        <a:lnTo>
                          <a:pt x="59" y="54"/>
                        </a:lnTo>
                        <a:lnTo>
                          <a:pt x="58" y="57"/>
                        </a:lnTo>
                        <a:lnTo>
                          <a:pt x="51" y="59"/>
                        </a:lnTo>
                        <a:lnTo>
                          <a:pt x="41" y="60"/>
                        </a:lnTo>
                        <a:lnTo>
                          <a:pt x="30" y="59"/>
                        </a:lnTo>
                        <a:lnTo>
                          <a:pt x="24" y="58"/>
                        </a:lnTo>
                        <a:lnTo>
                          <a:pt x="20" y="56"/>
                        </a:lnTo>
                      </a:path>
                    </a:pathLst>
                  </a:custGeom>
                  <a:solidFill>
                    <a:srgbClr val="FF7F7F"/>
                  </a:solidFill>
                  <a:ln w="12700" cap="rnd">
                    <a:noFill/>
                    <a:round/>
                    <a:headEnd/>
                    <a:tailEnd/>
                  </a:ln>
                </p:spPr>
                <p:txBody>
                  <a:bodyPr/>
                  <a:lstStyle/>
                  <a:p>
                    <a:endParaRPr lang="en-US" dirty="0"/>
                  </a:p>
                </p:txBody>
              </p:sp>
              <p:sp>
                <p:nvSpPr>
                  <p:cNvPr id="506" name="Freeform 470"/>
                  <p:cNvSpPr>
                    <a:spLocks/>
                  </p:cNvSpPr>
                  <p:nvPr/>
                </p:nvSpPr>
                <p:spPr bwMode="auto">
                  <a:xfrm>
                    <a:off x="3035" y="1742"/>
                    <a:ext cx="114" cy="41"/>
                  </a:xfrm>
                  <a:custGeom>
                    <a:avLst/>
                    <a:gdLst>
                      <a:gd name="T0" fmla="*/ 8 w 114"/>
                      <a:gd name="T1" fmla="*/ 34 h 41"/>
                      <a:gd name="T2" fmla="*/ 1 w 114"/>
                      <a:gd name="T3" fmla="*/ 31 h 41"/>
                      <a:gd name="T4" fmla="*/ 0 w 114"/>
                      <a:gd name="T5" fmla="*/ 26 h 41"/>
                      <a:gd name="T6" fmla="*/ 1 w 114"/>
                      <a:gd name="T7" fmla="*/ 21 h 41"/>
                      <a:gd name="T8" fmla="*/ 1 w 114"/>
                      <a:gd name="T9" fmla="*/ 17 h 41"/>
                      <a:gd name="T10" fmla="*/ 6 w 114"/>
                      <a:gd name="T11" fmla="*/ 11 h 41"/>
                      <a:gd name="T12" fmla="*/ 12 w 114"/>
                      <a:gd name="T13" fmla="*/ 8 h 41"/>
                      <a:gd name="T14" fmla="*/ 19 w 114"/>
                      <a:gd name="T15" fmla="*/ 5 h 41"/>
                      <a:gd name="T16" fmla="*/ 30 w 114"/>
                      <a:gd name="T17" fmla="*/ 2 h 41"/>
                      <a:gd name="T18" fmla="*/ 38 w 114"/>
                      <a:gd name="T19" fmla="*/ 1 h 41"/>
                      <a:gd name="T20" fmla="*/ 56 w 114"/>
                      <a:gd name="T21" fmla="*/ 0 h 41"/>
                      <a:gd name="T22" fmla="*/ 71 w 114"/>
                      <a:gd name="T23" fmla="*/ 0 h 41"/>
                      <a:gd name="T24" fmla="*/ 82 w 114"/>
                      <a:gd name="T25" fmla="*/ 2 h 41"/>
                      <a:gd name="T26" fmla="*/ 91 w 114"/>
                      <a:gd name="T27" fmla="*/ 3 h 41"/>
                      <a:gd name="T28" fmla="*/ 99 w 114"/>
                      <a:gd name="T29" fmla="*/ 7 h 41"/>
                      <a:gd name="T30" fmla="*/ 105 w 114"/>
                      <a:gd name="T31" fmla="*/ 10 h 41"/>
                      <a:gd name="T32" fmla="*/ 110 w 114"/>
                      <a:gd name="T33" fmla="*/ 13 h 41"/>
                      <a:gd name="T34" fmla="*/ 113 w 114"/>
                      <a:gd name="T35" fmla="*/ 17 h 41"/>
                      <a:gd name="T36" fmla="*/ 113 w 114"/>
                      <a:gd name="T37" fmla="*/ 25 h 41"/>
                      <a:gd name="T38" fmla="*/ 113 w 114"/>
                      <a:gd name="T39" fmla="*/ 30 h 41"/>
                      <a:gd name="T40" fmla="*/ 109 w 114"/>
                      <a:gd name="T41" fmla="*/ 32 h 41"/>
                      <a:gd name="T42" fmla="*/ 103 w 114"/>
                      <a:gd name="T43" fmla="*/ 35 h 41"/>
                      <a:gd name="T44" fmla="*/ 99 w 114"/>
                      <a:gd name="T45" fmla="*/ 38 h 41"/>
                      <a:gd name="T46" fmla="*/ 88 w 114"/>
                      <a:gd name="T47" fmla="*/ 39 h 41"/>
                      <a:gd name="T48" fmla="*/ 78 w 114"/>
                      <a:gd name="T49" fmla="*/ 40 h 41"/>
                      <a:gd name="T50" fmla="*/ 86 w 114"/>
                      <a:gd name="T51" fmla="*/ 35 h 41"/>
                      <a:gd name="T52" fmla="*/ 94 w 114"/>
                      <a:gd name="T53" fmla="*/ 26 h 41"/>
                      <a:gd name="T54" fmla="*/ 95 w 114"/>
                      <a:gd name="T55" fmla="*/ 23 h 41"/>
                      <a:gd name="T56" fmla="*/ 94 w 114"/>
                      <a:gd name="T57" fmla="*/ 20 h 41"/>
                      <a:gd name="T58" fmla="*/ 91 w 114"/>
                      <a:gd name="T59" fmla="*/ 17 h 41"/>
                      <a:gd name="T60" fmla="*/ 73 w 114"/>
                      <a:gd name="T61" fmla="*/ 19 h 41"/>
                      <a:gd name="T62" fmla="*/ 52 w 114"/>
                      <a:gd name="T63" fmla="*/ 19 h 41"/>
                      <a:gd name="T64" fmla="*/ 37 w 114"/>
                      <a:gd name="T65" fmla="*/ 18 h 41"/>
                      <a:gd name="T66" fmla="*/ 25 w 114"/>
                      <a:gd name="T67" fmla="*/ 17 h 41"/>
                      <a:gd name="T68" fmla="*/ 21 w 114"/>
                      <a:gd name="T69" fmla="*/ 19 h 41"/>
                      <a:gd name="T70" fmla="*/ 18 w 114"/>
                      <a:gd name="T71" fmla="*/ 23 h 41"/>
                      <a:gd name="T72" fmla="*/ 18 w 114"/>
                      <a:gd name="T73" fmla="*/ 27 h 41"/>
                      <a:gd name="T74" fmla="*/ 27 w 114"/>
                      <a:gd name="T75" fmla="*/ 35 h 41"/>
                      <a:gd name="T76" fmla="*/ 31 w 114"/>
                      <a:gd name="T77" fmla="*/ 40 h 41"/>
                      <a:gd name="T78" fmla="*/ 18 w 114"/>
                      <a:gd name="T79" fmla="*/ 37 h 41"/>
                      <a:gd name="T80" fmla="*/ 8 w 114"/>
                      <a:gd name="T81" fmla="*/ 34 h 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41"/>
                      <a:gd name="T125" fmla="*/ 114 w 114"/>
                      <a:gd name="T126" fmla="*/ 41 h 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41">
                        <a:moveTo>
                          <a:pt x="8" y="34"/>
                        </a:moveTo>
                        <a:lnTo>
                          <a:pt x="1" y="31"/>
                        </a:lnTo>
                        <a:lnTo>
                          <a:pt x="0" y="26"/>
                        </a:lnTo>
                        <a:lnTo>
                          <a:pt x="1" y="21"/>
                        </a:lnTo>
                        <a:lnTo>
                          <a:pt x="1" y="17"/>
                        </a:lnTo>
                        <a:lnTo>
                          <a:pt x="6" y="11"/>
                        </a:lnTo>
                        <a:lnTo>
                          <a:pt x="12" y="8"/>
                        </a:lnTo>
                        <a:lnTo>
                          <a:pt x="19" y="5"/>
                        </a:lnTo>
                        <a:lnTo>
                          <a:pt x="30" y="2"/>
                        </a:lnTo>
                        <a:lnTo>
                          <a:pt x="38" y="1"/>
                        </a:lnTo>
                        <a:lnTo>
                          <a:pt x="56" y="0"/>
                        </a:lnTo>
                        <a:lnTo>
                          <a:pt x="71" y="0"/>
                        </a:lnTo>
                        <a:lnTo>
                          <a:pt x="82" y="2"/>
                        </a:lnTo>
                        <a:lnTo>
                          <a:pt x="91" y="3"/>
                        </a:lnTo>
                        <a:lnTo>
                          <a:pt x="99" y="7"/>
                        </a:lnTo>
                        <a:lnTo>
                          <a:pt x="105" y="10"/>
                        </a:lnTo>
                        <a:lnTo>
                          <a:pt x="110" y="13"/>
                        </a:lnTo>
                        <a:lnTo>
                          <a:pt x="113" y="17"/>
                        </a:lnTo>
                        <a:lnTo>
                          <a:pt x="113" y="25"/>
                        </a:lnTo>
                        <a:lnTo>
                          <a:pt x="113" y="30"/>
                        </a:lnTo>
                        <a:lnTo>
                          <a:pt x="109" y="32"/>
                        </a:lnTo>
                        <a:lnTo>
                          <a:pt x="103" y="35"/>
                        </a:lnTo>
                        <a:lnTo>
                          <a:pt x="99" y="38"/>
                        </a:lnTo>
                        <a:lnTo>
                          <a:pt x="88" y="39"/>
                        </a:lnTo>
                        <a:lnTo>
                          <a:pt x="78" y="40"/>
                        </a:lnTo>
                        <a:lnTo>
                          <a:pt x="86" y="35"/>
                        </a:lnTo>
                        <a:lnTo>
                          <a:pt x="94" y="26"/>
                        </a:lnTo>
                        <a:lnTo>
                          <a:pt x="95" y="23"/>
                        </a:lnTo>
                        <a:lnTo>
                          <a:pt x="94" y="20"/>
                        </a:lnTo>
                        <a:lnTo>
                          <a:pt x="91" y="17"/>
                        </a:lnTo>
                        <a:lnTo>
                          <a:pt x="73" y="19"/>
                        </a:lnTo>
                        <a:lnTo>
                          <a:pt x="52" y="19"/>
                        </a:lnTo>
                        <a:lnTo>
                          <a:pt x="37" y="18"/>
                        </a:lnTo>
                        <a:lnTo>
                          <a:pt x="25" y="17"/>
                        </a:lnTo>
                        <a:lnTo>
                          <a:pt x="21" y="19"/>
                        </a:lnTo>
                        <a:lnTo>
                          <a:pt x="18" y="23"/>
                        </a:lnTo>
                        <a:lnTo>
                          <a:pt x="18" y="27"/>
                        </a:lnTo>
                        <a:lnTo>
                          <a:pt x="27" y="35"/>
                        </a:lnTo>
                        <a:lnTo>
                          <a:pt x="31" y="40"/>
                        </a:lnTo>
                        <a:lnTo>
                          <a:pt x="18" y="37"/>
                        </a:lnTo>
                        <a:lnTo>
                          <a:pt x="8" y="34"/>
                        </a:lnTo>
                      </a:path>
                    </a:pathLst>
                  </a:custGeom>
                  <a:solidFill>
                    <a:srgbClr val="000000"/>
                  </a:solidFill>
                  <a:ln w="12700" cap="rnd">
                    <a:noFill/>
                    <a:round/>
                    <a:headEnd/>
                    <a:tailEnd/>
                  </a:ln>
                </p:spPr>
                <p:txBody>
                  <a:bodyPr/>
                  <a:lstStyle/>
                  <a:p>
                    <a:endParaRPr lang="en-US" dirty="0"/>
                  </a:p>
                </p:txBody>
              </p:sp>
              <p:grpSp>
                <p:nvGrpSpPr>
                  <p:cNvPr id="507" name="Group 471"/>
                  <p:cNvGrpSpPr>
                    <a:grpSpLocks/>
                  </p:cNvGrpSpPr>
                  <p:nvPr/>
                </p:nvGrpSpPr>
                <p:grpSpPr bwMode="auto">
                  <a:xfrm>
                    <a:off x="3047" y="1775"/>
                    <a:ext cx="87" cy="3"/>
                    <a:chOff x="3047" y="1775"/>
                    <a:chExt cx="87" cy="3"/>
                  </a:xfrm>
                </p:grpSpPr>
                <p:sp>
                  <p:nvSpPr>
                    <p:cNvPr id="508" name="Oval 472"/>
                    <p:cNvSpPr>
                      <a:spLocks noChangeArrowheads="1"/>
                    </p:cNvSpPr>
                    <p:nvPr/>
                  </p:nvSpPr>
                  <p:spPr bwMode="auto">
                    <a:xfrm>
                      <a:off x="3047" y="1775"/>
                      <a:ext cx="7" cy="1"/>
                    </a:xfrm>
                    <a:prstGeom prst="ellipse">
                      <a:avLst/>
                    </a:prstGeom>
                    <a:solidFill>
                      <a:srgbClr val="005F7F"/>
                    </a:solidFill>
                    <a:ln w="12700">
                      <a:noFill/>
                      <a:round/>
                      <a:headEnd/>
                      <a:tailEnd/>
                    </a:ln>
                  </p:spPr>
                  <p:txBody>
                    <a:bodyPr wrap="none" anchor="ctr"/>
                    <a:lstStyle/>
                    <a:p>
                      <a:endParaRPr lang="en-US" dirty="0"/>
                    </a:p>
                  </p:txBody>
                </p:sp>
                <p:sp>
                  <p:nvSpPr>
                    <p:cNvPr id="509" name="Oval 473"/>
                    <p:cNvSpPr>
                      <a:spLocks noChangeArrowheads="1"/>
                    </p:cNvSpPr>
                    <p:nvPr/>
                  </p:nvSpPr>
                  <p:spPr bwMode="auto">
                    <a:xfrm>
                      <a:off x="3129" y="1775"/>
                      <a:ext cx="5" cy="3"/>
                    </a:xfrm>
                    <a:prstGeom prst="ellipse">
                      <a:avLst/>
                    </a:prstGeom>
                    <a:solidFill>
                      <a:srgbClr val="005F7F"/>
                    </a:solidFill>
                    <a:ln w="12700">
                      <a:noFill/>
                      <a:round/>
                      <a:headEnd/>
                      <a:tailEnd/>
                    </a:ln>
                  </p:spPr>
                  <p:txBody>
                    <a:bodyPr wrap="none" anchor="ctr"/>
                    <a:lstStyle/>
                    <a:p>
                      <a:endParaRPr lang="en-US" dirty="0"/>
                    </a:p>
                  </p:txBody>
                </p:sp>
              </p:grpSp>
            </p:grpSp>
            <p:sp>
              <p:nvSpPr>
                <p:cNvPr id="497" name="Freeform 474"/>
                <p:cNvSpPr>
                  <a:spLocks/>
                </p:cNvSpPr>
                <p:nvPr/>
              </p:nvSpPr>
              <p:spPr bwMode="auto">
                <a:xfrm>
                  <a:off x="3030" y="2013"/>
                  <a:ext cx="107" cy="116"/>
                </a:xfrm>
                <a:custGeom>
                  <a:avLst/>
                  <a:gdLst>
                    <a:gd name="T0" fmla="*/ 24 w 107"/>
                    <a:gd name="T1" fmla="*/ 0 h 116"/>
                    <a:gd name="T2" fmla="*/ 21 w 107"/>
                    <a:gd name="T3" fmla="*/ 14 h 116"/>
                    <a:gd name="T4" fmla="*/ 19 w 107"/>
                    <a:gd name="T5" fmla="*/ 29 h 116"/>
                    <a:gd name="T6" fmla="*/ 19 w 107"/>
                    <a:gd name="T7" fmla="*/ 44 h 116"/>
                    <a:gd name="T8" fmla="*/ 21 w 107"/>
                    <a:gd name="T9" fmla="*/ 59 h 116"/>
                    <a:gd name="T10" fmla="*/ 22 w 107"/>
                    <a:gd name="T11" fmla="*/ 70 h 116"/>
                    <a:gd name="T12" fmla="*/ 22 w 107"/>
                    <a:gd name="T13" fmla="*/ 84 h 116"/>
                    <a:gd name="T14" fmla="*/ 20 w 107"/>
                    <a:gd name="T15" fmla="*/ 90 h 116"/>
                    <a:gd name="T16" fmla="*/ 5 w 107"/>
                    <a:gd name="T17" fmla="*/ 108 h 116"/>
                    <a:gd name="T18" fmla="*/ 0 w 107"/>
                    <a:gd name="T19" fmla="*/ 115 h 116"/>
                    <a:gd name="T20" fmla="*/ 23 w 107"/>
                    <a:gd name="T21" fmla="*/ 115 h 116"/>
                    <a:gd name="T22" fmla="*/ 33 w 107"/>
                    <a:gd name="T23" fmla="*/ 107 h 116"/>
                    <a:gd name="T24" fmla="*/ 40 w 107"/>
                    <a:gd name="T25" fmla="*/ 98 h 116"/>
                    <a:gd name="T26" fmla="*/ 44 w 107"/>
                    <a:gd name="T27" fmla="*/ 84 h 116"/>
                    <a:gd name="T28" fmla="*/ 57 w 107"/>
                    <a:gd name="T29" fmla="*/ 44 h 116"/>
                    <a:gd name="T30" fmla="*/ 62 w 107"/>
                    <a:gd name="T31" fmla="*/ 33 h 116"/>
                    <a:gd name="T32" fmla="*/ 59 w 107"/>
                    <a:gd name="T33" fmla="*/ 55 h 116"/>
                    <a:gd name="T34" fmla="*/ 63 w 107"/>
                    <a:gd name="T35" fmla="*/ 68 h 116"/>
                    <a:gd name="T36" fmla="*/ 64 w 107"/>
                    <a:gd name="T37" fmla="*/ 80 h 116"/>
                    <a:gd name="T38" fmla="*/ 61 w 107"/>
                    <a:gd name="T39" fmla="*/ 91 h 116"/>
                    <a:gd name="T40" fmla="*/ 63 w 107"/>
                    <a:gd name="T41" fmla="*/ 96 h 116"/>
                    <a:gd name="T42" fmla="*/ 78 w 107"/>
                    <a:gd name="T43" fmla="*/ 113 h 116"/>
                    <a:gd name="T44" fmla="*/ 91 w 107"/>
                    <a:gd name="T45" fmla="*/ 113 h 116"/>
                    <a:gd name="T46" fmla="*/ 98 w 107"/>
                    <a:gd name="T47" fmla="*/ 113 h 116"/>
                    <a:gd name="T48" fmla="*/ 106 w 107"/>
                    <a:gd name="T49" fmla="*/ 110 h 116"/>
                    <a:gd name="T50" fmla="*/ 86 w 107"/>
                    <a:gd name="T51" fmla="*/ 91 h 116"/>
                    <a:gd name="T52" fmla="*/ 96 w 107"/>
                    <a:gd name="T53" fmla="*/ 51 h 116"/>
                    <a:gd name="T54" fmla="*/ 100 w 107"/>
                    <a:gd name="T55" fmla="*/ 32 h 116"/>
                    <a:gd name="T56" fmla="*/ 100 w 107"/>
                    <a:gd name="T57" fmla="*/ 1 h 116"/>
                    <a:gd name="T58" fmla="*/ 24 w 107"/>
                    <a:gd name="T59" fmla="*/ 0 h 1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7"/>
                    <a:gd name="T91" fmla="*/ 0 h 116"/>
                    <a:gd name="T92" fmla="*/ 107 w 107"/>
                    <a:gd name="T93" fmla="*/ 116 h 1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7" h="116">
                      <a:moveTo>
                        <a:pt x="24" y="0"/>
                      </a:moveTo>
                      <a:lnTo>
                        <a:pt x="21" y="14"/>
                      </a:lnTo>
                      <a:lnTo>
                        <a:pt x="19" y="29"/>
                      </a:lnTo>
                      <a:lnTo>
                        <a:pt x="19" y="44"/>
                      </a:lnTo>
                      <a:lnTo>
                        <a:pt x="21" y="59"/>
                      </a:lnTo>
                      <a:lnTo>
                        <a:pt x="22" y="70"/>
                      </a:lnTo>
                      <a:lnTo>
                        <a:pt x="22" y="84"/>
                      </a:lnTo>
                      <a:lnTo>
                        <a:pt x="20" y="90"/>
                      </a:lnTo>
                      <a:lnTo>
                        <a:pt x="5" y="108"/>
                      </a:lnTo>
                      <a:lnTo>
                        <a:pt x="0" y="115"/>
                      </a:lnTo>
                      <a:lnTo>
                        <a:pt x="23" y="115"/>
                      </a:lnTo>
                      <a:lnTo>
                        <a:pt x="33" y="107"/>
                      </a:lnTo>
                      <a:lnTo>
                        <a:pt x="40" y="98"/>
                      </a:lnTo>
                      <a:lnTo>
                        <a:pt x="44" y="84"/>
                      </a:lnTo>
                      <a:lnTo>
                        <a:pt x="57" y="44"/>
                      </a:lnTo>
                      <a:lnTo>
                        <a:pt x="62" y="33"/>
                      </a:lnTo>
                      <a:lnTo>
                        <a:pt x="59" y="55"/>
                      </a:lnTo>
                      <a:lnTo>
                        <a:pt x="63" y="68"/>
                      </a:lnTo>
                      <a:lnTo>
                        <a:pt x="64" y="80"/>
                      </a:lnTo>
                      <a:lnTo>
                        <a:pt x="61" y="91"/>
                      </a:lnTo>
                      <a:lnTo>
                        <a:pt x="63" y="96"/>
                      </a:lnTo>
                      <a:lnTo>
                        <a:pt x="78" y="113"/>
                      </a:lnTo>
                      <a:lnTo>
                        <a:pt x="91" y="113"/>
                      </a:lnTo>
                      <a:lnTo>
                        <a:pt x="98" y="113"/>
                      </a:lnTo>
                      <a:lnTo>
                        <a:pt x="106" y="110"/>
                      </a:lnTo>
                      <a:lnTo>
                        <a:pt x="86" y="91"/>
                      </a:lnTo>
                      <a:lnTo>
                        <a:pt x="96" y="51"/>
                      </a:lnTo>
                      <a:lnTo>
                        <a:pt x="100" y="32"/>
                      </a:lnTo>
                      <a:lnTo>
                        <a:pt x="100" y="1"/>
                      </a:lnTo>
                      <a:lnTo>
                        <a:pt x="24" y="0"/>
                      </a:lnTo>
                    </a:path>
                  </a:pathLst>
                </a:custGeom>
                <a:solidFill>
                  <a:srgbClr val="FF7F7F"/>
                </a:solidFill>
                <a:ln w="12700" cap="rnd">
                  <a:noFill/>
                  <a:round/>
                  <a:headEnd/>
                  <a:tailEnd/>
                </a:ln>
              </p:spPr>
              <p:txBody>
                <a:bodyPr/>
                <a:lstStyle/>
                <a:p>
                  <a:endParaRPr lang="en-US" dirty="0"/>
                </a:p>
              </p:txBody>
            </p:sp>
            <p:grpSp>
              <p:nvGrpSpPr>
                <p:cNvPr id="498" name="Group 475"/>
                <p:cNvGrpSpPr>
                  <a:grpSpLocks/>
                </p:cNvGrpSpPr>
                <p:nvPr/>
              </p:nvGrpSpPr>
              <p:grpSpPr bwMode="auto">
                <a:xfrm>
                  <a:off x="2988" y="1866"/>
                  <a:ext cx="205" cy="117"/>
                  <a:chOff x="2988" y="1866"/>
                  <a:chExt cx="205" cy="117"/>
                </a:xfrm>
              </p:grpSpPr>
              <p:sp>
                <p:nvSpPr>
                  <p:cNvPr id="503" name="Freeform 476"/>
                  <p:cNvSpPr>
                    <a:spLocks/>
                  </p:cNvSpPr>
                  <p:nvPr/>
                </p:nvSpPr>
                <p:spPr bwMode="auto">
                  <a:xfrm>
                    <a:off x="2988" y="1871"/>
                    <a:ext cx="52" cy="112"/>
                  </a:xfrm>
                  <a:custGeom>
                    <a:avLst/>
                    <a:gdLst>
                      <a:gd name="T0" fmla="*/ 3 w 52"/>
                      <a:gd name="T1" fmla="*/ 0 h 112"/>
                      <a:gd name="T2" fmla="*/ 0 w 52"/>
                      <a:gd name="T3" fmla="*/ 25 h 112"/>
                      <a:gd name="T4" fmla="*/ 8 w 52"/>
                      <a:gd name="T5" fmla="*/ 60 h 112"/>
                      <a:gd name="T6" fmla="*/ 15 w 52"/>
                      <a:gd name="T7" fmla="*/ 89 h 112"/>
                      <a:gd name="T8" fmla="*/ 28 w 52"/>
                      <a:gd name="T9" fmla="*/ 108 h 112"/>
                      <a:gd name="T10" fmla="*/ 34 w 52"/>
                      <a:gd name="T11" fmla="*/ 111 h 112"/>
                      <a:gd name="T12" fmla="*/ 38 w 52"/>
                      <a:gd name="T13" fmla="*/ 106 h 112"/>
                      <a:gd name="T14" fmla="*/ 40 w 52"/>
                      <a:gd name="T15" fmla="*/ 93 h 112"/>
                      <a:gd name="T16" fmla="*/ 51 w 52"/>
                      <a:gd name="T17" fmla="*/ 90 h 112"/>
                      <a:gd name="T18" fmla="*/ 36 w 52"/>
                      <a:gd name="T19" fmla="*/ 80 h 112"/>
                      <a:gd name="T20" fmla="*/ 26 w 52"/>
                      <a:gd name="T21" fmla="*/ 74 h 112"/>
                      <a:gd name="T22" fmla="*/ 27 w 52"/>
                      <a:gd name="T23" fmla="*/ 23 h 112"/>
                      <a:gd name="T24" fmla="*/ 32 w 52"/>
                      <a:gd name="T25" fmla="*/ 2 h 112"/>
                      <a:gd name="T26" fmla="*/ 3 w 52"/>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12"/>
                      <a:gd name="T44" fmla="*/ 52 w 52"/>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12">
                        <a:moveTo>
                          <a:pt x="3" y="0"/>
                        </a:moveTo>
                        <a:lnTo>
                          <a:pt x="0" y="25"/>
                        </a:lnTo>
                        <a:lnTo>
                          <a:pt x="8" y="60"/>
                        </a:lnTo>
                        <a:lnTo>
                          <a:pt x="15" y="89"/>
                        </a:lnTo>
                        <a:lnTo>
                          <a:pt x="28" y="108"/>
                        </a:lnTo>
                        <a:lnTo>
                          <a:pt x="34" y="111"/>
                        </a:lnTo>
                        <a:lnTo>
                          <a:pt x="38" y="106"/>
                        </a:lnTo>
                        <a:lnTo>
                          <a:pt x="40" y="93"/>
                        </a:lnTo>
                        <a:lnTo>
                          <a:pt x="51" y="90"/>
                        </a:lnTo>
                        <a:lnTo>
                          <a:pt x="36" y="80"/>
                        </a:lnTo>
                        <a:lnTo>
                          <a:pt x="26" y="74"/>
                        </a:lnTo>
                        <a:lnTo>
                          <a:pt x="27" y="23"/>
                        </a:lnTo>
                        <a:lnTo>
                          <a:pt x="32" y="2"/>
                        </a:lnTo>
                        <a:lnTo>
                          <a:pt x="3" y="0"/>
                        </a:lnTo>
                      </a:path>
                    </a:pathLst>
                  </a:custGeom>
                  <a:solidFill>
                    <a:srgbClr val="FF7F7F"/>
                  </a:solidFill>
                  <a:ln w="12700" cap="rnd">
                    <a:noFill/>
                    <a:round/>
                    <a:headEnd/>
                    <a:tailEnd/>
                  </a:ln>
                </p:spPr>
                <p:txBody>
                  <a:bodyPr/>
                  <a:lstStyle/>
                  <a:p>
                    <a:endParaRPr lang="en-US" dirty="0"/>
                  </a:p>
                </p:txBody>
              </p:sp>
              <p:sp>
                <p:nvSpPr>
                  <p:cNvPr id="504" name="Freeform 477"/>
                  <p:cNvSpPr>
                    <a:spLocks/>
                  </p:cNvSpPr>
                  <p:nvPr/>
                </p:nvSpPr>
                <p:spPr bwMode="auto">
                  <a:xfrm>
                    <a:off x="3148" y="1866"/>
                    <a:ext cx="45" cy="107"/>
                  </a:xfrm>
                  <a:custGeom>
                    <a:avLst/>
                    <a:gdLst>
                      <a:gd name="T0" fmla="*/ 13 w 45"/>
                      <a:gd name="T1" fmla="*/ 3 h 107"/>
                      <a:gd name="T2" fmla="*/ 19 w 45"/>
                      <a:gd name="T3" fmla="*/ 22 h 107"/>
                      <a:gd name="T4" fmla="*/ 18 w 45"/>
                      <a:gd name="T5" fmla="*/ 67 h 107"/>
                      <a:gd name="T6" fmla="*/ 0 w 45"/>
                      <a:gd name="T7" fmla="*/ 86 h 107"/>
                      <a:gd name="T8" fmla="*/ 4 w 45"/>
                      <a:gd name="T9" fmla="*/ 88 h 107"/>
                      <a:gd name="T10" fmla="*/ 0 w 45"/>
                      <a:gd name="T11" fmla="*/ 98 h 107"/>
                      <a:gd name="T12" fmla="*/ 4 w 45"/>
                      <a:gd name="T13" fmla="*/ 106 h 107"/>
                      <a:gd name="T14" fmla="*/ 18 w 45"/>
                      <a:gd name="T15" fmla="*/ 93 h 107"/>
                      <a:gd name="T16" fmla="*/ 31 w 45"/>
                      <a:gd name="T17" fmla="*/ 70 h 107"/>
                      <a:gd name="T18" fmla="*/ 44 w 45"/>
                      <a:gd name="T19" fmla="*/ 18 h 107"/>
                      <a:gd name="T20" fmla="*/ 38 w 45"/>
                      <a:gd name="T21" fmla="*/ 0 h 107"/>
                      <a:gd name="T22" fmla="*/ 13 w 45"/>
                      <a:gd name="T23" fmla="*/ 3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107"/>
                      <a:gd name="T38" fmla="*/ 45 w 45"/>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107">
                        <a:moveTo>
                          <a:pt x="13" y="3"/>
                        </a:moveTo>
                        <a:lnTo>
                          <a:pt x="19" y="22"/>
                        </a:lnTo>
                        <a:lnTo>
                          <a:pt x="18" y="67"/>
                        </a:lnTo>
                        <a:lnTo>
                          <a:pt x="0" y="86"/>
                        </a:lnTo>
                        <a:lnTo>
                          <a:pt x="4" y="88"/>
                        </a:lnTo>
                        <a:lnTo>
                          <a:pt x="0" y="98"/>
                        </a:lnTo>
                        <a:lnTo>
                          <a:pt x="4" y="106"/>
                        </a:lnTo>
                        <a:lnTo>
                          <a:pt x="18" y="93"/>
                        </a:lnTo>
                        <a:lnTo>
                          <a:pt x="31" y="70"/>
                        </a:lnTo>
                        <a:lnTo>
                          <a:pt x="44" y="18"/>
                        </a:lnTo>
                        <a:lnTo>
                          <a:pt x="38" y="0"/>
                        </a:lnTo>
                        <a:lnTo>
                          <a:pt x="13" y="3"/>
                        </a:lnTo>
                      </a:path>
                    </a:pathLst>
                  </a:custGeom>
                  <a:solidFill>
                    <a:srgbClr val="FF7F7F"/>
                  </a:solidFill>
                  <a:ln w="12700" cap="rnd">
                    <a:noFill/>
                    <a:round/>
                    <a:headEnd/>
                    <a:tailEnd/>
                  </a:ln>
                </p:spPr>
                <p:txBody>
                  <a:bodyPr/>
                  <a:lstStyle/>
                  <a:p>
                    <a:endParaRPr lang="en-US" dirty="0"/>
                  </a:p>
                </p:txBody>
              </p:sp>
            </p:grpSp>
            <p:grpSp>
              <p:nvGrpSpPr>
                <p:cNvPr id="499" name="Group 478"/>
                <p:cNvGrpSpPr>
                  <a:grpSpLocks/>
                </p:cNvGrpSpPr>
                <p:nvPr/>
              </p:nvGrpSpPr>
              <p:grpSpPr bwMode="auto">
                <a:xfrm>
                  <a:off x="3023" y="2108"/>
                  <a:ext cx="122" cy="33"/>
                  <a:chOff x="3023" y="2108"/>
                  <a:chExt cx="122" cy="33"/>
                </a:xfrm>
              </p:grpSpPr>
              <p:sp>
                <p:nvSpPr>
                  <p:cNvPr id="501" name="Freeform 479"/>
                  <p:cNvSpPr>
                    <a:spLocks/>
                  </p:cNvSpPr>
                  <p:nvPr/>
                </p:nvSpPr>
                <p:spPr bwMode="auto">
                  <a:xfrm>
                    <a:off x="3023" y="2111"/>
                    <a:ext cx="46" cy="30"/>
                  </a:xfrm>
                  <a:custGeom>
                    <a:avLst/>
                    <a:gdLst>
                      <a:gd name="T0" fmla="*/ 8 w 46"/>
                      <a:gd name="T1" fmla="*/ 14 h 30"/>
                      <a:gd name="T2" fmla="*/ 2 w 46"/>
                      <a:gd name="T3" fmla="*/ 19 h 30"/>
                      <a:gd name="T4" fmla="*/ 0 w 46"/>
                      <a:gd name="T5" fmla="*/ 22 h 30"/>
                      <a:gd name="T6" fmla="*/ 0 w 46"/>
                      <a:gd name="T7" fmla="*/ 25 h 30"/>
                      <a:gd name="T8" fmla="*/ 1 w 46"/>
                      <a:gd name="T9" fmla="*/ 27 h 30"/>
                      <a:gd name="T10" fmla="*/ 5 w 46"/>
                      <a:gd name="T11" fmla="*/ 28 h 30"/>
                      <a:gd name="T12" fmla="*/ 10 w 46"/>
                      <a:gd name="T13" fmla="*/ 29 h 30"/>
                      <a:gd name="T14" fmla="*/ 18 w 46"/>
                      <a:gd name="T15" fmla="*/ 29 h 30"/>
                      <a:gd name="T16" fmla="*/ 26 w 46"/>
                      <a:gd name="T17" fmla="*/ 27 h 30"/>
                      <a:gd name="T18" fmla="*/ 32 w 46"/>
                      <a:gd name="T19" fmla="*/ 25 h 30"/>
                      <a:gd name="T20" fmla="*/ 37 w 46"/>
                      <a:gd name="T21" fmla="*/ 21 h 30"/>
                      <a:gd name="T22" fmla="*/ 40 w 46"/>
                      <a:gd name="T23" fmla="*/ 13 h 30"/>
                      <a:gd name="T24" fmla="*/ 45 w 46"/>
                      <a:gd name="T25" fmla="*/ 5 h 30"/>
                      <a:gd name="T26" fmla="*/ 44 w 46"/>
                      <a:gd name="T27" fmla="*/ 0 h 30"/>
                      <a:gd name="T28" fmla="*/ 35 w 46"/>
                      <a:gd name="T29" fmla="*/ 11 h 30"/>
                      <a:gd name="T30" fmla="*/ 28 w 46"/>
                      <a:gd name="T31" fmla="*/ 18 h 30"/>
                      <a:gd name="T32" fmla="*/ 16 w 46"/>
                      <a:gd name="T33" fmla="*/ 18 h 30"/>
                      <a:gd name="T34" fmla="*/ 6 w 46"/>
                      <a:gd name="T35" fmla="*/ 18 h 30"/>
                      <a:gd name="T36" fmla="*/ 8 w 46"/>
                      <a:gd name="T37" fmla="*/ 14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30"/>
                      <a:gd name="T59" fmla="*/ 46 w 4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30">
                        <a:moveTo>
                          <a:pt x="8" y="14"/>
                        </a:moveTo>
                        <a:lnTo>
                          <a:pt x="2" y="19"/>
                        </a:lnTo>
                        <a:lnTo>
                          <a:pt x="0" y="22"/>
                        </a:lnTo>
                        <a:lnTo>
                          <a:pt x="0" y="25"/>
                        </a:lnTo>
                        <a:lnTo>
                          <a:pt x="1" y="27"/>
                        </a:lnTo>
                        <a:lnTo>
                          <a:pt x="5" y="28"/>
                        </a:lnTo>
                        <a:lnTo>
                          <a:pt x="10" y="29"/>
                        </a:lnTo>
                        <a:lnTo>
                          <a:pt x="18" y="29"/>
                        </a:lnTo>
                        <a:lnTo>
                          <a:pt x="26" y="27"/>
                        </a:lnTo>
                        <a:lnTo>
                          <a:pt x="32" y="25"/>
                        </a:lnTo>
                        <a:lnTo>
                          <a:pt x="37" y="21"/>
                        </a:lnTo>
                        <a:lnTo>
                          <a:pt x="40" y="13"/>
                        </a:lnTo>
                        <a:lnTo>
                          <a:pt x="45" y="5"/>
                        </a:lnTo>
                        <a:lnTo>
                          <a:pt x="44" y="0"/>
                        </a:lnTo>
                        <a:lnTo>
                          <a:pt x="35" y="11"/>
                        </a:lnTo>
                        <a:lnTo>
                          <a:pt x="28" y="18"/>
                        </a:lnTo>
                        <a:lnTo>
                          <a:pt x="16" y="18"/>
                        </a:lnTo>
                        <a:lnTo>
                          <a:pt x="6" y="18"/>
                        </a:lnTo>
                        <a:lnTo>
                          <a:pt x="8" y="14"/>
                        </a:lnTo>
                      </a:path>
                    </a:pathLst>
                  </a:custGeom>
                  <a:solidFill>
                    <a:srgbClr val="FF1F3F"/>
                  </a:solidFill>
                  <a:ln w="12700" cap="rnd">
                    <a:noFill/>
                    <a:round/>
                    <a:headEnd/>
                    <a:tailEnd/>
                  </a:ln>
                </p:spPr>
                <p:txBody>
                  <a:bodyPr/>
                  <a:lstStyle/>
                  <a:p>
                    <a:endParaRPr lang="en-US" dirty="0"/>
                  </a:p>
                </p:txBody>
              </p:sp>
              <p:sp>
                <p:nvSpPr>
                  <p:cNvPr id="502" name="Freeform 480"/>
                  <p:cNvSpPr>
                    <a:spLocks/>
                  </p:cNvSpPr>
                  <p:nvPr/>
                </p:nvSpPr>
                <p:spPr bwMode="auto">
                  <a:xfrm>
                    <a:off x="3094" y="2108"/>
                    <a:ext cx="51" cy="33"/>
                  </a:xfrm>
                  <a:custGeom>
                    <a:avLst/>
                    <a:gdLst>
                      <a:gd name="T0" fmla="*/ 1 w 51"/>
                      <a:gd name="T1" fmla="*/ 0 h 33"/>
                      <a:gd name="T2" fmla="*/ 0 w 51"/>
                      <a:gd name="T3" fmla="*/ 3 h 33"/>
                      <a:gd name="T4" fmla="*/ 6 w 51"/>
                      <a:gd name="T5" fmla="*/ 11 h 33"/>
                      <a:gd name="T6" fmla="*/ 11 w 51"/>
                      <a:gd name="T7" fmla="*/ 18 h 33"/>
                      <a:gd name="T8" fmla="*/ 16 w 51"/>
                      <a:gd name="T9" fmla="*/ 24 h 33"/>
                      <a:gd name="T10" fmla="*/ 21 w 51"/>
                      <a:gd name="T11" fmla="*/ 28 h 33"/>
                      <a:gd name="T12" fmla="*/ 26 w 51"/>
                      <a:gd name="T13" fmla="*/ 30 h 33"/>
                      <a:gd name="T14" fmla="*/ 33 w 51"/>
                      <a:gd name="T15" fmla="*/ 31 h 33"/>
                      <a:gd name="T16" fmla="*/ 41 w 51"/>
                      <a:gd name="T17" fmla="*/ 32 h 33"/>
                      <a:gd name="T18" fmla="*/ 44 w 51"/>
                      <a:gd name="T19" fmla="*/ 31 h 33"/>
                      <a:gd name="T20" fmla="*/ 48 w 51"/>
                      <a:gd name="T21" fmla="*/ 30 h 33"/>
                      <a:gd name="T22" fmla="*/ 50 w 51"/>
                      <a:gd name="T23" fmla="*/ 27 h 33"/>
                      <a:gd name="T24" fmla="*/ 49 w 51"/>
                      <a:gd name="T25" fmla="*/ 23 h 33"/>
                      <a:gd name="T26" fmla="*/ 44 w 51"/>
                      <a:gd name="T27" fmla="*/ 18 h 33"/>
                      <a:gd name="T28" fmla="*/ 41 w 51"/>
                      <a:gd name="T29" fmla="*/ 15 h 33"/>
                      <a:gd name="T30" fmla="*/ 40 w 51"/>
                      <a:gd name="T31" fmla="*/ 17 h 33"/>
                      <a:gd name="T32" fmla="*/ 38 w 51"/>
                      <a:gd name="T33" fmla="*/ 19 h 33"/>
                      <a:gd name="T34" fmla="*/ 32 w 51"/>
                      <a:gd name="T35" fmla="*/ 19 h 33"/>
                      <a:gd name="T36" fmla="*/ 27 w 51"/>
                      <a:gd name="T37" fmla="*/ 20 h 33"/>
                      <a:gd name="T38" fmla="*/ 16 w 51"/>
                      <a:gd name="T39" fmla="*/ 19 h 33"/>
                      <a:gd name="T40" fmla="*/ 6 w 51"/>
                      <a:gd name="T41" fmla="*/ 6 h 33"/>
                      <a:gd name="T42" fmla="*/ 1 w 51"/>
                      <a:gd name="T43" fmla="*/ 0 h 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33"/>
                      <a:gd name="T68" fmla="*/ 51 w 51"/>
                      <a:gd name="T69" fmla="*/ 33 h 3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33">
                        <a:moveTo>
                          <a:pt x="1" y="0"/>
                        </a:moveTo>
                        <a:lnTo>
                          <a:pt x="0" y="3"/>
                        </a:lnTo>
                        <a:lnTo>
                          <a:pt x="6" y="11"/>
                        </a:lnTo>
                        <a:lnTo>
                          <a:pt x="11" y="18"/>
                        </a:lnTo>
                        <a:lnTo>
                          <a:pt x="16" y="24"/>
                        </a:lnTo>
                        <a:lnTo>
                          <a:pt x="21" y="28"/>
                        </a:lnTo>
                        <a:lnTo>
                          <a:pt x="26" y="30"/>
                        </a:lnTo>
                        <a:lnTo>
                          <a:pt x="33" y="31"/>
                        </a:lnTo>
                        <a:lnTo>
                          <a:pt x="41" y="32"/>
                        </a:lnTo>
                        <a:lnTo>
                          <a:pt x="44" y="31"/>
                        </a:lnTo>
                        <a:lnTo>
                          <a:pt x="48" y="30"/>
                        </a:lnTo>
                        <a:lnTo>
                          <a:pt x="50" y="27"/>
                        </a:lnTo>
                        <a:lnTo>
                          <a:pt x="49" y="23"/>
                        </a:lnTo>
                        <a:lnTo>
                          <a:pt x="44" y="18"/>
                        </a:lnTo>
                        <a:lnTo>
                          <a:pt x="41" y="15"/>
                        </a:lnTo>
                        <a:lnTo>
                          <a:pt x="40" y="17"/>
                        </a:lnTo>
                        <a:lnTo>
                          <a:pt x="38" y="19"/>
                        </a:lnTo>
                        <a:lnTo>
                          <a:pt x="32" y="19"/>
                        </a:lnTo>
                        <a:lnTo>
                          <a:pt x="27" y="20"/>
                        </a:lnTo>
                        <a:lnTo>
                          <a:pt x="16" y="19"/>
                        </a:lnTo>
                        <a:lnTo>
                          <a:pt x="6" y="6"/>
                        </a:lnTo>
                        <a:lnTo>
                          <a:pt x="1" y="0"/>
                        </a:lnTo>
                      </a:path>
                    </a:pathLst>
                  </a:custGeom>
                  <a:solidFill>
                    <a:srgbClr val="FF1F3F"/>
                  </a:solidFill>
                  <a:ln w="12700" cap="rnd">
                    <a:noFill/>
                    <a:round/>
                    <a:headEnd/>
                    <a:tailEnd/>
                  </a:ln>
                </p:spPr>
                <p:txBody>
                  <a:bodyPr/>
                  <a:lstStyle/>
                  <a:p>
                    <a:endParaRPr lang="en-US" dirty="0"/>
                  </a:p>
                </p:txBody>
              </p:sp>
            </p:grpSp>
            <p:sp>
              <p:nvSpPr>
                <p:cNvPr id="500" name="Freeform 481"/>
                <p:cNvSpPr>
                  <a:spLocks/>
                </p:cNvSpPr>
                <p:nvPr/>
              </p:nvSpPr>
              <p:spPr bwMode="auto">
                <a:xfrm>
                  <a:off x="2986" y="1801"/>
                  <a:ext cx="216" cy="225"/>
                </a:xfrm>
                <a:custGeom>
                  <a:avLst/>
                  <a:gdLst>
                    <a:gd name="T0" fmla="*/ 85 w 216"/>
                    <a:gd name="T1" fmla="*/ 0 h 225"/>
                    <a:gd name="T2" fmla="*/ 34 w 216"/>
                    <a:gd name="T3" fmla="*/ 12 h 225"/>
                    <a:gd name="T4" fmla="*/ 28 w 216"/>
                    <a:gd name="T5" fmla="*/ 15 h 225"/>
                    <a:gd name="T6" fmla="*/ 0 w 216"/>
                    <a:gd name="T7" fmla="*/ 71 h 225"/>
                    <a:gd name="T8" fmla="*/ 41 w 216"/>
                    <a:gd name="T9" fmla="*/ 73 h 225"/>
                    <a:gd name="T10" fmla="*/ 47 w 216"/>
                    <a:gd name="T11" fmla="*/ 59 h 225"/>
                    <a:gd name="T12" fmla="*/ 62 w 216"/>
                    <a:gd name="T13" fmla="*/ 88 h 225"/>
                    <a:gd name="T14" fmla="*/ 36 w 216"/>
                    <a:gd name="T15" fmla="*/ 126 h 225"/>
                    <a:gd name="T16" fmla="*/ 36 w 216"/>
                    <a:gd name="T17" fmla="*/ 153 h 225"/>
                    <a:gd name="T18" fmla="*/ 41 w 216"/>
                    <a:gd name="T19" fmla="*/ 172 h 225"/>
                    <a:gd name="T20" fmla="*/ 54 w 216"/>
                    <a:gd name="T21" fmla="*/ 200 h 225"/>
                    <a:gd name="T22" fmla="*/ 66 w 216"/>
                    <a:gd name="T23" fmla="*/ 221 h 225"/>
                    <a:gd name="T24" fmla="*/ 106 w 216"/>
                    <a:gd name="T25" fmla="*/ 224 h 225"/>
                    <a:gd name="T26" fmla="*/ 110 w 216"/>
                    <a:gd name="T27" fmla="*/ 221 h 225"/>
                    <a:gd name="T28" fmla="*/ 148 w 216"/>
                    <a:gd name="T29" fmla="*/ 220 h 225"/>
                    <a:gd name="T30" fmla="*/ 161 w 216"/>
                    <a:gd name="T31" fmla="*/ 194 h 225"/>
                    <a:gd name="T32" fmla="*/ 173 w 216"/>
                    <a:gd name="T33" fmla="*/ 159 h 225"/>
                    <a:gd name="T34" fmla="*/ 182 w 216"/>
                    <a:gd name="T35" fmla="*/ 125 h 225"/>
                    <a:gd name="T36" fmla="*/ 158 w 216"/>
                    <a:gd name="T37" fmla="*/ 85 h 225"/>
                    <a:gd name="T38" fmla="*/ 167 w 216"/>
                    <a:gd name="T39" fmla="*/ 63 h 225"/>
                    <a:gd name="T40" fmla="*/ 173 w 216"/>
                    <a:gd name="T41" fmla="*/ 71 h 225"/>
                    <a:gd name="T42" fmla="*/ 215 w 216"/>
                    <a:gd name="T43" fmla="*/ 67 h 225"/>
                    <a:gd name="T44" fmla="*/ 182 w 216"/>
                    <a:gd name="T45" fmla="*/ 15 h 225"/>
                    <a:gd name="T46" fmla="*/ 128 w 216"/>
                    <a:gd name="T47" fmla="*/ 0 h 225"/>
                    <a:gd name="T48" fmla="*/ 127 w 216"/>
                    <a:gd name="T49" fmla="*/ 2 h 225"/>
                    <a:gd name="T50" fmla="*/ 120 w 216"/>
                    <a:gd name="T51" fmla="*/ 4 h 225"/>
                    <a:gd name="T52" fmla="*/ 114 w 216"/>
                    <a:gd name="T53" fmla="*/ 4 h 225"/>
                    <a:gd name="T54" fmla="*/ 108 w 216"/>
                    <a:gd name="T55" fmla="*/ 4 h 225"/>
                    <a:gd name="T56" fmla="*/ 101 w 216"/>
                    <a:gd name="T57" fmla="*/ 4 h 225"/>
                    <a:gd name="T58" fmla="*/ 95 w 216"/>
                    <a:gd name="T59" fmla="*/ 3 h 225"/>
                    <a:gd name="T60" fmla="*/ 88 w 216"/>
                    <a:gd name="T61" fmla="*/ 2 h 225"/>
                    <a:gd name="T62" fmla="*/ 85 w 216"/>
                    <a:gd name="T63" fmla="*/ 0 h 2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6"/>
                    <a:gd name="T97" fmla="*/ 0 h 225"/>
                    <a:gd name="T98" fmla="*/ 216 w 216"/>
                    <a:gd name="T99" fmla="*/ 225 h 2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6" h="225">
                      <a:moveTo>
                        <a:pt x="85" y="0"/>
                      </a:moveTo>
                      <a:lnTo>
                        <a:pt x="34" y="12"/>
                      </a:lnTo>
                      <a:lnTo>
                        <a:pt x="28" y="15"/>
                      </a:lnTo>
                      <a:lnTo>
                        <a:pt x="0" y="71"/>
                      </a:lnTo>
                      <a:lnTo>
                        <a:pt x="41" y="73"/>
                      </a:lnTo>
                      <a:lnTo>
                        <a:pt x="47" y="59"/>
                      </a:lnTo>
                      <a:lnTo>
                        <a:pt x="62" y="88"/>
                      </a:lnTo>
                      <a:lnTo>
                        <a:pt x="36" y="126"/>
                      </a:lnTo>
                      <a:lnTo>
                        <a:pt x="36" y="153"/>
                      </a:lnTo>
                      <a:lnTo>
                        <a:pt x="41" y="172"/>
                      </a:lnTo>
                      <a:lnTo>
                        <a:pt x="54" y="200"/>
                      </a:lnTo>
                      <a:lnTo>
                        <a:pt x="66" y="221"/>
                      </a:lnTo>
                      <a:lnTo>
                        <a:pt x="106" y="224"/>
                      </a:lnTo>
                      <a:lnTo>
                        <a:pt x="110" y="221"/>
                      </a:lnTo>
                      <a:lnTo>
                        <a:pt x="148" y="220"/>
                      </a:lnTo>
                      <a:lnTo>
                        <a:pt x="161" y="194"/>
                      </a:lnTo>
                      <a:lnTo>
                        <a:pt x="173" y="159"/>
                      </a:lnTo>
                      <a:lnTo>
                        <a:pt x="182" y="125"/>
                      </a:lnTo>
                      <a:lnTo>
                        <a:pt x="158" y="85"/>
                      </a:lnTo>
                      <a:lnTo>
                        <a:pt x="167" y="63"/>
                      </a:lnTo>
                      <a:lnTo>
                        <a:pt x="173" y="71"/>
                      </a:lnTo>
                      <a:lnTo>
                        <a:pt x="215" y="67"/>
                      </a:lnTo>
                      <a:lnTo>
                        <a:pt x="182" y="15"/>
                      </a:lnTo>
                      <a:lnTo>
                        <a:pt x="128" y="0"/>
                      </a:lnTo>
                      <a:lnTo>
                        <a:pt x="127" y="2"/>
                      </a:lnTo>
                      <a:lnTo>
                        <a:pt x="120" y="4"/>
                      </a:lnTo>
                      <a:lnTo>
                        <a:pt x="114" y="4"/>
                      </a:lnTo>
                      <a:lnTo>
                        <a:pt x="108" y="4"/>
                      </a:lnTo>
                      <a:lnTo>
                        <a:pt x="101" y="4"/>
                      </a:lnTo>
                      <a:lnTo>
                        <a:pt x="95" y="3"/>
                      </a:lnTo>
                      <a:lnTo>
                        <a:pt x="88" y="2"/>
                      </a:lnTo>
                      <a:lnTo>
                        <a:pt x="85" y="0"/>
                      </a:lnTo>
                    </a:path>
                  </a:pathLst>
                </a:custGeom>
                <a:solidFill>
                  <a:srgbClr val="FF1F3F"/>
                </a:solidFill>
                <a:ln w="12700" cap="rnd">
                  <a:noFill/>
                  <a:round/>
                  <a:headEnd/>
                  <a:tailEnd/>
                </a:ln>
              </p:spPr>
              <p:txBody>
                <a:bodyPr/>
                <a:lstStyle/>
                <a:p>
                  <a:endParaRPr lang="en-US" dirty="0"/>
                </a:p>
              </p:txBody>
            </p:sp>
          </p:grpSp>
          <p:grpSp>
            <p:nvGrpSpPr>
              <p:cNvPr id="399" name="Group 482"/>
              <p:cNvGrpSpPr>
                <a:grpSpLocks/>
              </p:cNvGrpSpPr>
              <p:nvPr/>
            </p:nvGrpSpPr>
            <p:grpSpPr bwMode="auto">
              <a:xfrm>
                <a:off x="3129" y="1733"/>
                <a:ext cx="220" cy="429"/>
                <a:chOff x="3129" y="1733"/>
                <a:chExt cx="220" cy="429"/>
              </a:xfrm>
            </p:grpSpPr>
            <p:grpSp>
              <p:nvGrpSpPr>
                <p:cNvPr id="473" name="Group 483"/>
                <p:cNvGrpSpPr>
                  <a:grpSpLocks/>
                </p:cNvGrpSpPr>
                <p:nvPr/>
              </p:nvGrpSpPr>
              <p:grpSpPr bwMode="auto">
                <a:xfrm>
                  <a:off x="3177" y="1733"/>
                  <a:ext cx="115" cy="102"/>
                  <a:chOff x="3177" y="1733"/>
                  <a:chExt cx="115" cy="102"/>
                </a:xfrm>
              </p:grpSpPr>
              <p:sp>
                <p:nvSpPr>
                  <p:cNvPr id="493" name="Freeform 484"/>
                  <p:cNvSpPr>
                    <a:spLocks/>
                  </p:cNvSpPr>
                  <p:nvPr/>
                </p:nvSpPr>
                <p:spPr bwMode="auto">
                  <a:xfrm>
                    <a:off x="3177" y="1733"/>
                    <a:ext cx="115" cy="79"/>
                  </a:xfrm>
                  <a:custGeom>
                    <a:avLst/>
                    <a:gdLst>
                      <a:gd name="T0" fmla="*/ 43 w 115"/>
                      <a:gd name="T1" fmla="*/ 1 h 79"/>
                      <a:gd name="T2" fmla="*/ 32 w 115"/>
                      <a:gd name="T3" fmla="*/ 4 h 79"/>
                      <a:gd name="T4" fmla="*/ 23 w 115"/>
                      <a:gd name="T5" fmla="*/ 7 h 79"/>
                      <a:gd name="T6" fmla="*/ 17 w 115"/>
                      <a:gd name="T7" fmla="*/ 11 h 79"/>
                      <a:gd name="T8" fmla="*/ 11 w 115"/>
                      <a:gd name="T9" fmla="*/ 19 h 79"/>
                      <a:gd name="T10" fmla="*/ 4 w 115"/>
                      <a:gd name="T11" fmla="*/ 31 h 79"/>
                      <a:gd name="T12" fmla="*/ 0 w 115"/>
                      <a:gd name="T13" fmla="*/ 41 h 79"/>
                      <a:gd name="T14" fmla="*/ 1 w 115"/>
                      <a:gd name="T15" fmla="*/ 45 h 79"/>
                      <a:gd name="T16" fmla="*/ 3 w 115"/>
                      <a:gd name="T17" fmla="*/ 50 h 79"/>
                      <a:gd name="T18" fmla="*/ 4 w 115"/>
                      <a:gd name="T19" fmla="*/ 56 h 79"/>
                      <a:gd name="T20" fmla="*/ 13 w 115"/>
                      <a:gd name="T21" fmla="*/ 78 h 79"/>
                      <a:gd name="T22" fmla="*/ 19 w 115"/>
                      <a:gd name="T23" fmla="*/ 73 h 79"/>
                      <a:gd name="T24" fmla="*/ 28 w 115"/>
                      <a:gd name="T25" fmla="*/ 73 h 79"/>
                      <a:gd name="T26" fmla="*/ 34 w 115"/>
                      <a:gd name="T27" fmla="*/ 72 h 79"/>
                      <a:gd name="T28" fmla="*/ 42 w 115"/>
                      <a:gd name="T29" fmla="*/ 69 h 79"/>
                      <a:gd name="T30" fmla="*/ 39 w 115"/>
                      <a:gd name="T31" fmla="*/ 57 h 79"/>
                      <a:gd name="T32" fmla="*/ 39 w 115"/>
                      <a:gd name="T33" fmla="*/ 54 h 79"/>
                      <a:gd name="T34" fmla="*/ 31 w 115"/>
                      <a:gd name="T35" fmla="*/ 46 h 79"/>
                      <a:gd name="T36" fmla="*/ 29 w 115"/>
                      <a:gd name="T37" fmla="*/ 33 h 79"/>
                      <a:gd name="T38" fmla="*/ 31 w 115"/>
                      <a:gd name="T39" fmla="*/ 22 h 79"/>
                      <a:gd name="T40" fmla="*/ 47 w 115"/>
                      <a:gd name="T41" fmla="*/ 15 h 79"/>
                      <a:gd name="T42" fmla="*/ 74 w 115"/>
                      <a:gd name="T43" fmla="*/ 14 h 79"/>
                      <a:gd name="T44" fmla="*/ 87 w 115"/>
                      <a:gd name="T45" fmla="*/ 21 h 79"/>
                      <a:gd name="T46" fmla="*/ 86 w 115"/>
                      <a:gd name="T47" fmla="*/ 45 h 79"/>
                      <a:gd name="T48" fmla="*/ 74 w 115"/>
                      <a:gd name="T49" fmla="*/ 54 h 79"/>
                      <a:gd name="T50" fmla="*/ 72 w 115"/>
                      <a:gd name="T51" fmla="*/ 69 h 79"/>
                      <a:gd name="T52" fmla="*/ 78 w 115"/>
                      <a:gd name="T53" fmla="*/ 67 h 79"/>
                      <a:gd name="T54" fmla="*/ 83 w 115"/>
                      <a:gd name="T55" fmla="*/ 69 h 79"/>
                      <a:gd name="T56" fmla="*/ 90 w 115"/>
                      <a:gd name="T57" fmla="*/ 71 h 79"/>
                      <a:gd name="T58" fmla="*/ 95 w 115"/>
                      <a:gd name="T59" fmla="*/ 72 h 79"/>
                      <a:gd name="T60" fmla="*/ 102 w 115"/>
                      <a:gd name="T61" fmla="*/ 74 h 79"/>
                      <a:gd name="T62" fmla="*/ 109 w 115"/>
                      <a:gd name="T63" fmla="*/ 58 h 79"/>
                      <a:gd name="T64" fmla="*/ 111 w 115"/>
                      <a:gd name="T65" fmla="*/ 49 h 79"/>
                      <a:gd name="T66" fmla="*/ 113 w 115"/>
                      <a:gd name="T67" fmla="*/ 43 h 79"/>
                      <a:gd name="T68" fmla="*/ 114 w 115"/>
                      <a:gd name="T69" fmla="*/ 38 h 79"/>
                      <a:gd name="T70" fmla="*/ 113 w 115"/>
                      <a:gd name="T71" fmla="*/ 33 h 79"/>
                      <a:gd name="T72" fmla="*/ 111 w 115"/>
                      <a:gd name="T73" fmla="*/ 29 h 79"/>
                      <a:gd name="T74" fmla="*/ 109 w 115"/>
                      <a:gd name="T75" fmla="*/ 26 h 79"/>
                      <a:gd name="T76" fmla="*/ 107 w 115"/>
                      <a:gd name="T77" fmla="*/ 22 h 79"/>
                      <a:gd name="T78" fmla="*/ 107 w 115"/>
                      <a:gd name="T79" fmla="*/ 19 h 79"/>
                      <a:gd name="T80" fmla="*/ 105 w 115"/>
                      <a:gd name="T81" fmla="*/ 14 h 79"/>
                      <a:gd name="T82" fmla="*/ 100 w 115"/>
                      <a:gd name="T83" fmla="*/ 10 h 79"/>
                      <a:gd name="T84" fmla="*/ 93 w 115"/>
                      <a:gd name="T85" fmla="*/ 5 h 79"/>
                      <a:gd name="T86" fmla="*/ 82 w 115"/>
                      <a:gd name="T87" fmla="*/ 2 h 79"/>
                      <a:gd name="T88" fmla="*/ 71 w 115"/>
                      <a:gd name="T89" fmla="*/ 0 h 79"/>
                      <a:gd name="T90" fmla="*/ 59 w 115"/>
                      <a:gd name="T91" fmla="*/ 0 h 79"/>
                      <a:gd name="T92" fmla="*/ 43 w 115"/>
                      <a:gd name="T93" fmla="*/ 1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5"/>
                      <a:gd name="T142" fmla="*/ 0 h 79"/>
                      <a:gd name="T143" fmla="*/ 115 w 115"/>
                      <a:gd name="T144" fmla="*/ 79 h 7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5" h="79">
                        <a:moveTo>
                          <a:pt x="43" y="1"/>
                        </a:moveTo>
                        <a:lnTo>
                          <a:pt x="32" y="4"/>
                        </a:lnTo>
                        <a:lnTo>
                          <a:pt x="23" y="7"/>
                        </a:lnTo>
                        <a:lnTo>
                          <a:pt x="17" y="11"/>
                        </a:lnTo>
                        <a:lnTo>
                          <a:pt x="11" y="19"/>
                        </a:lnTo>
                        <a:lnTo>
                          <a:pt x="4" y="31"/>
                        </a:lnTo>
                        <a:lnTo>
                          <a:pt x="0" y="41"/>
                        </a:lnTo>
                        <a:lnTo>
                          <a:pt x="1" y="45"/>
                        </a:lnTo>
                        <a:lnTo>
                          <a:pt x="3" y="50"/>
                        </a:lnTo>
                        <a:lnTo>
                          <a:pt x="4" y="56"/>
                        </a:lnTo>
                        <a:lnTo>
                          <a:pt x="13" y="78"/>
                        </a:lnTo>
                        <a:lnTo>
                          <a:pt x="19" y="73"/>
                        </a:lnTo>
                        <a:lnTo>
                          <a:pt x="28" y="73"/>
                        </a:lnTo>
                        <a:lnTo>
                          <a:pt x="34" y="72"/>
                        </a:lnTo>
                        <a:lnTo>
                          <a:pt x="42" y="69"/>
                        </a:lnTo>
                        <a:lnTo>
                          <a:pt x="39" y="57"/>
                        </a:lnTo>
                        <a:lnTo>
                          <a:pt x="39" y="54"/>
                        </a:lnTo>
                        <a:lnTo>
                          <a:pt x="31" y="46"/>
                        </a:lnTo>
                        <a:lnTo>
                          <a:pt x="29" y="33"/>
                        </a:lnTo>
                        <a:lnTo>
                          <a:pt x="31" y="22"/>
                        </a:lnTo>
                        <a:lnTo>
                          <a:pt x="47" y="15"/>
                        </a:lnTo>
                        <a:lnTo>
                          <a:pt x="74" y="14"/>
                        </a:lnTo>
                        <a:lnTo>
                          <a:pt x="87" y="21"/>
                        </a:lnTo>
                        <a:lnTo>
                          <a:pt x="86" y="45"/>
                        </a:lnTo>
                        <a:lnTo>
                          <a:pt x="74" y="54"/>
                        </a:lnTo>
                        <a:lnTo>
                          <a:pt x="72" y="69"/>
                        </a:lnTo>
                        <a:lnTo>
                          <a:pt x="78" y="67"/>
                        </a:lnTo>
                        <a:lnTo>
                          <a:pt x="83" y="69"/>
                        </a:lnTo>
                        <a:lnTo>
                          <a:pt x="90" y="71"/>
                        </a:lnTo>
                        <a:lnTo>
                          <a:pt x="95" y="72"/>
                        </a:lnTo>
                        <a:lnTo>
                          <a:pt x="102" y="74"/>
                        </a:lnTo>
                        <a:lnTo>
                          <a:pt x="109" y="58"/>
                        </a:lnTo>
                        <a:lnTo>
                          <a:pt x="111" y="49"/>
                        </a:lnTo>
                        <a:lnTo>
                          <a:pt x="113" y="43"/>
                        </a:lnTo>
                        <a:lnTo>
                          <a:pt x="114" y="38"/>
                        </a:lnTo>
                        <a:lnTo>
                          <a:pt x="113" y="33"/>
                        </a:lnTo>
                        <a:lnTo>
                          <a:pt x="111" y="29"/>
                        </a:lnTo>
                        <a:lnTo>
                          <a:pt x="109" y="26"/>
                        </a:lnTo>
                        <a:lnTo>
                          <a:pt x="107" y="22"/>
                        </a:lnTo>
                        <a:lnTo>
                          <a:pt x="107" y="19"/>
                        </a:lnTo>
                        <a:lnTo>
                          <a:pt x="105" y="14"/>
                        </a:lnTo>
                        <a:lnTo>
                          <a:pt x="100" y="10"/>
                        </a:lnTo>
                        <a:lnTo>
                          <a:pt x="93" y="5"/>
                        </a:lnTo>
                        <a:lnTo>
                          <a:pt x="82" y="2"/>
                        </a:lnTo>
                        <a:lnTo>
                          <a:pt x="71" y="0"/>
                        </a:lnTo>
                        <a:lnTo>
                          <a:pt x="59" y="0"/>
                        </a:lnTo>
                        <a:lnTo>
                          <a:pt x="43" y="1"/>
                        </a:lnTo>
                      </a:path>
                    </a:pathLst>
                  </a:custGeom>
                  <a:solidFill>
                    <a:srgbClr val="BF3F00"/>
                  </a:solidFill>
                  <a:ln w="12700" cap="rnd">
                    <a:noFill/>
                    <a:round/>
                    <a:headEnd/>
                    <a:tailEnd/>
                  </a:ln>
                </p:spPr>
                <p:txBody>
                  <a:bodyPr/>
                  <a:lstStyle/>
                  <a:p>
                    <a:endParaRPr lang="en-US" dirty="0"/>
                  </a:p>
                </p:txBody>
              </p:sp>
              <p:sp>
                <p:nvSpPr>
                  <p:cNvPr id="494" name="Freeform 485"/>
                  <p:cNvSpPr>
                    <a:spLocks/>
                  </p:cNvSpPr>
                  <p:nvPr/>
                </p:nvSpPr>
                <p:spPr bwMode="auto">
                  <a:xfrm>
                    <a:off x="3191" y="1746"/>
                    <a:ext cx="92" cy="89"/>
                  </a:xfrm>
                  <a:custGeom>
                    <a:avLst/>
                    <a:gdLst>
                      <a:gd name="T0" fmla="*/ 34 w 92"/>
                      <a:gd name="T1" fmla="*/ 1 h 89"/>
                      <a:gd name="T2" fmla="*/ 26 w 92"/>
                      <a:gd name="T3" fmla="*/ 3 h 89"/>
                      <a:gd name="T4" fmla="*/ 20 w 92"/>
                      <a:gd name="T5" fmla="*/ 6 h 89"/>
                      <a:gd name="T6" fmla="*/ 17 w 92"/>
                      <a:gd name="T7" fmla="*/ 9 h 89"/>
                      <a:gd name="T8" fmla="*/ 16 w 92"/>
                      <a:gd name="T9" fmla="*/ 14 h 89"/>
                      <a:gd name="T10" fmla="*/ 15 w 92"/>
                      <a:gd name="T11" fmla="*/ 20 h 89"/>
                      <a:gd name="T12" fmla="*/ 17 w 92"/>
                      <a:gd name="T13" fmla="*/ 32 h 89"/>
                      <a:gd name="T14" fmla="*/ 20 w 92"/>
                      <a:gd name="T15" fmla="*/ 35 h 89"/>
                      <a:gd name="T16" fmla="*/ 26 w 92"/>
                      <a:gd name="T17" fmla="*/ 41 h 89"/>
                      <a:gd name="T18" fmla="*/ 26 w 92"/>
                      <a:gd name="T19" fmla="*/ 54 h 89"/>
                      <a:gd name="T20" fmla="*/ 0 w 92"/>
                      <a:gd name="T21" fmla="*/ 62 h 89"/>
                      <a:gd name="T22" fmla="*/ 47 w 92"/>
                      <a:gd name="T23" fmla="*/ 88 h 89"/>
                      <a:gd name="T24" fmla="*/ 91 w 92"/>
                      <a:gd name="T25" fmla="*/ 60 h 89"/>
                      <a:gd name="T26" fmla="*/ 60 w 92"/>
                      <a:gd name="T27" fmla="*/ 52 h 89"/>
                      <a:gd name="T28" fmla="*/ 60 w 92"/>
                      <a:gd name="T29" fmla="*/ 41 h 89"/>
                      <a:gd name="T30" fmla="*/ 69 w 92"/>
                      <a:gd name="T31" fmla="*/ 35 h 89"/>
                      <a:gd name="T32" fmla="*/ 72 w 92"/>
                      <a:gd name="T33" fmla="*/ 32 h 89"/>
                      <a:gd name="T34" fmla="*/ 74 w 92"/>
                      <a:gd name="T35" fmla="*/ 21 h 89"/>
                      <a:gd name="T36" fmla="*/ 75 w 92"/>
                      <a:gd name="T37" fmla="*/ 15 h 89"/>
                      <a:gd name="T38" fmla="*/ 75 w 92"/>
                      <a:gd name="T39" fmla="*/ 11 h 89"/>
                      <a:gd name="T40" fmla="*/ 71 w 92"/>
                      <a:gd name="T41" fmla="*/ 7 h 89"/>
                      <a:gd name="T42" fmla="*/ 67 w 92"/>
                      <a:gd name="T43" fmla="*/ 3 h 89"/>
                      <a:gd name="T44" fmla="*/ 60 w 92"/>
                      <a:gd name="T45" fmla="*/ 1 h 89"/>
                      <a:gd name="T46" fmla="*/ 51 w 92"/>
                      <a:gd name="T47" fmla="*/ 0 h 89"/>
                      <a:gd name="T48" fmla="*/ 42 w 92"/>
                      <a:gd name="T49" fmla="*/ 0 h 89"/>
                      <a:gd name="T50" fmla="*/ 34 w 92"/>
                      <a:gd name="T51" fmla="*/ 1 h 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89"/>
                      <a:gd name="T80" fmla="*/ 92 w 92"/>
                      <a:gd name="T81" fmla="*/ 89 h 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89">
                        <a:moveTo>
                          <a:pt x="34" y="1"/>
                        </a:moveTo>
                        <a:lnTo>
                          <a:pt x="26" y="3"/>
                        </a:lnTo>
                        <a:lnTo>
                          <a:pt x="20" y="6"/>
                        </a:lnTo>
                        <a:lnTo>
                          <a:pt x="17" y="9"/>
                        </a:lnTo>
                        <a:lnTo>
                          <a:pt x="16" y="14"/>
                        </a:lnTo>
                        <a:lnTo>
                          <a:pt x="15" y="20"/>
                        </a:lnTo>
                        <a:lnTo>
                          <a:pt x="17" y="32"/>
                        </a:lnTo>
                        <a:lnTo>
                          <a:pt x="20" y="35"/>
                        </a:lnTo>
                        <a:lnTo>
                          <a:pt x="26" y="41"/>
                        </a:lnTo>
                        <a:lnTo>
                          <a:pt x="26" y="54"/>
                        </a:lnTo>
                        <a:lnTo>
                          <a:pt x="0" y="62"/>
                        </a:lnTo>
                        <a:lnTo>
                          <a:pt x="47" y="88"/>
                        </a:lnTo>
                        <a:lnTo>
                          <a:pt x="91" y="60"/>
                        </a:lnTo>
                        <a:lnTo>
                          <a:pt x="60" y="52"/>
                        </a:lnTo>
                        <a:lnTo>
                          <a:pt x="60" y="41"/>
                        </a:lnTo>
                        <a:lnTo>
                          <a:pt x="69" y="35"/>
                        </a:lnTo>
                        <a:lnTo>
                          <a:pt x="72" y="32"/>
                        </a:lnTo>
                        <a:lnTo>
                          <a:pt x="74" y="21"/>
                        </a:lnTo>
                        <a:lnTo>
                          <a:pt x="75" y="15"/>
                        </a:lnTo>
                        <a:lnTo>
                          <a:pt x="75" y="11"/>
                        </a:lnTo>
                        <a:lnTo>
                          <a:pt x="71" y="7"/>
                        </a:lnTo>
                        <a:lnTo>
                          <a:pt x="67" y="3"/>
                        </a:lnTo>
                        <a:lnTo>
                          <a:pt x="60" y="1"/>
                        </a:lnTo>
                        <a:lnTo>
                          <a:pt x="51" y="0"/>
                        </a:lnTo>
                        <a:lnTo>
                          <a:pt x="42" y="0"/>
                        </a:lnTo>
                        <a:lnTo>
                          <a:pt x="34" y="1"/>
                        </a:lnTo>
                      </a:path>
                    </a:pathLst>
                  </a:custGeom>
                  <a:solidFill>
                    <a:srgbClr val="FF7F7F"/>
                  </a:solidFill>
                  <a:ln w="12700" cap="rnd">
                    <a:noFill/>
                    <a:round/>
                    <a:headEnd/>
                    <a:tailEnd/>
                  </a:ln>
                </p:spPr>
                <p:txBody>
                  <a:bodyPr/>
                  <a:lstStyle/>
                  <a:p>
                    <a:endParaRPr lang="en-US" dirty="0"/>
                  </a:p>
                </p:txBody>
              </p:sp>
              <p:sp>
                <p:nvSpPr>
                  <p:cNvPr id="495" name="Freeform 486"/>
                  <p:cNvSpPr>
                    <a:spLocks/>
                  </p:cNvSpPr>
                  <p:nvPr/>
                </p:nvSpPr>
                <p:spPr bwMode="auto">
                  <a:xfrm>
                    <a:off x="3211" y="1762"/>
                    <a:ext cx="27" cy="15"/>
                  </a:xfrm>
                  <a:custGeom>
                    <a:avLst/>
                    <a:gdLst>
                      <a:gd name="T0" fmla="*/ 3 w 27"/>
                      <a:gd name="T1" fmla="*/ 0 h 15"/>
                      <a:gd name="T2" fmla="*/ 10 w 27"/>
                      <a:gd name="T3" fmla="*/ 0 h 15"/>
                      <a:gd name="T4" fmla="*/ 16 w 27"/>
                      <a:gd name="T5" fmla="*/ 1 h 15"/>
                      <a:gd name="T6" fmla="*/ 19 w 27"/>
                      <a:gd name="T7" fmla="*/ 1 h 15"/>
                      <a:gd name="T8" fmla="*/ 19 w 27"/>
                      <a:gd name="T9" fmla="*/ 12 h 15"/>
                      <a:gd name="T10" fmla="*/ 26 w 27"/>
                      <a:gd name="T11" fmla="*/ 12 h 15"/>
                      <a:gd name="T12" fmla="*/ 21 w 27"/>
                      <a:gd name="T13" fmla="*/ 14 h 15"/>
                      <a:gd name="T14" fmla="*/ 17 w 27"/>
                      <a:gd name="T15" fmla="*/ 12 h 15"/>
                      <a:gd name="T16" fmla="*/ 17 w 27"/>
                      <a:gd name="T17" fmla="*/ 4 h 15"/>
                      <a:gd name="T18" fmla="*/ 7 w 27"/>
                      <a:gd name="T19" fmla="*/ 5 h 15"/>
                      <a:gd name="T20" fmla="*/ 13 w 27"/>
                      <a:gd name="T21" fmla="*/ 3 h 15"/>
                      <a:gd name="T22" fmla="*/ 5 w 27"/>
                      <a:gd name="T23" fmla="*/ 4 h 15"/>
                      <a:gd name="T24" fmla="*/ 0 w 27"/>
                      <a:gd name="T25" fmla="*/ 3 h 15"/>
                      <a:gd name="T26" fmla="*/ 3 w 27"/>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
                      <a:gd name="T43" fmla="*/ 0 h 15"/>
                      <a:gd name="T44" fmla="*/ 27 w 27"/>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 h="15">
                        <a:moveTo>
                          <a:pt x="3" y="0"/>
                        </a:moveTo>
                        <a:lnTo>
                          <a:pt x="10" y="0"/>
                        </a:lnTo>
                        <a:lnTo>
                          <a:pt x="16" y="1"/>
                        </a:lnTo>
                        <a:lnTo>
                          <a:pt x="19" y="1"/>
                        </a:lnTo>
                        <a:lnTo>
                          <a:pt x="19" y="12"/>
                        </a:lnTo>
                        <a:lnTo>
                          <a:pt x="26" y="12"/>
                        </a:lnTo>
                        <a:lnTo>
                          <a:pt x="21" y="14"/>
                        </a:lnTo>
                        <a:lnTo>
                          <a:pt x="17" y="12"/>
                        </a:lnTo>
                        <a:lnTo>
                          <a:pt x="17" y="4"/>
                        </a:lnTo>
                        <a:lnTo>
                          <a:pt x="7" y="5"/>
                        </a:lnTo>
                        <a:lnTo>
                          <a:pt x="13" y="3"/>
                        </a:lnTo>
                        <a:lnTo>
                          <a:pt x="5" y="4"/>
                        </a:lnTo>
                        <a:lnTo>
                          <a:pt x="0" y="3"/>
                        </a:lnTo>
                        <a:lnTo>
                          <a:pt x="3" y="0"/>
                        </a:lnTo>
                      </a:path>
                    </a:pathLst>
                  </a:custGeom>
                  <a:solidFill>
                    <a:srgbClr val="BF3F00"/>
                  </a:solidFill>
                  <a:ln w="12700" cap="rnd">
                    <a:noFill/>
                    <a:round/>
                    <a:headEnd/>
                    <a:tailEnd/>
                  </a:ln>
                </p:spPr>
                <p:txBody>
                  <a:bodyPr/>
                  <a:lstStyle/>
                  <a:p>
                    <a:endParaRPr lang="en-US" dirty="0"/>
                  </a:p>
                </p:txBody>
              </p:sp>
            </p:grpSp>
            <p:grpSp>
              <p:nvGrpSpPr>
                <p:cNvPr id="474" name="Group 487"/>
                <p:cNvGrpSpPr>
                  <a:grpSpLocks/>
                </p:cNvGrpSpPr>
                <p:nvPr/>
              </p:nvGrpSpPr>
              <p:grpSpPr bwMode="auto">
                <a:xfrm>
                  <a:off x="3165" y="1940"/>
                  <a:ext cx="179" cy="201"/>
                  <a:chOff x="3165" y="1940"/>
                  <a:chExt cx="179" cy="201"/>
                </a:xfrm>
              </p:grpSpPr>
              <p:grpSp>
                <p:nvGrpSpPr>
                  <p:cNvPr id="489" name="Group 488"/>
                  <p:cNvGrpSpPr>
                    <a:grpSpLocks/>
                  </p:cNvGrpSpPr>
                  <p:nvPr/>
                </p:nvGrpSpPr>
                <p:grpSpPr bwMode="auto">
                  <a:xfrm>
                    <a:off x="3165" y="1940"/>
                    <a:ext cx="179" cy="201"/>
                    <a:chOff x="3165" y="1940"/>
                    <a:chExt cx="179" cy="201"/>
                  </a:xfrm>
                </p:grpSpPr>
                <p:sp>
                  <p:nvSpPr>
                    <p:cNvPr id="491" name="Freeform 489"/>
                    <p:cNvSpPr>
                      <a:spLocks/>
                    </p:cNvSpPr>
                    <p:nvPr/>
                  </p:nvSpPr>
                  <p:spPr bwMode="auto">
                    <a:xfrm>
                      <a:off x="3165" y="1986"/>
                      <a:ext cx="128" cy="155"/>
                    </a:xfrm>
                    <a:custGeom>
                      <a:avLst/>
                      <a:gdLst>
                        <a:gd name="T0" fmla="*/ 23 w 128"/>
                        <a:gd name="T1" fmla="*/ 3 h 155"/>
                        <a:gd name="T2" fmla="*/ 24 w 128"/>
                        <a:gd name="T3" fmla="*/ 48 h 155"/>
                        <a:gd name="T4" fmla="*/ 24 w 128"/>
                        <a:gd name="T5" fmla="*/ 85 h 155"/>
                        <a:gd name="T6" fmla="*/ 29 w 128"/>
                        <a:gd name="T7" fmla="*/ 121 h 155"/>
                        <a:gd name="T8" fmla="*/ 15 w 128"/>
                        <a:gd name="T9" fmla="*/ 137 h 155"/>
                        <a:gd name="T10" fmla="*/ 3 w 128"/>
                        <a:gd name="T11" fmla="*/ 147 h 155"/>
                        <a:gd name="T12" fmla="*/ 0 w 128"/>
                        <a:gd name="T13" fmla="*/ 150 h 155"/>
                        <a:gd name="T14" fmla="*/ 5 w 128"/>
                        <a:gd name="T15" fmla="*/ 154 h 155"/>
                        <a:gd name="T16" fmla="*/ 28 w 128"/>
                        <a:gd name="T17" fmla="*/ 153 h 155"/>
                        <a:gd name="T18" fmla="*/ 48 w 128"/>
                        <a:gd name="T19" fmla="*/ 133 h 155"/>
                        <a:gd name="T20" fmla="*/ 50 w 128"/>
                        <a:gd name="T21" fmla="*/ 120 h 155"/>
                        <a:gd name="T22" fmla="*/ 65 w 128"/>
                        <a:gd name="T23" fmla="*/ 77 h 155"/>
                        <a:gd name="T24" fmla="*/ 67 w 128"/>
                        <a:gd name="T25" fmla="*/ 67 h 155"/>
                        <a:gd name="T26" fmla="*/ 66 w 128"/>
                        <a:gd name="T27" fmla="*/ 88 h 155"/>
                        <a:gd name="T28" fmla="*/ 73 w 128"/>
                        <a:gd name="T29" fmla="*/ 116 h 155"/>
                        <a:gd name="T30" fmla="*/ 71 w 128"/>
                        <a:gd name="T31" fmla="*/ 129 h 155"/>
                        <a:gd name="T32" fmla="*/ 81 w 128"/>
                        <a:gd name="T33" fmla="*/ 142 h 155"/>
                        <a:gd name="T34" fmla="*/ 94 w 128"/>
                        <a:gd name="T35" fmla="*/ 152 h 155"/>
                        <a:gd name="T36" fmla="*/ 115 w 128"/>
                        <a:gd name="T37" fmla="*/ 152 h 155"/>
                        <a:gd name="T38" fmla="*/ 121 w 128"/>
                        <a:gd name="T39" fmla="*/ 149 h 155"/>
                        <a:gd name="T40" fmla="*/ 99 w 128"/>
                        <a:gd name="T41" fmla="*/ 129 h 155"/>
                        <a:gd name="T42" fmla="*/ 97 w 128"/>
                        <a:gd name="T43" fmla="*/ 119 h 155"/>
                        <a:gd name="T44" fmla="*/ 101 w 128"/>
                        <a:gd name="T45" fmla="*/ 99 h 155"/>
                        <a:gd name="T46" fmla="*/ 109 w 128"/>
                        <a:gd name="T47" fmla="*/ 65 h 155"/>
                        <a:gd name="T48" fmla="*/ 127 w 128"/>
                        <a:gd name="T49" fmla="*/ 0 h 155"/>
                        <a:gd name="T50" fmla="*/ 23 w 128"/>
                        <a:gd name="T51" fmla="*/ 3 h 1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55"/>
                        <a:gd name="T80" fmla="*/ 128 w 128"/>
                        <a:gd name="T81" fmla="*/ 155 h 1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55">
                          <a:moveTo>
                            <a:pt x="23" y="3"/>
                          </a:moveTo>
                          <a:lnTo>
                            <a:pt x="24" y="48"/>
                          </a:lnTo>
                          <a:lnTo>
                            <a:pt x="24" y="85"/>
                          </a:lnTo>
                          <a:lnTo>
                            <a:pt x="29" y="121"/>
                          </a:lnTo>
                          <a:lnTo>
                            <a:pt x="15" y="137"/>
                          </a:lnTo>
                          <a:lnTo>
                            <a:pt x="3" y="147"/>
                          </a:lnTo>
                          <a:lnTo>
                            <a:pt x="0" y="150"/>
                          </a:lnTo>
                          <a:lnTo>
                            <a:pt x="5" y="154"/>
                          </a:lnTo>
                          <a:lnTo>
                            <a:pt x="28" y="153"/>
                          </a:lnTo>
                          <a:lnTo>
                            <a:pt x="48" y="133"/>
                          </a:lnTo>
                          <a:lnTo>
                            <a:pt x="50" y="120"/>
                          </a:lnTo>
                          <a:lnTo>
                            <a:pt x="65" y="77"/>
                          </a:lnTo>
                          <a:lnTo>
                            <a:pt x="67" y="67"/>
                          </a:lnTo>
                          <a:lnTo>
                            <a:pt x="66" y="88"/>
                          </a:lnTo>
                          <a:lnTo>
                            <a:pt x="73" y="116"/>
                          </a:lnTo>
                          <a:lnTo>
                            <a:pt x="71" y="129"/>
                          </a:lnTo>
                          <a:lnTo>
                            <a:pt x="81" y="142"/>
                          </a:lnTo>
                          <a:lnTo>
                            <a:pt x="94" y="152"/>
                          </a:lnTo>
                          <a:lnTo>
                            <a:pt x="115" y="152"/>
                          </a:lnTo>
                          <a:lnTo>
                            <a:pt x="121" y="149"/>
                          </a:lnTo>
                          <a:lnTo>
                            <a:pt x="99" y="129"/>
                          </a:lnTo>
                          <a:lnTo>
                            <a:pt x="97" y="119"/>
                          </a:lnTo>
                          <a:lnTo>
                            <a:pt x="101" y="99"/>
                          </a:lnTo>
                          <a:lnTo>
                            <a:pt x="109" y="65"/>
                          </a:lnTo>
                          <a:lnTo>
                            <a:pt x="127" y="0"/>
                          </a:lnTo>
                          <a:lnTo>
                            <a:pt x="23" y="3"/>
                          </a:lnTo>
                        </a:path>
                      </a:pathLst>
                    </a:custGeom>
                    <a:solidFill>
                      <a:srgbClr val="FF7F3F"/>
                    </a:solidFill>
                    <a:ln w="12700" cap="rnd">
                      <a:noFill/>
                      <a:round/>
                      <a:headEnd/>
                      <a:tailEnd/>
                    </a:ln>
                  </p:spPr>
                  <p:txBody>
                    <a:bodyPr/>
                    <a:lstStyle/>
                    <a:p>
                      <a:endParaRPr lang="en-US" dirty="0"/>
                    </a:p>
                  </p:txBody>
                </p:sp>
                <p:sp>
                  <p:nvSpPr>
                    <p:cNvPr id="492" name="Freeform 490"/>
                    <p:cNvSpPr>
                      <a:spLocks/>
                    </p:cNvSpPr>
                    <p:nvPr/>
                  </p:nvSpPr>
                  <p:spPr bwMode="auto">
                    <a:xfrm>
                      <a:off x="3320" y="1940"/>
                      <a:ext cx="24" cy="20"/>
                    </a:xfrm>
                    <a:custGeom>
                      <a:avLst/>
                      <a:gdLst>
                        <a:gd name="T0" fmla="*/ 23 w 24"/>
                        <a:gd name="T1" fmla="*/ 0 h 20"/>
                        <a:gd name="T2" fmla="*/ 23 w 24"/>
                        <a:gd name="T3" fmla="*/ 10 h 20"/>
                        <a:gd name="T4" fmla="*/ 0 w 24"/>
                        <a:gd name="T5" fmla="*/ 19 h 20"/>
                        <a:gd name="T6" fmla="*/ 11 w 24"/>
                        <a:gd name="T7" fmla="*/ 1 h 20"/>
                        <a:gd name="T8" fmla="*/ 23 w 24"/>
                        <a:gd name="T9" fmla="*/ 0 h 20"/>
                        <a:gd name="T10" fmla="*/ 0 60000 65536"/>
                        <a:gd name="T11" fmla="*/ 0 60000 65536"/>
                        <a:gd name="T12" fmla="*/ 0 60000 65536"/>
                        <a:gd name="T13" fmla="*/ 0 60000 65536"/>
                        <a:gd name="T14" fmla="*/ 0 60000 65536"/>
                        <a:gd name="T15" fmla="*/ 0 w 24"/>
                        <a:gd name="T16" fmla="*/ 0 h 20"/>
                        <a:gd name="T17" fmla="*/ 24 w 24"/>
                        <a:gd name="T18" fmla="*/ 20 h 20"/>
                      </a:gdLst>
                      <a:ahLst/>
                      <a:cxnLst>
                        <a:cxn ang="T10">
                          <a:pos x="T0" y="T1"/>
                        </a:cxn>
                        <a:cxn ang="T11">
                          <a:pos x="T2" y="T3"/>
                        </a:cxn>
                        <a:cxn ang="T12">
                          <a:pos x="T4" y="T5"/>
                        </a:cxn>
                        <a:cxn ang="T13">
                          <a:pos x="T6" y="T7"/>
                        </a:cxn>
                        <a:cxn ang="T14">
                          <a:pos x="T8" y="T9"/>
                        </a:cxn>
                      </a:cxnLst>
                      <a:rect l="T15" t="T16" r="T17" b="T18"/>
                      <a:pathLst>
                        <a:path w="24" h="20">
                          <a:moveTo>
                            <a:pt x="23" y="0"/>
                          </a:moveTo>
                          <a:lnTo>
                            <a:pt x="23" y="10"/>
                          </a:lnTo>
                          <a:lnTo>
                            <a:pt x="0" y="19"/>
                          </a:lnTo>
                          <a:lnTo>
                            <a:pt x="11" y="1"/>
                          </a:lnTo>
                          <a:lnTo>
                            <a:pt x="23" y="0"/>
                          </a:lnTo>
                        </a:path>
                      </a:pathLst>
                    </a:custGeom>
                    <a:solidFill>
                      <a:srgbClr val="FF7F3F"/>
                    </a:solidFill>
                    <a:ln w="12700" cap="rnd">
                      <a:noFill/>
                      <a:round/>
                      <a:headEnd/>
                      <a:tailEnd/>
                    </a:ln>
                  </p:spPr>
                  <p:txBody>
                    <a:bodyPr/>
                    <a:lstStyle/>
                    <a:p>
                      <a:endParaRPr lang="en-US" dirty="0"/>
                    </a:p>
                  </p:txBody>
                </p:sp>
              </p:grpSp>
              <p:sp>
                <p:nvSpPr>
                  <p:cNvPr id="490" name="Freeform 491"/>
                  <p:cNvSpPr>
                    <a:spLocks/>
                  </p:cNvSpPr>
                  <p:nvPr/>
                </p:nvSpPr>
                <p:spPr bwMode="auto">
                  <a:xfrm>
                    <a:off x="3234" y="1986"/>
                    <a:ext cx="11" cy="73"/>
                  </a:xfrm>
                  <a:custGeom>
                    <a:avLst/>
                    <a:gdLst>
                      <a:gd name="T0" fmla="*/ 10 w 11"/>
                      <a:gd name="T1" fmla="*/ 0 h 73"/>
                      <a:gd name="T2" fmla="*/ 10 w 11"/>
                      <a:gd name="T3" fmla="*/ 24 h 73"/>
                      <a:gd name="T4" fmla="*/ 8 w 11"/>
                      <a:gd name="T5" fmla="*/ 38 h 73"/>
                      <a:gd name="T6" fmla="*/ 6 w 11"/>
                      <a:gd name="T7" fmla="*/ 54 h 73"/>
                      <a:gd name="T8" fmla="*/ 0 w 11"/>
                      <a:gd name="T9" fmla="*/ 68 h 73"/>
                      <a:gd name="T10" fmla="*/ 1 w 11"/>
                      <a:gd name="T11" fmla="*/ 72 h 73"/>
                      <a:gd name="T12" fmla="*/ 10 w 11"/>
                      <a:gd name="T13" fmla="*/ 0 h 73"/>
                      <a:gd name="T14" fmla="*/ 0 60000 65536"/>
                      <a:gd name="T15" fmla="*/ 0 60000 65536"/>
                      <a:gd name="T16" fmla="*/ 0 60000 65536"/>
                      <a:gd name="T17" fmla="*/ 0 60000 65536"/>
                      <a:gd name="T18" fmla="*/ 0 60000 65536"/>
                      <a:gd name="T19" fmla="*/ 0 60000 65536"/>
                      <a:gd name="T20" fmla="*/ 0 60000 65536"/>
                      <a:gd name="T21" fmla="*/ 0 w 11"/>
                      <a:gd name="T22" fmla="*/ 0 h 73"/>
                      <a:gd name="T23" fmla="*/ 11 w 11"/>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3">
                        <a:moveTo>
                          <a:pt x="10" y="0"/>
                        </a:moveTo>
                        <a:lnTo>
                          <a:pt x="10" y="24"/>
                        </a:lnTo>
                        <a:lnTo>
                          <a:pt x="8" y="38"/>
                        </a:lnTo>
                        <a:lnTo>
                          <a:pt x="6" y="54"/>
                        </a:lnTo>
                        <a:lnTo>
                          <a:pt x="0" y="68"/>
                        </a:lnTo>
                        <a:lnTo>
                          <a:pt x="1" y="72"/>
                        </a:lnTo>
                        <a:lnTo>
                          <a:pt x="10" y="0"/>
                        </a:lnTo>
                      </a:path>
                    </a:pathLst>
                  </a:custGeom>
                  <a:solidFill>
                    <a:srgbClr val="FF5F1F"/>
                  </a:solidFill>
                  <a:ln w="12700" cap="rnd">
                    <a:noFill/>
                    <a:round/>
                    <a:headEnd/>
                    <a:tailEnd/>
                  </a:ln>
                </p:spPr>
                <p:txBody>
                  <a:bodyPr/>
                  <a:lstStyle/>
                  <a:p>
                    <a:endParaRPr lang="en-US" dirty="0"/>
                  </a:p>
                </p:txBody>
              </p:sp>
            </p:grpSp>
            <p:grpSp>
              <p:nvGrpSpPr>
                <p:cNvPr id="475" name="Group 492"/>
                <p:cNvGrpSpPr>
                  <a:grpSpLocks/>
                </p:cNvGrpSpPr>
                <p:nvPr/>
              </p:nvGrpSpPr>
              <p:grpSpPr bwMode="auto">
                <a:xfrm>
                  <a:off x="3158" y="2119"/>
                  <a:ext cx="137" cy="43"/>
                  <a:chOff x="3158" y="2119"/>
                  <a:chExt cx="137" cy="43"/>
                </a:xfrm>
              </p:grpSpPr>
              <p:sp>
                <p:nvSpPr>
                  <p:cNvPr id="487" name="Freeform 493"/>
                  <p:cNvSpPr>
                    <a:spLocks/>
                  </p:cNvSpPr>
                  <p:nvPr/>
                </p:nvSpPr>
                <p:spPr bwMode="auto">
                  <a:xfrm>
                    <a:off x="3235" y="2119"/>
                    <a:ext cx="60" cy="40"/>
                  </a:xfrm>
                  <a:custGeom>
                    <a:avLst/>
                    <a:gdLst>
                      <a:gd name="T0" fmla="*/ 4 w 60"/>
                      <a:gd name="T1" fmla="*/ 0 h 40"/>
                      <a:gd name="T2" fmla="*/ 0 w 60"/>
                      <a:gd name="T3" fmla="*/ 6 h 40"/>
                      <a:gd name="T4" fmla="*/ 0 w 60"/>
                      <a:gd name="T5" fmla="*/ 17 h 40"/>
                      <a:gd name="T6" fmla="*/ 6 w 60"/>
                      <a:gd name="T7" fmla="*/ 13 h 40"/>
                      <a:gd name="T8" fmla="*/ 12 w 60"/>
                      <a:gd name="T9" fmla="*/ 19 h 40"/>
                      <a:gd name="T10" fmla="*/ 14 w 60"/>
                      <a:gd name="T11" fmla="*/ 27 h 40"/>
                      <a:gd name="T12" fmla="*/ 24 w 60"/>
                      <a:gd name="T13" fmla="*/ 34 h 40"/>
                      <a:gd name="T14" fmla="*/ 38 w 60"/>
                      <a:gd name="T15" fmla="*/ 38 h 40"/>
                      <a:gd name="T16" fmla="*/ 49 w 60"/>
                      <a:gd name="T17" fmla="*/ 39 h 40"/>
                      <a:gd name="T18" fmla="*/ 59 w 60"/>
                      <a:gd name="T19" fmla="*/ 38 h 40"/>
                      <a:gd name="T20" fmla="*/ 59 w 60"/>
                      <a:gd name="T21" fmla="*/ 30 h 40"/>
                      <a:gd name="T22" fmla="*/ 51 w 60"/>
                      <a:gd name="T23" fmla="*/ 19 h 40"/>
                      <a:gd name="T24" fmla="*/ 47 w 60"/>
                      <a:gd name="T25" fmla="*/ 22 h 40"/>
                      <a:gd name="T26" fmla="*/ 38 w 60"/>
                      <a:gd name="T27" fmla="*/ 22 h 40"/>
                      <a:gd name="T28" fmla="*/ 26 w 60"/>
                      <a:gd name="T29" fmla="*/ 21 h 40"/>
                      <a:gd name="T30" fmla="*/ 18 w 60"/>
                      <a:gd name="T31" fmla="*/ 16 h 40"/>
                      <a:gd name="T32" fmla="*/ 11 w 60"/>
                      <a:gd name="T33" fmla="*/ 10 h 40"/>
                      <a:gd name="T34" fmla="*/ 4 w 60"/>
                      <a:gd name="T35" fmla="*/ 0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0"/>
                      <a:gd name="T56" fmla="*/ 60 w 60"/>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0">
                        <a:moveTo>
                          <a:pt x="4" y="0"/>
                        </a:moveTo>
                        <a:lnTo>
                          <a:pt x="0" y="6"/>
                        </a:lnTo>
                        <a:lnTo>
                          <a:pt x="0" y="17"/>
                        </a:lnTo>
                        <a:lnTo>
                          <a:pt x="6" y="13"/>
                        </a:lnTo>
                        <a:lnTo>
                          <a:pt x="12" y="19"/>
                        </a:lnTo>
                        <a:lnTo>
                          <a:pt x="14" y="27"/>
                        </a:lnTo>
                        <a:lnTo>
                          <a:pt x="24" y="34"/>
                        </a:lnTo>
                        <a:lnTo>
                          <a:pt x="38" y="38"/>
                        </a:lnTo>
                        <a:lnTo>
                          <a:pt x="49" y="39"/>
                        </a:lnTo>
                        <a:lnTo>
                          <a:pt x="59" y="38"/>
                        </a:lnTo>
                        <a:lnTo>
                          <a:pt x="59" y="30"/>
                        </a:lnTo>
                        <a:lnTo>
                          <a:pt x="51" y="19"/>
                        </a:lnTo>
                        <a:lnTo>
                          <a:pt x="47" y="22"/>
                        </a:lnTo>
                        <a:lnTo>
                          <a:pt x="38" y="22"/>
                        </a:lnTo>
                        <a:lnTo>
                          <a:pt x="26" y="21"/>
                        </a:lnTo>
                        <a:lnTo>
                          <a:pt x="18" y="16"/>
                        </a:lnTo>
                        <a:lnTo>
                          <a:pt x="11" y="10"/>
                        </a:lnTo>
                        <a:lnTo>
                          <a:pt x="4" y="0"/>
                        </a:lnTo>
                      </a:path>
                    </a:pathLst>
                  </a:custGeom>
                  <a:solidFill>
                    <a:srgbClr val="7F5F3F"/>
                  </a:solidFill>
                  <a:ln w="12700" cap="rnd">
                    <a:noFill/>
                    <a:round/>
                    <a:headEnd/>
                    <a:tailEnd/>
                  </a:ln>
                </p:spPr>
                <p:txBody>
                  <a:bodyPr/>
                  <a:lstStyle/>
                  <a:p>
                    <a:endParaRPr lang="en-US" dirty="0"/>
                  </a:p>
                </p:txBody>
              </p:sp>
              <p:sp>
                <p:nvSpPr>
                  <p:cNvPr id="488" name="Freeform 494"/>
                  <p:cNvSpPr>
                    <a:spLocks/>
                  </p:cNvSpPr>
                  <p:nvPr/>
                </p:nvSpPr>
                <p:spPr bwMode="auto">
                  <a:xfrm>
                    <a:off x="3158" y="2119"/>
                    <a:ext cx="54" cy="43"/>
                  </a:xfrm>
                  <a:custGeom>
                    <a:avLst/>
                    <a:gdLst>
                      <a:gd name="T0" fmla="*/ 52 w 54"/>
                      <a:gd name="T1" fmla="*/ 0 h 43"/>
                      <a:gd name="T2" fmla="*/ 53 w 54"/>
                      <a:gd name="T3" fmla="*/ 17 h 43"/>
                      <a:gd name="T4" fmla="*/ 50 w 54"/>
                      <a:gd name="T5" fmla="*/ 13 h 43"/>
                      <a:gd name="T6" fmla="*/ 45 w 54"/>
                      <a:gd name="T7" fmla="*/ 18 h 43"/>
                      <a:gd name="T8" fmla="*/ 42 w 54"/>
                      <a:gd name="T9" fmla="*/ 26 h 43"/>
                      <a:gd name="T10" fmla="*/ 37 w 54"/>
                      <a:gd name="T11" fmla="*/ 33 h 43"/>
                      <a:gd name="T12" fmla="*/ 26 w 54"/>
                      <a:gd name="T13" fmla="*/ 38 h 43"/>
                      <a:gd name="T14" fmla="*/ 17 w 54"/>
                      <a:gd name="T15" fmla="*/ 41 h 43"/>
                      <a:gd name="T16" fmla="*/ 7 w 54"/>
                      <a:gd name="T17" fmla="*/ 42 h 43"/>
                      <a:gd name="T18" fmla="*/ 4 w 54"/>
                      <a:gd name="T19" fmla="*/ 40 h 43"/>
                      <a:gd name="T20" fmla="*/ 1 w 54"/>
                      <a:gd name="T21" fmla="*/ 36 h 43"/>
                      <a:gd name="T22" fmla="*/ 0 w 54"/>
                      <a:gd name="T23" fmla="*/ 32 h 43"/>
                      <a:gd name="T24" fmla="*/ 1 w 54"/>
                      <a:gd name="T25" fmla="*/ 28 h 43"/>
                      <a:gd name="T26" fmla="*/ 6 w 54"/>
                      <a:gd name="T27" fmla="*/ 21 h 43"/>
                      <a:gd name="T28" fmla="*/ 13 w 54"/>
                      <a:gd name="T29" fmla="*/ 23 h 43"/>
                      <a:gd name="T30" fmla="*/ 25 w 54"/>
                      <a:gd name="T31" fmla="*/ 23 h 43"/>
                      <a:gd name="T32" fmla="*/ 33 w 54"/>
                      <a:gd name="T33" fmla="*/ 23 h 43"/>
                      <a:gd name="T34" fmla="*/ 47 w 54"/>
                      <a:gd name="T35" fmla="*/ 9 h 43"/>
                      <a:gd name="T36" fmla="*/ 52 w 54"/>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3"/>
                      <a:gd name="T59" fmla="*/ 54 w 54"/>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3">
                        <a:moveTo>
                          <a:pt x="52" y="0"/>
                        </a:moveTo>
                        <a:lnTo>
                          <a:pt x="53" y="17"/>
                        </a:lnTo>
                        <a:lnTo>
                          <a:pt x="50" y="13"/>
                        </a:lnTo>
                        <a:lnTo>
                          <a:pt x="45" y="18"/>
                        </a:lnTo>
                        <a:lnTo>
                          <a:pt x="42" y="26"/>
                        </a:lnTo>
                        <a:lnTo>
                          <a:pt x="37" y="33"/>
                        </a:lnTo>
                        <a:lnTo>
                          <a:pt x="26" y="38"/>
                        </a:lnTo>
                        <a:lnTo>
                          <a:pt x="17" y="41"/>
                        </a:lnTo>
                        <a:lnTo>
                          <a:pt x="7" y="42"/>
                        </a:lnTo>
                        <a:lnTo>
                          <a:pt x="4" y="40"/>
                        </a:lnTo>
                        <a:lnTo>
                          <a:pt x="1" y="36"/>
                        </a:lnTo>
                        <a:lnTo>
                          <a:pt x="0" y="32"/>
                        </a:lnTo>
                        <a:lnTo>
                          <a:pt x="1" y="28"/>
                        </a:lnTo>
                        <a:lnTo>
                          <a:pt x="6" y="21"/>
                        </a:lnTo>
                        <a:lnTo>
                          <a:pt x="13" y="23"/>
                        </a:lnTo>
                        <a:lnTo>
                          <a:pt x="25" y="23"/>
                        </a:lnTo>
                        <a:lnTo>
                          <a:pt x="33" y="23"/>
                        </a:lnTo>
                        <a:lnTo>
                          <a:pt x="47" y="9"/>
                        </a:lnTo>
                        <a:lnTo>
                          <a:pt x="52" y="0"/>
                        </a:lnTo>
                      </a:path>
                    </a:pathLst>
                  </a:custGeom>
                  <a:solidFill>
                    <a:srgbClr val="7F5F3F"/>
                  </a:solidFill>
                  <a:ln w="12700" cap="rnd">
                    <a:noFill/>
                    <a:round/>
                    <a:headEnd/>
                    <a:tailEnd/>
                  </a:ln>
                </p:spPr>
                <p:txBody>
                  <a:bodyPr/>
                  <a:lstStyle/>
                  <a:p>
                    <a:endParaRPr lang="en-US" dirty="0"/>
                  </a:p>
                </p:txBody>
              </p:sp>
            </p:grpSp>
            <p:grpSp>
              <p:nvGrpSpPr>
                <p:cNvPr id="476" name="Group 495"/>
                <p:cNvGrpSpPr>
                  <a:grpSpLocks/>
                </p:cNvGrpSpPr>
                <p:nvPr/>
              </p:nvGrpSpPr>
              <p:grpSpPr bwMode="auto">
                <a:xfrm>
                  <a:off x="3129" y="1805"/>
                  <a:ext cx="220" cy="308"/>
                  <a:chOff x="3129" y="1805"/>
                  <a:chExt cx="220" cy="308"/>
                </a:xfrm>
              </p:grpSpPr>
              <p:grpSp>
                <p:nvGrpSpPr>
                  <p:cNvPr id="478" name="Group 496"/>
                  <p:cNvGrpSpPr>
                    <a:grpSpLocks/>
                  </p:cNvGrpSpPr>
                  <p:nvPr/>
                </p:nvGrpSpPr>
                <p:grpSpPr bwMode="auto">
                  <a:xfrm>
                    <a:off x="3129" y="1805"/>
                    <a:ext cx="220" cy="308"/>
                    <a:chOff x="3129" y="1805"/>
                    <a:chExt cx="220" cy="308"/>
                  </a:xfrm>
                </p:grpSpPr>
                <p:sp>
                  <p:nvSpPr>
                    <p:cNvPr id="483" name="Freeform 497"/>
                    <p:cNvSpPr>
                      <a:spLocks/>
                    </p:cNvSpPr>
                    <p:nvPr/>
                  </p:nvSpPr>
                  <p:spPr bwMode="auto">
                    <a:xfrm>
                      <a:off x="3129" y="1805"/>
                      <a:ext cx="220" cy="308"/>
                    </a:xfrm>
                    <a:custGeom>
                      <a:avLst/>
                      <a:gdLst>
                        <a:gd name="T0" fmla="*/ 62 w 220"/>
                        <a:gd name="T1" fmla="*/ 3 h 308"/>
                        <a:gd name="T2" fmla="*/ 19 w 220"/>
                        <a:gd name="T3" fmla="*/ 13 h 308"/>
                        <a:gd name="T4" fmla="*/ 8 w 220"/>
                        <a:gd name="T5" fmla="*/ 21 h 308"/>
                        <a:gd name="T6" fmla="*/ 0 w 220"/>
                        <a:gd name="T7" fmla="*/ 92 h 308"/>
                        <a:gd name="T8" fmla="*/ 3 w 220"/>
                        <a:gd name="T9" fmla="*/ 109 h 308"/>
                        <a:gd name="T10" fmla="*/ 30 w 220"/>
                        <a:gd name="T11" fmla="*/ 108 h 308"/>
                        <a:gd name="T12" fmla="*/ 28 w 220"/>
                        <a:gd name="T13" fmla="*/ 149 h 308"/>
                        <a:gd name="T14" fmla="*/ 41 w 220"/>
                        <a:gd name="T15" fmla="*/ 149 h 308"/>
                        <a:gd name="T16" fmla="*/ 56 w 220"/>
                        <a:gd name="T17" fmla="*/ 236 h 308"/>
                        <a:gd name="T18" fmla="*/ 57 w 220"/>
                        <a:gd name="T19" fmla="*/ 282 h 308"/>
                        <a:gd name="T20" fmla="*/ 59 w 220"/>
                        <a:gd name="T21" fmla="*/ 303 h 308"/>
                        <a:gd name="T22" fmla="*/ 70 w 220"/>
                        <a:gd name="T23" fmla="*/ 307 h 308"/>
                        <a:gd name="T24" fmla="*/ 89 w 220"/>
                        <a:gd name="T25" fmla="*/ 304 h 308"/>
                        <a:gd name="T26" fmla="*/ 99 w 220"/>
                        <a:gd name="T27" fmla="*/ 268 h 308"/>
                        <a:gd name="T28" fmla="*/ 107 w 220"/>
                        <a:gd name="T29" fmla="*/ 305 h 308"/>
                        <a:gd name="T30" fmla="*/ 123 w 220"/>
                        <a:gd name="T31" fmla="*/ 307 h 308"/>
                        <a:gd name="T32" fmla="*/ 137 w 220"/>
                        <a:gd name="T33" fmla="*/ 304 h 308"/>
                        <a:gd name="T34" fmla="*/ 153 w 220"/>
                        <a:gd name="T35" fmla="*/ 234 h 308"/>
                        <a:gd name="T36" fmla="*/ 173 w 220"/>
                        <a:gd name="T37" fmla="*/ 183 h 308"/>
                        <a:gd name="T38" fmla="*/ 202 w 220"/>
                        <a:gd name="T39" fmla="*/ 136 h 308"/>
                        <a:gd name="T40" fmla="*/ 219 w 220"/>
                        <a:gd name="T41" fmla="*/ 135 h 308"/>
                        <a:gd name="T42" fmla="*/ 204 w 220"/>
                        <a:gd name="T43" fmla="*/ 70 h 308"/>
                        <a:gd name="T44" fmla="*/ 203 w 220"/>
                        <a:gd name="T45" fmla="*/ 18 h 308"/>
                        <a:gd name="T46" fmla="*/ 193 w 220"/>
                        <a:gd name="T47" fmla="*/ 13 h 308"/>
                        <a:gd name="T48" fmla="*/ 148 w 220"/>
                        <a:gd name="T49" fmla="*/ 0 h 308"/>
                        <a:gd name="T50" fmla="*/ 109 w 220"/>
                        <a:gd name="T51" fmla="*/ 27 h 308"/>
                        <a:gd name="T52" fmla="*/ 62 w 220"/>
                        <a:gd name="T53" fmla="*/ 3 h 30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0"/>
                        <a:gd name="T82" fmla="*/ 0 h 308"/>
                        <a:gd name="T83" fmla="*/ 220 w 220"/>
                        <a:gd name="T84" fmla="*/ 308 h 30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0" h="308">
                          <a:moveTo>
                            <a:pt x="62" y="3"/>
                          </a:moveTo>
                          <a:lnTo>
                            <a:pt x="19" y="13"/>
                          </a:lnTo>
                          <a:lnTo>
                            <a:pt x="8" y="21"/>
                          </a:lnTo>
                          <a:lnTo>
                            <a:pt x="0" y="92"/>
                          </a:lnTo>
                          <a:lnTo>
                            <a:pt x="3" y="109"/>
                          </a:lnTo>
                          <a:lnTo>
                            <a:pt x="30" y="108"/>
                          </a:lnTo>
                          <a:lnTo>
                            <a:pt x="28" y="149"/>
                          </a:lnTo>
                          <a:lnTo>
                            <a:pt x="41" y="149"/>
                          </a:lnTo>
                          <a:lnTo>
                            <a:pt x="56" y="236"/>
                          </a:lnTo>
                          <a:lnTo>
                            <a:pt x="57" y="282"/>
                          </a:lnTo>
                          <a:lnTo>
                            <a:pt x="59" y="303"/>
                          </a:lnTo>
                          <a:lnTo>
                            <a:pt x="70" y="307"/>
                          </a:lnTo>
                          <a:lnTo>
                            <a:pt x="89" y="304"/>
                          </a:lnTo>
                          <a:lnTo>
                            <a:pt x="99" y="268"/>
                          </a:lnTo>
                          <a:lnTo>
                            <a:pt x="107" y="305"/>
                          </a:lnTo>
                          <a:lnTo>
                            <a:pt x="123" y="307"/>
                          </a:lnTo>
                          <a:lnTo>
                            <a:pt x="137" y="304"/>
                          </a:lnTo>
                          <a:lnTo>
                            <a:pt x="153" y="234"/>
                          </a:lnTo>
                          <a:lnTo>
                            <a:pt x="173" y="183"/>
                          </a:lnTo>
                          <a:lnTo>
                            <a:pt x="202" y="136"/>
                          </a:lnTo>
                          <a:lnTo>
                            <a:pt x="219" y="135"/>
                          </a:lnTo>
                          <a:lnTo>
                            <a:pt x="204" y="70"/>
                          </a:lnTo>
                          <a:lnTo>
                            <a:pt x="203" y="18"/>
                          </a:lnTo>
                          <a:lnTo>
                            <a:pt x="193" y="13"/>
                          </a:lnTo>
                          <a:lnTo>
                            <a:pt x="148" y="0"/>
                          </a:lnTo>
                          <a:lnTo>
                            <a:pt x="109" y="27"/>
                          </a:lnTo>
                          <a:lnTo>
                            <a:pt x="62" y="3"/>
                          </a:lnTo>
                        </a:path>
                      </a:pathLst>
                    </a:custGeom>
                    <a:solidFill>
                      <a:srgbClr val="7F5F3F"/>
                    </a:solidFill>
                    <a:ln w="12700" cap="rnd">
                      <a:noFill/>
                      <a:round/>
                      <a:headEnd/>
                      <a:tailEnd/>
                    </a:ln>
                  </p:spPr>
                  <p:txBody>
                    <a:bodyPr/>
                    <a:lstStyle/>
                    <a:p>
                      <a:endParaRPr lang="en-US" dirty="0"/>
                    </a:p>
                  </p:txBody>
                </p:sp>
                <p:grpSp>
                  <p:nvGrpSpPr>
                    <p:cNvPr id="484" name="Group 498"/>
                    <p:cNvGrpSpPr>
                      <a:grpSpLocks/>
                    </p:cNvGrpSpPr>
                    <p:nvPr/>
                  </p:nvGrpSpPr>
                  <p:grpSpPr bwMode="auto">
                    <a:xfrm>
                      <a:off x="3164" y="1891"/>
                      <a:ext cx="99" cy="67"/>
                      <a:chOff x="3164" y="1891"/>
                      <a:chExt cx="99" cy="67"/>
                    </a:xfrm>
                  </p:grpSpPr>
                  <p:sp>
                    <p:nvSpPr>
                      <p:cNvPr id="485" name="Freeform 499"/>
                      <p:cNvSpPr>
                        <a:spLocks/>
                      </p:cNvSpPr>
                      <p:nvPr/>
                    </p:nvSpPr>
                    <p:spPr bwMode="auto">
                      <a:xfrm>
                        <a:off x="3176" y="1891"/>
                        <a:ext cx="87" cy="67"/>
                      </a:xfrm>
                      <a:custGeom>
                        <a:avLst/>
                        <a:gdLst>
                          <a:gd name="T0" fmla="*/ 0 w 87"/>
                          <a:gd name="T1" fmla="*/ 66 h 67"/>
                          <a:gd name="T2" fmla="*/ 84 w 87"/>
                          <a:gd name="T3" fmla="*/ 62 h 67"/>
                          <a:gd name="T4" fmla="*/ 86 w 87"/>
                          <a:gd name="T5" fmla="*/ 0 h 67"/>
                          <a:gd name="T6" fmla="*/ 0 60000 65536"/>
                          <a:gd name="T7" fmla="*/ 0 60000 65536"/>
                          <a:gd name="T8" fmla="*/ 0 60000 65536"/>
                          <a:gd name="T9" fmla="*/ 0 w 87"/>
                          <a:gd name="T10" fmla="*/ 0 h 67"/>
                          <a:gd name="T11" fmla="*/ 87 w 87"/>
                          <a:gd name="T12" fmla="*/ 67 h 67"/>
                        </a:gdLst>
                        <a:ahLst/>
                        <a:cxnLst>
                          <a:cxn ang="T6">
                            <a:pos x="T0" y="T1"/>
                          </a:cxn>
                          <a:cxn ang="T7">
                            <a:pos x="T2" y="T3"/>
                          </a:cxn>
                          <a:cxn ang="T8">
                            <a:pos x="T4" y="T5"/>
                          </a:cxn>
                        </a:cxnLst>
                        <a:rect l="T9" t="T10" r="T11" b="T12"/>
                        <a:pathLst>
                          <a:path w="87" h="67">
                            <a:moveTo>
                              <a:pt x="0" y="66"/>
                            </a:moveTo>
                            <a:lnTo>
                              <a:pt x="84" y="62"/>
                            </a:lnTo>
                            <a:lnTo>
                              <a:pt x="86" y="0"/>
                            </a:lnTo>
                          </a:path>
                        </a:pathLst>
                      </a:custGeom>
                      <a:noFill/>
                      <a:ln w="12700" cap="rnd">
                        <a:noFill/>
                        <a:round/>
                        <a:headEnd/>
                        <a:tailEnd/>
                      </a:ln>
                    </p:spPr>
                    <p:txBody>
                      <a:bodyPr/>
                      <a:lstStyle/>
                      <a:p>
                        <a:endParaRPr lang="en-US" dirty="0"/>
                      </a:p>
                    </p:txBody>
                  </p:sp>
                  <p:sp>
                    <p:nvSpPr>
                      <p:cNvPr id="486" name="Freeform 500"/>
                      <p:cNvSpPr>
                        <a:spLocks/>
                      </p:cNvSpPr>
                      <p:nvPr/>
                    </p:nvSpPr>
                    <p:spPr bwMode="auto">
                      <a:xfrm>
                        <a:off x="3164" y="1898"/>
                        <a:ext cx="97" cy="17"/>
                      </a:xfrm>
                      <a:custGeom>
                        <a:avLst/>
                        <a:gdLst>
                          <a:gd name="T0" fmla="*/ 0 w 97"/>
                          <a:gd name="T1" fmla="*/ 16 h 17"/>
                          <a:gd name="T2" fmla="*/ 34 w 97"/>
                          <a:gd name="T3" fmla="*/ 12 h 17"/>
                          <a:gd name="T4" fmla="*/ 96 w 97"/>
                          <a:gd name="T5" fmla="*/ 0 h 17"/>
                          <a:gd name="T6" fmla="*/ 0 60000 65536"/>
                          <a:gd name="T7" fmla="*/ 0 60000 65536"/>
                          <a:gd name="T8" fmla="*/ 0 60000 65536"/>
                          <a:gd name="T9" fmla="*/ 0 w 97"/>
                          <a:gd name="T10" fmla="*/ 0 h 17"/>
                          <a:gd name="T11" fmla="*/ 97 w 97"/>
                          <a:gd name="T12" fmla="*/ 17 h 17"/>
                        </a:gdLst>
                        <a:ahLst/>
                        <a:cxnLst>
                          <a:cxn ang="T6">
                            <a:pos x="T0" y="T1"/>
                          </a:cxn>
                          <a:cxn ang="T7">
                            <a:pos x="T2" y="T3"/>
                          </a:cxn>
                          <a:cxn ang="T8">
                            <a:pos x="T4" y="T5"/>
                          </a:cxn>
                        </a:cxnLst>
                        <a:rect l="T9" t="T10" r="T11" b="T12"/>
                        <a:pathLst>
                          <a:path w="97" h="17">
                            <a:moveTo>
                              <a:pt x="0" y="16"/>
                            </a:moveTo>
                            <a:lnTo>
                              <a:pt x="34" y="12"/>
                            </a:lnTo>
                            <a:lnTo>
                              <a:pt x="96" y="0"/>
                            </a:lnTo>
                          </a:path>
                        </a:pathLst>
                      </a:custGeom>
                      <a:noFill/>
                      <a:ln w="12700" cap="rnd">
                        <a:noFill/>
                        <a:round/>
                        <a:headEnd/>
                        <a:tailEnd/>
                      </a:ln>
                    </p:spPr>
                    <p:txBody>
                      <a:bodyPr/>
                      <a:lstStyle/>
                      <a:p>
                        <a:endParaRPr lang="en-US" dirty="0"/>
                      </a:p>
                    </p:txBody>
                  </p:sp>
                </p:grpSp>
              </p:grpSp>
              <p:grpSp>
                <p:nvGrpSpPr>
                  <p:cNvPr id="479" name="Group 501"/>
                  <p:cNvGrpSpPr>
                    <a:grpSpLocks/>
                  </p:cNvGrpSpPr>
                  <p:nvPr/>
                </p:nvGrpSpPr>
                <p:grpSpPr bwMode="auto">
                  <a:xfrm>
                    <a:off x="3159" y="1838"/>
                    <a:ext cx="134" cy="74"/>
                    <a:chOff x="3159" y="1838"/>
                    <a:chExt cx="134" cy="74"/>
                  </a:xfrm>
                </p:grpSpPr>
                <p:sp>
                  <p:nvSpPr>
                    <p:cNvPr id="480" name="Freeform 502"/>
                    <p:cNvSpPr>
                      <a:spLocks/>
                    </p:cNvSpPr>
                    <p:nvPr/>
                  </p:nvSpPr>
                  <p:spPr bwMode="auto">
                    <a:xfrm>
                      <a:off x="3169" y="1838"/>
                      <a:ext cx="114" cy="56"/>
                    </a:xfrm>
                    <a:custGeom>
                      <a:avLst/>
                      <a:gdLst>
                        <a:gd name="T0" fmla="*/ 0 w 114"/>
                        <a:gd name="T1" fmla="*/ 19 h 56"/>
                        <a:gd name="T2" fmla="*/ 73 w 114"/>
                        <a:gd name="T3" fmla="*/ 0 h 56"/>
                        <a:gd name="T4" fmla="*/ 113 w 114"/>
                        <a:gd name="T5" fmla="*/ 37 h 56"/>
                        <a:gd name="T6" fmla="*/ 40 w 114"/>
                        <a:gd name="T7" fmla="*/ 55 h 56"/>
                        <a:gd name="T8" fmla="*/ 0 w 114"/>
                        <a:gd name="T9" fmla="*/ 19 h 56"/>
                        <a:gd name="T10" fmla="*/ 0 60000 65536"/>
                        <a:gd name="T11" fmla="*/ 0 60000 65536"/>
                        <a:gd name="T12" fmla="*/ 0 60000 65536"/>
                        <a:gd name="T13" fmla="*/ 0 60000 65536"/>
                        <a:gd name="T14" fmla="*/ 0 60000 65536"/>
                        <a:gd name="T15" fmla="*/ 0 w 114"/>
                        <a:gd name="T16" fmla="*/ 0 h 56"/>
                        <a:gd name="T17" fmla="*/ 114 w 114"/>
                        <a:gd name="T18" fmla="*/ 56 h 56"/>
                      </a:gdLst>
                      <a:ahLst/>
                      <a:cxnLst>
                        <a:cxn ang="T10">
                          <a:pos x="T0" y="T1"/>
                        </a:cxn>
                        <a:cxn ang="T11">
                          <a:pos x="T2" y="T3"/>
                        </a:cxn>
                        <a:cxn ang="T12">
                          <a:pos x="T4" y="T5"/>
                        </a:cxn>
                        <a:cxn ang="T13">
                          <a:pos x="T6" y="T7"/>
                        </a:cxn>
                        <a:cxn ang="T14">
                          <a:pos x="T8" y="T9"/>
                        </a:cxn>
                      </a:cxnLst>
                      <a:rect l="T15" t="T16" r="T17" b="T18"/>
                      <a:pathLst>
                        <a:path w="114" h="56">
                          <a:moveTo>
                            <a:pt x="0" y="19"/>
                          </a:moveTo>
                          <a:lnTo>
                            <a:pt x="73" y="0"/>
                          </a:lnTo>
                          <a:lnTo>
                            <a:pt x="113" y="37"/>
                          </a:lnTo>
                          <a:lnTo>
                            <a:pt x="40" y="55"/>
                          </a:lnTo>
                          <a:lnTo>
                            <a:pt x="0" y="19"/>
                          </a:lnTo>
                        </a:path>
                      </a:pathLst>
                    </a:custGeom>
                    <a:solidFill>
                      <a:srgbClr val="DFDFFF"/>
                    </a:solidFill>
                    <a:ln w="12700" cap="rnd">
                      <a:noFill/>
                      <a:round/>
                      <a:headEnd/>
                      <a:tailEnd/>
                    </a:ln>
                  </p:spPr>
                  <p:txBody>
                    <a:bodyPr/>
                    <a:lstStyle/>
                    <a:p>
                      <a:endParaRPr lang="en-US" dirty="0"/>
                    </a:p>
                  </p:txBody>
                </p:sp>
                <p:sp>
                  <p:nvSpPr>
                    <p:cNvPr id="481" name="Freeform 503"/>
                    <p:cNvSpPr>
                      <a:spLocks/>
                    </p:cNvSpPr>
                    <p:nvPr/>
                  </p:nvSpPr>
                  <p:spPr bwMode="auto">
                    <a:xfrm>
                      <a:off x="3245" y="1861"/>
                      <a:ext cx="48" cy="31"/>
                    </a:xfrm>
                    <a:custGeom>
                      <a:avLst/>
                      <a:gdLst>
                        <a:gd name="T0" fmla="*/ 0 w 48"/>
                        <a:gd name="T1" fmla="*/ 18 h 31"/>
                        <a:gd name="T2" fmla="*/ 12 w 48"/>
                        <a:gd name="T3" fmla="*/ 14 h 31"/>
                        <a:gd name="T4" fmla="*/ 18 w 48"/>
                        <a:gd name="T5" fmla="*/ 5 h 31"/>
                        <a:gd name="T6" fmla="*/ 27 w 48"/>
                        <a:gd name="T7" fmla="*/ 2 h 31"/>
                        <a:gd name="T8" fmla="*/ 32 w 48"/>
                        <a:gd name="T9" fmla="*/ 0 h 31"/>
                        <a:gd name="T10" fmla="*/ 35 w 48"/>
                        <a:gd name="T11" fmla="*/ 1 h 31"/>
                        <a:gd name="T12" fmla="*/ 35 w 48"/>
                        <a:gd name="T13" fmla="*/ 3 h 31"/>
                        <a:gd name="T14" fmla="*/ 44 w 48"/>
                        <a:gd name="T15" fmla="*/ 7 h 31"/>
                        <a:gd name="T16" fmla="*/ 47 w 48"/>
                        <a:gd name="T17" fmla="*/ 15 h 31"/>
                        <a:gd name="T18" fmla="*/ 44 w 48"/>
                        <a:gd name="T19" fmla="*/ 20 h 31"/>
                        <a:gd name="T20" fmla="*/ 31 w 48"/>
                        <a:gd name="T21" fmla="*/ 26 h 31"/>
                        <a:gd name="T22" fmla="*/ 5 w 48"/>
                        <a:gd name="T23" fmla="*/ 30 h 31"/>
                        <a:gd name="T24" fmla="*/ 0 w 48"/>
                        <a:gd name="T25" fmla="*/ 18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8"/>
                        <a:gd name="T40" fmla="*/ 0 h 31"/>
                        <a:gd name="T41" fmla="*/ 48 w 48"/>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8" h="31">
                          <a:moveTo>
                            <a:pt x="0" y="18"/>
                          </a:moveTo>
                          <a:lnTo>
                            <a:pt x="12" y="14"/>
                          </a:lnTo>
                          <a:lnTo>
                            <a:pt x="18" y="5"/>
                          </a:lnTo>
                          <a:lnTo>
                            <a:pt x="27" y="2"/>
                          </a:lnTo>
                          <a:lnTo>
                            <a:pt x="32" y="0"/>
                          </a:lnTo>
                          <a:lnTo>
                            <a:pt x="35" y="1"/>
                          </a:lnTo>
                          <a:lnTo>
                            <a:pt x="35" y="3"/>
                          </a:lnTo>
                          <a:lnTo>
                            <a:pt x="44" y="7"/>
                          </a:lnTo>
                          <a:lnTo>
                            <a:pt x="47" y="15"/>
                          </a:lnTo>
                          <a:lnTo>
                            <a:pt x="44" y="20"/>
                          </a:lnTo>
                          <a:lnTo>
                            <a:pt x="31" y="26"/>
                          </a:lnTo>
                          <a:lnTo>
                            <a:pt x="5" y="30"/>
                          </a:lnTo>
                          <a:lnTo>
                            <a:pt x="0" y="18"/>
                          </a:lnTo>
                        </a:path>
                      </a:pathLst>
                    </a:custGeom>
                    <a:solidFill>
                      <a:srgbClr val="FF7F3F"/>
                    </a:solidFill>
                    <a:ln w="12700" cap="rnd">
                      <a:noFill/>
                      <a:round/>
                      <a:headEnd/>
                      <a:tailEnd/>
                    </a:ln>
                  </p:spPr>
                  <p:txBody>
                    <a:bodyPr/>
                    <a:lstStyle/>
                    <a:p>
                      <a:endParaRPr lang="en-US" dirty="0"/>
                    </a:p>
                  </p:txBody>
                </p:sp>
                <p:sp>
                  <p:nvSpPr>
                    <p:cNvPr id="482" name="Freeform 504"/>
                    <p:cNvSpPr>
                      <a:spLocks/>
                    </p:cNvSpPr>
                    <p:nvPr/>
                  </p:nvSpPr>
                  <p:spPr bwMode="auto">
                    <a:xfrm>
                      <a:off x="3159" y="1880"/>
                      <a:ext cx="92" cy="32"/>
                    </a:xfrm>
                    <a:custGeom>
                      <a:avLst/>
                      <a:gdLst>
                        <a:gd name="T0" fmla="*/ 0 w 92"/>
                        <a:gd name="T1" fmla="*/ 31 h 32"/>
                        <a:gd name="T2" fmla="*/ 37 w 92"/>
                        <a:gd name="T3" fmla="*/ 26 h 32"/>
                        <a:gd name="T4" fmla="*/ 65 w 92"/>
                        <a:gd name="T5" fmla="*/ 19 h 32"/>
                        <a:gd name="T6" fmla="*/ 91 w 92"/>
                        <a:gd name="T7" fmla="*/ 13 h 32"/>
                        <a:gd name="T8" fmla="*/ 81 w 92"/>
                        <a:gd name="T9" fmla="*/ 0 h 32"/>
                        <a:gd name="T10" fmla="*/ 33 w 92"/>
                        <a:gd name="T11" fmla="*/ 9 h 32"/>
                        <a:gd name="T12" fmla="*/ 4 w 92"/>
                        <a:gd name="T13" fmla="*/ 13 h 32"/>
                        <a:gd name="T14" fmla="*/ 3 w 92"/>
                        <a:gd name="T15" fmla="*/ 10 h 32"/>
                        <a:gd name="T16" fmla="*/ 0 w 92"/>
                        <a:gd name="T17" fmla="*/ 31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32"/>
                        <a:gd name="T29" fmla="*/ 92 w 92"/>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32">
                          <a:moveTo>
                            <a:pt x="0" y="31"/>
                          </a:moveTo>
                          <a:lnTo>
                            <a:pt x="37" y="26"/>
                          </a:lnTo>
                          <a:lnTo>
                            <a:pt x="65" y="19"/>
                          </a:lnTo>
                          <a:lnTo>
                            <a:pt x="91" y="13"/>
                          </a:lnTo>
                          <a:lnTo>
                            <a:pt x="81" y="0"/>
                          </a:lnTo>
                          <a:lnTo>
                            <a:pt x="33" y="9"/>
                          </a:lnTo>
                          <a:lnTo>
                            <a:pt x="4" y="13"/>
                          </a:lnTo>
                          <a:lnTo>
                            <a:pt x="3" y="10"/>
                          </a:lnTo>
                          <a:lnTo>
                            <a:pt x="0" y="31"/>
                          </a:lnTo>
                        </a:path>
                      </a:pathLst>
                    </a:custGeom>
                    <a:solidFill>
                      <a:srgbClr val="7F5F3F"/>
                    </a:solidFill>
                    <a:ln w="12700" cap="rnd">
                      <a:noFill/>
                      <a:round/>
                      <a:headEnd/>
                      <a:tailEnd/>
                    </a:ln>
                  </p:spPr>
                  <p:txBody>
                    <a:bodyPr/>
                    <a:lstStyle/>
                    <a:p>
                      <a:endParaRPr lang="en-US" dirty="0"/>
                    </a:p>
                  </p:txBody>
                </p:sp>
              </p:grpSp>
            </p:grpSp>
            <p:sp>
              <p:nvSpPr>
                <p:cNvPr id="477" name="Freeform 505"/>
                <p:cNvSpPr>
                  <a:spLocks/>
                </p:cNvSpPr>
                <p:nvPr/>
              </p:nvSpPr>
              <p:spPr bwMode="auto">
                <a:xfrm>
                  <a:off x="3231" y="1964"/>
                  <a:ext cx="14" cy="116"/>
                </a:xfrm>
                <a:custGeom>
                  <a:avLst/>
                  <a:gdLst>
                    <a:gd name="T0" fmla="*/ 13 w 14"/>
                    <a:gd name="T1" fmla="*/ 0 h 116"/>
                    <a:gd name="T2" fmla="*/ 9 w 14"/>
                    <a:gd name="T3" fmla="*/ 62 h 116"/>
                    <a:gd name="T4" fmla="*/ 0 w 14"/>
                    <a:gd name="T5" fmla="*/ 115 h 116"/>
                    <a:gd name="T6" fmla="*/ 0 60000 65536"/>
                    <a:gd name="T7" fmla="*/ 0 60000 65536"/>
                    <a:gd name="T8" fmla="*/ 0 60000 65536"/>
                    <a:gd name="T9" fmla="*/ 0 w 14"/>
                    <a:gd name="T10" fmla="*/ 0 h 116"/>
                    <a:gd name="T11" fmla="*/ 14 w 14"/>
                    <a:gd name="T12" fmla="*/ 116 h 116"/>
                  </a:gdLst>
                  <a:ahLst/>
                  <a:cxnLst>
                    <a:cxn ang="T6">
                      <a:pos x="T0" y="T1"/>
                    </a:cxn>
                    <a:cxn ang="T7">
                      <a:pos x="T2" y="T3"/>
                    </a:cxn>
                    <a:cxn ang="T8">
                      <a:pos x="T4" y="T5"/>
                    </a:cxn>
                  </a:cxnLst>
                  <a:rect l="T9" t="T10" r="T11" b="T12"/>
                  <a:pathLst>
                    <a:path w="14" h="116">
                      <a:moveTo>
                        <a:pt x="13" y="0"/>
                      </a:moveTo>
                      <a:lnTo>
                        <a:pt x="9" y="62"/>
                      </a:lnTo>
                      <a:lnTo>
                        <a:pt x="0" y="115"/>
                      </a:lnTo>
                    </a:path>
                  </a:pathLst>
                </a:custGeom>
                <a:noFill/>
                <a:ln w="12700" cap="rnd">
                  <a:noFill/>
                  <a:round/>
                  <a:headEnd/>
                  <a:tailEnd/>
                </a:ln>
              </p:spPr>
              <p:txBody>
                <a:bodyPr/>
                <a:lstStyle/>
                <a:p>
                  <a:endParaRPr lang="en-US" dirty="0"/>
                </a:p>
              </p:txBody>
            </p:sp>
          </p:grpSp>
          <p:grpSp>
            <p:nvGrpSpPr>
              <p:cNvPr id="400" name="Group 506"/>
              <p:cNvGrpSpPr>
                <a:grpSpLocks/>
              </p:cNvGrpSpPr>
              <p:nvPr/>
            </p:nvGrpSpPr>
            <p:grpSpPr bwMode="auto">
              <a:xfrm>
                <a:off x="2448" y="1762"/>
                <a:ext cx="217" cy="399"/>
                <a:chOff x="2448" y="1762"/>
                <a:chExt cx="217" cy="399"/>
              </a:xfrm>
            </p:grpSpPr>
            <p:grpSp>
              <p:nvGrpSpPr>
                <p:cNvPr id="454" name="Group 507"/>
                <p:cNvGrpSpPr>
                  <a:grpSpLocks/>
                </p:cNvGrpSpPr>
                <p:nvPr/>
              </p:nvGrpSpPr>
              <p:grpSpPr bwMode="auto">
                <a:xfrm>
                  <a:off x="2451" y="1887"/>
                  <a:ext cx="204" cy="116"/>
                  <a:chOff x="2451" y="1887"/>
                  <a:chExt cx="204" cy="116"/>
                </a:xfrm>
              </p:grpSpPr>
              <p:sp>
                <p:nvSpPr>
                  <p:cNvPr id="471" name="Freeform 508"/>
                  <p:cNvSpPr>
                    <a:spLocks/>
                  </p:cNvSpPr>
                  <p:nvPr/>
                </p:nvSpPr>
                <p:spPr bwMode="auto">
                  <a:xfrm>
                    <a:off x="2451" y="1891"/>
                    <a:ext cx="51" cy="112"/>
                  </a:xfrm>
                  <a:custGeom>
                    <a:avLst/>
                    <a:gdLst>
                      <a:gd name="T0" fmla="*/ 3 w 51"/>
                      <a:gd name="T1" fmla="*/ 0 h 112"/>
                      <a:gd name="T2" fmla="*/ 0 w 51"/>
                      <a:gd name="T3" fmla="*/ 25 h 112"/>
                      <a:gd name="T4" fmla="*/ 8 w 51"/>
                      <a:gd name="T5" fmla="*/ 60 h 112"/>
                      <a:gd name="T6" fmla="*/ 15 w 51"/>
                      <a:gd name="T7" fmla="*/ 89 h 112"/>
                      <a:gd name="T8" fmla="*/ 28 w 51"/>
                      <a:gd name="T9" fmla="*/ 108 h 112"/>
                      <a:gd name="T10" fmla="*/ 33 w 51"/>
                      <a:gd name="T11" fmla="*/ 111 h 112"/>
                      <a:gd name="T12" fmla="*/ 37 w 51"/>
                      <a:gd name="T13" fmla="*/ 106 h 112"/>
                      <a:gd name="T14" fmla="*/ 39 w 51"/>
                      <a:gd name="T15" fmla="*/ 93 h 112"/>
                      <a:gd name="T16" fmla="*/ 50 w 51"/>
                      <a:gd name="T17" fmla="*/ 90 h 112"/>
                      <a:gd name="T18" fmla="*/ 35 w 51"/>
                      <a:gd name="T19" fmla="*/ 80 h 112"/>
                      <a:gd name="T20" fmla="*/ 25 w 51"/>
                      <a:gd name="T21" fmla="*/ 74 h 112"/>
                      <a:gd name="T22" fmla="*/ 26 w 51"/>
                      <a:gd name="T23" fmla="*/ 23 h 112"/>
                      <a:gd name="T24" fmla="*/ 31 w 51"/>
                      <a:gd name="T25" fmla="*/ 2 h 112"/>
                      <a:gd name="T26" fmla="*/ 3 w 51"/>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
                      <a:gd name="T43" fmla="*/ 0 h 112"/>
                      <a:gd name="T44" fmla="*/ 51 w 51"/>
                      <a:gd name="T45" fmla="*/ 112 h 1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 h="112">
                        <a:moveTo>
                          <a:pt x="3" y="0"/>
                        </a:moveTo>
                        <a:lnTo>
                          <a:pt x="0" y="25"/>
                        </a:lnTo>
                        <a:lnTo>
                          <a:pt x="8" y="60"/>
                        </a:lnTo>
                        <a:lnTo>
                          <a:pt x="15" y="89"/>
                        </a:lnTo>
                        <a:lnTo>
                          <a:pt x="28" y="108"/>
                        </a:lnTo>
                        <a:lnTo>
                          <a:pt x="33" y="111"/>
                        </a:lnTo>
                        <a:lnTo>
                          <a:pt x="37" y="106"/>
                        </a:lnTo>
                        <a:lnTo>
                          <a:pt x="39" y="93"/>
                        </a:lnTo>
                        <a:lnTo>
                          <a:pt x="50" y="90"/>
                        </a:lnTo>
                        <a:lnTo>
                          <a:pt x="35" y="80"/>
                        </a:lnTo>
                        <a:lnTo>
                          <a:pt x="25" y="74"/>
                        </a:lnTo>
                        <a:lnTo>
                          <a:pt x="26" y="23"/>
                        </a:lnTo>
                        <a:lnTo>
                          <a:pt x="31" y="2"/>
                        </a:lnTo>
                        <a:lnTo>
                          <a:pt x="3" y="0"/>
                        </a:lnTo>
                      </a:path>
                    </a:pathLst>
                  </a:custGeom>
                  <a:solidFill>
                    <a:srgbClr val="FFBF7F"/>
                  </a:solidFill>
                  <a:ln w="12700" cap="rnd">
                    <a:noFill/>
                    <a:round/>
                    <a:headEnd/>
                    <a:tailEnd/>
                  </a:ln>
                </p:spPr>
                <p:txBody>
                  <a:bodyPr/>
                  <a:lstStyle/>
                  <a:p>
                    <a:endParaRPr lang="en-US" dirty="0"/>
                  </a:p>
                </p:txBody>
              </p:sp>
              <p:sp>
                <p:nvSpPr>
                  <p:cNvPr id="472" name="Freeform 509"/>
                  <p:cNvSpPr>
                    <a:spLocks/>
                  </p:cNvSpPr>
                  <p:nvPr/>
                </p:nvSpPr>
                <p:spPr bwMode="auto">
                  <a:xfrm>
                    <a:off x="2610" y="1887"/>
                    <a:ext cx="45" cy="104"/>
                  </a:xfrm>
                  <a:custGeom>
                    <a:avLst/>
                    <a:gdLst>
                      <a:gd name="T0" fmla="*/ 13 w 45"/>
                      <a:gd name="T1" fmla="*/ 3 h 104"/>
                      <a:gd name="T2" fmla="*/ 19 w 45"/>
                      <a:gd name="T3" fmla="*/ 21 h 104"/>
                      <a:gd name="T4" fmla="*/ 18 w 45"/>
                      <a:gd name="T5" fmla="*/ 65 h 104"/>
                      <a:gd name="T6" fmla="*/ 0 w 45"/>
                      <a:gd name="T7" fmla="*/ 84 h 104"/>
                      <a:gd name="T8" fmla="*/ 4 w 45"/>
                      <a:gd name="T9" fmla="*/ 86 h 104"/>
                      <a:gd name="T10" fmla="*/ 0 w 45"/>
                      <a:gd name="T11" fmla="*/ 95 h 104"/>
                      <a:gd name="T12" fmla="*/ 4 w 45"/>
                      <a:gd name="T13" fmla="*/ 103 h 104"/>
                      <a:gd name="T14" fmla="*/ 18 w 45"/>
                      <a:gd name="T15" fmla="*/ 90 h 104"/>
                      <a:gd name="T16" fmla="*/ 31 w 45"/>
                      <a:gd name="T17" fmla="*/ 68 h 104"/>
                      <a:gd name="T18" fmla="*/ 44 w 45"/>
                      <a:gd name="T19" fmla="*/ 17 h 104"/>
                      <a:gd name="T20" fmla="*/ 38 w 45"/>
                      <a:gd name="T21" fmla="*/ 0 h 104"/>
                      <a:gd name="T22" fmla="*/ 13 w 45"/>
                      <a:gd name="T23" fmla="*/ 3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104"/>
                      <a:gd name="T38" fmla="*/ 45 w 45"/>
                      <a:gd name="T39" fmla="*/ 104 h 1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104">
                        <a:moveTo>
                          <a:pt x="13" y="3"/>
                        </a:moveTo>
                        <a:lnTo>
                          <a:pt x="19" y="21"/>
                        </a:lnTo>
                        <a:lnTo>
                          <a:pt x="18" y="65"/>
                        </a:lnTo>
                        <a:lnTo>
                          <a:pt x="0" y="84"/>
                        </a:lnTo>
                        <a:lnTo>
                          <a:pt x="4" y="86"/>
                        </a:lnTo>
                        <a:lnTo>
                          <a:pt x="0" y="95"/>
                        </a:lnTo>
                        <a:lnTo>
                          <a:pt x="4" y="103"/>
                        </a:lnTo>
                        <a:lnTo>
                          <a:pt x="18" y="90"/>
                        </a:lnTo>
                        <a:lnTo>
                          <a:pt x="31" y="68"/>
                        </a:lnTo>
                        <a:lnTo>
                          <a:pt x="44" y="17"/>
                        </a:lnTo>
                        <a:lnTo>
                          <a:pt x="38" y="0"/>
                        </a:lnTo>
                        <a:lnTo>
                          <a:pt x="13" y="3"/>
                        </a:lnTo>
                      </a:path>
                    </a:pathLst>
                  </a:custGeom>
                  <a:solidFill>
                    <a:srgbClr val="FFBF7F"/>
                  </a:solidFill>
                  <a:ln w="12700" cap="rnd">
                    <a:noFill/>
                    <a:round/>
                    <a:headEnd/>
                    <a:tailEnd/>
                  </a:ln>
                </p:spPr>
                <p:txBody>
                  <a:bodyPr/>
                  <a:lstStyle/>
                  <a:p>
                    <a:endParaRPr lang="en-US" dirty="0"/>
                  </a:p>
                </p:txBody>
              </p:sp>
            </p:grpSp>
            <p:sp>
              <p:nvSpPr>
                <p:cNvPr id="455" name="Freeform 510"/>
                <p:cNvSpPr>
                  <a:spLocks/>
                </p:cNvSpPr>
                <p:nvPr/>
              </p:nvSpPr>
              <p:spPr bwMode="auto">
                <a:xfrm>
                  <a:off x="2448" y="1821"/>
                  <a:ext cx="217" cy="172"/>
                </a:xfrm>
                <a:custGeom>
                  <a:avLst/>
                  <a:gdLst>
                    <a:gd name="T0" fmla="*/ 87 w 217"/>
                    <a:gd name="T1" fmla="*/ 0 h 172"/>
                    <a:gd name="T2" fmla="*/ 34 w 217"/>
                    <a:gd name="T3" fmla="*/ 12 h 172"/>
                    <a:gd name="T4" fmla="*/ 28 w 217"/>
                    <a:gd name="T5" fmla="*/ 16 h 172"/>
                    <a:gd name="T6" fmla="*/ 0 w 217"/>
                    <a:gd name="T7" fmla="*/ 70 h 172"/>
                    <a:gd name="T8" fmla="*/ 4 w 217"/>
                    <a:gd name="T9" fmla="*/ 128 h 172"/>
                    <a:gd name="T10" fmla="*/ 38 w 217"/>
                    <a:gd name="T11" fmla="*/ 124 h 172"/>
                    <a:gd name="T12" fmla="*/ 41 w 217"/>
                    <a:gd name="T13" fmla="*/ 73 h 172"/>
                    <a:gd name="T14" fmla="*/ 47 w 217"/>
                    <a:gd name="T15" fmla="*/ 59 h 172"/>
                    <a:gd name="T16" fmla="*/ 48 w 217"/>
                    <a:gd name="T17" fmla="*/ 89 h 172"/>
                    <a:gd name="T18" fmla="*/ 38 w 217"/>
                    <a:gd name="T19" fmla="*/ 141 h 172"/>
                    <a:gd name="T20" fmla="*/ 54 w 217"/>
                    <a:gd name="T21" fmla="*/ 141 h 172"/>
                    <a:gd name="T22" fmla="*/ 53 w 217"/>
                    <a:gd name="T23" fmla="*/ 159 h 172"/>
                    <a:gd name="T24" fmla="*/ 54 w 217"/>
                    <a:gd name="T25" fmla="*/ 169 h 172"/>
                    <a:gd name="T26" fmla="*/ 110 w 217"/>
                    <a:gd name="T27" fmla="*/ 171 h 172"/>
                    <a:gd name="T28" fmla="*/ 156 w 217"/>
                    <a:gd name="T29" fmla="*/ 167 h 172"/>
                    <a:gd name="T30" fmla="*/ 182 w 217"/>
                    <a:gd name="T31" fmla="*/ 166 h 172"/>
                    <a:gd name="T32" fmla="*/ 179 w 217"/>
                    <a:gd name="T33" fmla="*/ 138 h 172"/>
                    <a:gd name="T34" fmla="*/ 183 w 217"/>
                    <a:gd name="T35" fmla="*/ 124 h 172"/>
                    <a:gd name="T36" fmla="*/ 169 w 217"/>
                    <a:gd name="T37" fmla="*/ 84 h 172"/>
                    <a:gd name="T38" fmla="*/ 168 w 217"/>
                    <a:gd name="T39" fmla="*/ 63 h 172"/>
                    <a:gd name="T40" fmla="*/ 173 w 217"/>
                    <a:gd name="T41" fmla="*/ 71 h 172"/>
                    <a:gd name="T42" fmla="*/ 179 w 217"/>
                    <a:gd name="T43" fmla="*/ 117 h 172"/>
                    <a:gd name="T44" fmla="*/ 207 w 217"/>
                    <a:gd name="T45" fmla="*/ 120 h 172"/>
                    <a:gd name="T46" fmla="*/ 216 w 217"/>
                    <a:gd name="T47" fmla="*/ 66 h 172"/>
                    <a:gd name="T48" fmla="*/ 183 w 217"/>
                    <a:gd name="T49" fmla="*/ 15 h 172"/>
                    <a:gd name="T50" fmla="*/ 129 w 217"/>
                    <a:gd name="T51" fmla="*/ 0 h 172"/>
                    <a:gd name="T52" fmla="*/ 87 w 217"/>
                    <a:gd name="T53" fmla="*/ 0 h 1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7"/>
                    <a:gd name="T82" fmla="*/ 0 h 172"/>
                    <a:gd name="T83" fmla="*/ 217 w 217"/>
                    <a:gd name="T84" fmla="*/ 172 h 1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7" h="172">
                      <a:moveTo>
                        <a:pt x="87" y="0"/>
                      </a:moveTo>
                      <a:lnTo>
                        <a:pt x="34" y="12"/>
                      </a:lnTo>
                      <a:lnTo>
                        <a:pt x="28" y="16"/>
                      </a:lnTo>
                      <a:lnTo>
                        <a:pt x="0" y="70"/>
                      </a:lnTo>
                      <a:lnTo>
                        <a:pt x="4" y="128"/>
                      </a:lnTo>
                      <a:lnTo>
                        <a:pt x="38" y="124"/>
                      </a:lnTo>
                      <a:lnTo>
                        <a:pt x="41" y="73"/>
                      </a:lnTo>
                      <a:lnTo>
                        <a:pt x="47" y="59"/>
                      </a:lnTo>
                      <a:lnTo>
                        <a:pt x="48" y="89"/>
                      </a:lnTo>
                      <a:lnTo>
                        <a:pt x="38" y="141"/>
                      </a:lnTo>
                      <a:lnTo>
                        <a:pt x="54" y="141"/>
                      </a:lnTo>
                      <a:lnTo>
                        <a:pt x="53" y="159"/>
                      </a:lnTo>
                      <a:lnTo>
                        <a:pt x="54" y="169"/>
                      </a:lnTo>
                      <a:lnTo>
                        <a:pt x="110" y="171"/>
                      </a:lnTo>
                      <a:lnTo>
                        <a:pt x="156" y="167"/>
                      </a:lnTo>
                      <a:lnTo>
                        <a:pt x="182" y="166"/>
                      </a:lnTo>
                      <a:lnTo>
                        <a:pt x="179" y="138"/>
                      </a:lnTo>
                      <a:lnTo>
                        <a:pt x="183" y="124"/>
                      </a:lnTo>
                      <a:lnTo>
                        <a:pt x="169" y="84"/>
                      </a:lnTo>
                      <a:lnTo>
                        <a:pt x="168" y="63"/>
                      </a:lnTo>
                      <a:lnTo>
                        <a:pt x="173" y="71"/>
                      </a:lnTo>
                      <a:lnTo>
                        <a:pt x="179" y="117"/>
                      </a:lnTo>
                      <a:lnTo>
                        <a:pt x="207" y="120"/>
                      </a:lnTo>
                      <a:lnTo>
                        <a:pt x="216" y="66"/>
                      </a:lnTo>
                      <a:lnTo>
                        <a:pt x="183" y="15"/>
                      </a:lnTo>
                      <a:lnTo>
                        <a:pt x="129" y="0"/>
                      </a:lnTo>
                      <a:lnTo>
                        <a:pt x="87" y="0"/>
                      </a:lnTo>
                    </a:path>
                  </a:pathLst>
                </a:custGeom>
                <a:solidFill>
                  <a:srgbClr val="9FBFFF"/>
                </a:solidFill>
                <a:ln w="12700" cap="rnd">
                  <a:noFill/>
                  <a:round/>
                  <a:headEnd/>
                  <a:tailEnd/>
                </a:ln>
              </p:spPr>
              <p:txBody>
                <a:bodyPr/>
                <a:lstStyle/>
                <a:p>
                  <a:endParaRPr lang="en-US" dirty="0"/>
                </a:p>
              </p:txBody>
            </p:sp>
            <p:grpSp>
              <p:nvGrpSpPr>
                <p:cNvPr id="456" name="Group 511"/>
                <p:cNvGrpSpPr>
                  <a:grpSpLocks/>
                </p:cNvGrpSpPr>
                <p:nvPr/>
              </p:nvGrpSpPr>
              <p:grpSpPr bwMode="auto">
                <a:xfrm>
                  <a:off x="2486" y="1762"/>
                  <a:ext cx="128" cy="399"/>
                  <a:chOff x="2486" y="1762"/>
                  <a:chExt cx="128" cy="399"/>
                </a:xfrm>
              </p:grpSpPr>
              <p:sp>
                <p:nvSpPr>
                  <p:cNvPr id="457" name="Freeform 512"/>
                  <p:cNvSpPr>
                    <a:spLocks/>
                  </p:cNvSpPr>
                  <p:nvPr/>
                </p:nvSpPr>
                <p:spPr bwMode="auto">
                  <a:xfrm>
                    <a:off x="2492" y="1986"/>
                    <a:ext cx="121" cy="165"/>
                  </a:xfrm>
                  <a:custGeom>
                    <a:avLst/>
                    <a:gdLst>
                      <a:gd name="T0" fmla="*/ 16 w 121"/>
                      <a:gd name="T1" fmla="*/ 3 h 165"/>
                      <a:gd name="T2" fmla="*/ 22 w 121"/>
                      <a:gd name="T3" fmla="*/ 60 h 165"/>
                      <a:gd name="T4" fmla="*/ 20 w 121"/>
                      <a:gd name="T5" fmla="*/ 76 h 165"/>
                      <a:gd name="T6" fmla="*/ 20 w 121"/>
                      <a:gd name="T7" fmla="*/ 92 h 165"/>
                      <a:gd name="T8" fmla="*/ 22 w 121"/>
                      <a:gd name="T9" fmla="*/ 106 h 165"/>
                      <a:gd name="T10" fmla="*/ 22 w 121"/>
                      <a:gd name="T11" fmla="*/ 118 h 165"/>
                      <a:gd name="T12" fmla="*/ 22 w 121"/>
                      <a:gd name="T13" fmla="*/ 133 h 165"/>
                      <a:gd name="T14" fmla="*/ 20 w 121"/>
                      <a:gd name="T15" fmla="*/ 139 h 165"/>
                      <a:gd name="T16" fmla="*/ 5 w 121"/>
                      <a:gd name="T17" fmla="*/ 157 h 165"/>
                      <a:gd name="T18" fmla="*/ 0 w 121"/>
                      <a:gd name="T19" fmla="*/ 164 h 165"/>
                      <a:gd name="T20" fmla="*/ 24 w 121"/>
                      <a:gd name="T21" fmla="*/ 164 h 165"/>
                      <a:gd name="T22" fmla="*/ 34 w 121"/>
                      <a:gd name="T23" fmla="*/ 156 h 165"/>
                      <a:gd name="T24" fmla="*/ 41 w 121"/>
                      <a:gd name="T25" fmla="*/ 147 h 165"/>
                      <a:gd name="T26" fmla="*/ 45 w 121"/>
                      <a:gd name="T27" fmla="*/ 132 h 165"/>
                      <a:gd name="T28" fmla="*/ 58 w 121"/>
                      <a:gd name="T29" fmla="*/ 92 h 165"/>
                      <a:gd name="T30" fmla="*/ 63 w 121"/>
                      <a:gd name="T31" fmla="*/ 80 h 165"/>
                      <a:gd name="T32" fmla="*/ 60 w 121"/>
                      <a:gd name="T33" fmla="*/ 102 h 165"/>
                      <a:gd name="T34" fmla="*/ 64 w 121"/>
                      <a:gd name="T35" fmla="*/ 116 h 165"/>
                      <a:gd name="T36" fmla="*/ 65 w 121"/>
                      <a:gd name="T37" fmla="*/ 128 h 165"/>
                      <a:gd name="T38" fmla="*/ 62 w 121"/>
                      <a:gd name="T39" fmla="*/ 139 h 165"/>
                      <a:gd name="T40" fmla="*/ 64 w 121"/>
                      <a:gd name="T41" fmla="*/ 145 h 165"/>
                      <a:gd name="T42" fmla="*/ 79 w 121"/>
                      <a:gd name="T43" fmla="*/ 162 h 165"/>
                      <a:gd name="T44" fmla="*/ 93 w 121"/>
                      <a:gd name="T45" fmla="*/ 162 h 165"/>
                      <a:gd name="T46" fmla="*/ 100 w 121"/>
                      <a:gd name="T47" fmla="*/ 162 h 165"/>
                      <a:gd name="T48" fmla="*/ 108 w 121"/>
                      <a:gd name="T49" fmla="*/ 159 h 165"/>
                      <a:gd name="T50" fmla="*/ 87 w 121"/>
                      <a:gd name="T51" fmla="*/ 139 h 165"/>
                      <a:gd name="T52" fmla="*/ 98 w 121"/>
                      <a:gd name="T53" fmla="*/ 99 h 165"/>
                      <a:gd name="T54" fmla="*/ 102 w 121"/>
                      <a:gd name="T55" fmla="*/ 79 h 165"/>
                      <a:gd name="T56" fmla="*/ 120 w 121"/>
                      <a:gd name="T57" fmla="*/ 0 h 165"/>
                      <a:gd name="T58" fmla="*/ 16 w 121"/>
                      <a:gd name="T59" fmla="*/ 3 h 16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1"/>
                      <a:gd name="T91" fmla="*/ 0 h 165"/>
                      <a:gd name="T92" fmla="*/ 121 w 121"/>
                      <a:gd name="T93" fmla="*/ 165 h 16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1" h="165">
                        <a:moveTo>
                          <a:pt x="16" y="3"/>
                        </a:moveTo>
                        <a:lnTo>
                          <a:pt x="22" y="60"/>
                        </a:lnTo>
                        <a:lnTo>
                          <a:pt x="20" y="76"/>
                        </a:lnTo>
                        <a:lnTo>
                          <a:pt x="20" y="92"/>
                        </a:lnTo>
                        <a:lnTo>
                          <a:pt x="22" y="106"/>
                        </a:lnTo>
                        <a:lnTo>
                          <a:pt x="22" y="118"/>
                        </a:lnTo>
                        <a:lnTo>
                          <a:pt x="22" y="133"/>
                        </a:lnTo>
                        <a:lnTo>
                          <a:pt x="20" y="139"/>
                        </a:lnTo>
                        <a:lnTo>
                          <a:pt x="5" y="157"/>
                        </a:lnTo>
                        <a:lnTo>
                          <a:pt x="0" y="164"/>
                        </a:lnTo>
                        <a:lnTo>
                          <a:pt x="24" y="164"/>
                        </a:lnTo>
                        <a:lnTo>
                          <a:pt x="34" y="156"/>
                        </a:lnTo>
                        <a:lnTo>
                          <a:pt x="41" y="147"/>
                        </a:lnTo>
                        <a:lnTo>
                          <a:pt x="45" y="132"/>
                        </a:lnTo>
                        <a:lnTo>
                          <a:pt x="58" y="92"/>
                        </a:lnTo>
                        <a:lnTo>
                          <a:pt x="63" y="80"/>
                        </a:lnTo>
                        <a:lnTo>
                          <a:pt x="60" y="102"/>
                        </a:lnTo>
                        <a:lnTo>
                          <a:pt x="64" y="116"/>
                        </a:lnTo>
                        <a:lnTo>
                          <a:pt x="65" y="128"/>
                        </a:lnTo>
                        <a:lnTo>
                          <a:pt x="62" y="139"/>
                        </a:lnTo>
                        <a:lnTo>
                          <a:pt x="64" y="145"/>
                        </a:lnTo>
                        <a:lnTo>
                          <a:pt x="79" y="162"/>
                        </a:lnTo>
                        <a:lnTo>
                          <a:pt x="93" y="162"/>
                        </a:lnTo>
                        <a:lnTo>
                          <a:pt x="100" y="162"/>
                        </a:lnTo>
                        <a:lnTo>
                          <a:pt x="108" y="159"/>
                        </a:lnTo>
                        <a:lnTo>
                          <a:pt x="87" y="139"/>
                        </a:lnTo>
                        <a:lnTo>
                          <a:pt x="98" y="99"/>
                        </a:lnTo>
                        <a:lnTo>
                          <a:pt x="102" y="79"/>
                        </a:lnTo>
                        <a:lnTo>
                          <a:pt x="120" y="0"/>
                        </a:lnTo>
                        <a:lnTo>
                          <a:pt x="16" y="3"/>
                        </a:lnTo>
                      </a:path>
                    </a:pathLst>
                  </a:custGeom>
                  <a:solidFill>
                    <a:srgbClr val="FFBF7F"/>
                  </a:solidFill>
                  <a:ln w="12700" cap="rnd">
                    <a:noFill/>
                    <a:round/>
                    <a:headEnd/>
                    <a:tailEnd/>
                  </a:ln>
                </p:spPr>
                <p:txBody>
                  <a:bodyPr/>
                  <a:lstStyle/>
                  <a:p>
                    <a:endParaRPr lang="en-US" dirty="0"/>
                  </a:p>
                </p:txBody>
              </p:sp>
              <p:grpSp>
                <p:nvGrpSpPr>
                  <p:cNvPr id="458" name="Group 513"/>
                  <p:cNvGrpSpPr>
                    <a:grpSpLocks/>
                  </p:cNvGrpSpPr>
                  <p:nvPr/>
                </p:nvGrpSpPr>
                <p:grpSpPr bwMode="auto">
                  <a:xfrm>
                    <a:off x="2512" y="1821"/>
                    <a:ext cx="94" cy="89"/>
                    <a:chOff x="2512" y="1821"/>
                    <a:chExt cx="94" cy="89"/>
                  </a:xfrm>
                </p:grpSpPr>
                <p:sp>
                  <p:nvSpPr>
                    <p:cNvPr id="468" name="Freeform 514"/>
                    <p:cNvSpPr>
                      <a:spLocks/>
                    </p:cNvSpPr>
                    <p:nvPr/>
                  </p:nvSpPr>
                  <p:spPr bwMode="auto">
                    <a:xfrm>
                      <a:off x="2533" y="1821"/>
                      <a:ext cx="49" cy="9"/>
                    </a:xfrm>
                    <a:custGeom>
                      <a:avLst/>
                      <a:gdLst>
                        <a:gd name="T0" fmla="*/ 0 w 49"/>
                        <a:gd name="T1" fmla="*/ 1 h 9"/>
                        <a:gd name="T2" fmla="*/ 11 w 49"/>
                        <a:gd name="T3" fmla="*/ 8 h 9"/>
                        <a:gd name="T4" fmla="*/ 25 w 49"/>
                        <a:gd name="T5" fmla="*/ 0 h 9"/>
                        <a:gd name="T6" fmla="*/ 39 w 49"/>
                        <a:gd name="T7" fmla="*/ 8 h 9"/>
                        <a:gd name="T8" fmla="*/ 48 w 49"/>
                        <a:gd name="T9" fmla="*/ 1 h 9"/>
                        <a:gd name="T10" fmla="*/ 0 60000 65536"/>
                        <a:gd name="T11" fmla="*/ 0 60000 65536"/>
                        <a:gd name="T12" fmla="*/ 0 60000 65536"/>
                        <a:gd name="T13" fmla="*/ 0 60000 65536"/>
                        <a:gd name="T14" fmla="*/ 0 60000 65536"/>
                        <a:gd name="T15" fmla="*/ 0 w 49"/>
                        <a:gd name="T16" fmla="*/ 0 h 9"/>
                        <a:gd name="T17" fmla="*/ 49 w 49"/>
                        <a:gd name="T18" fmla="*/ 9 h 9"/>
                      </a:gdLst>
                      <a:ahLst/>
                      <a:cxnLst>
                        <a:cxn ang="T10">
                          <a:pos x="T0" y="T1"/>
                        </a:cxn>
                        <a:cxn ang="T11">
                          <a:pos x="T2" y="T3"/>
                        </a:cxn>
                        <a:cxn ang="T12">
                          <a:pos x="T4" y="T5"/>
                        </a:cxn>
                        <a:cxn ang="T13">
                          <a:pos x="T6" y="T7"/>
                        </a:cxn>
                        <a:cxn ang="T14">
                          <a:pos x="T8" y="T9"/>
                        </a:cxn>
                      </a:cxnLst>
                      <a:rect l="T15" t="T16" r="T17" b="T18"/>
                      <a:pathLst>
                        <a:path w="49" h="9">
                          <a:moveTo>
                            <a:pt x="0" y="1"/>
                          </a:moveTo>
                          <a:lnTo>
                            <a:pt x="11" y="8"/>
                          </a:lnTo>
                          <a:lnTo>
                            <a:pt x="25" y="0"/>
                          </a:lnTo>
                          <a:lnTo>
                            <a:pt x="39" y="8"/>
                          </a:lnTo>
                          <a:lnTo>
                            <a:pt x="48" y="1"/>
                          </a:lnTo>
                        </a:path>
                      </a:pathLst>
                    </a:custGeom>
                    <a:noFill/>
                    <a:ln w="12700" cap="rnd">
                      <a:noFill/>
                      <a:round/>
                      <a:headEnd/>
                      <a:tailEnd/>
                    </a:ln>
                  </p:spPr>
                  <p:txBody>
                    <a:bodyPr/>
                    <a:lstStyle/>
                    <a:p>
                      <a:endParaRPr lang="en-US" dirty="0"/>
                    </a:p>
                  </p:txBody>
                </p:sp>
                <p:sp>
                  <p:nvSpPr>
                    <p:cNvPr id="469" name="Freeform 515"/>
                    <p:cNvSpPr>
                      <a:spLocks/>
                    </p:cNvSpPr>
                    <p:nvPr/>
                  </p:nvSpPr>
                  <p:spPr bwMode="auto">
                    <a:xfrm>
                      <a:off x="2558" y="1823"/>
                      <a:ext cx="5" cy="86"/>
                    </a:xfrm>
                    <a:custGeom>
                      <a:avLst/>
                      <a:gdLst>
                        <a:gd name="T0" fmla="*/ 0 w 5"/>
                        <a:gd name="T1" fmla="*/ 0 h 86"/>
                        <a:gd name="T2" fmla="*/ 4 w 5"/>
                        <a:gd name="T3" fmla="*/ 35 h 86"/>
                        <a:gd name="T4" fmla="*/ 4 w 5"/>
                        <a:gd name="T5" fmla="*/ 85 h 86"/>
                        <a:gd name="T6" fmla="*/ 0 60000 65536"/>
                        <a:gd name="T7" fmla="*/ 0 60000 65536"/>
                        <a:gd name="T8" fmla="*/ 0 60000 65536"/>
                        <a:gd name="T9" fmla="*/ 0 w 5"/>
                        <a:gd name="T10" fmla="*/ 0 h 86"/>
                        <a:gd name="T11" fmla="*/ 5 w 5"/>
                        <a:gd name="T12" fmla="*/ 86 h 86"/>
                      </a:gdLst>
                      <a:ahLst/>
                      <a:cxnLst>
                        <a:cxn ang="T6">
                          <a:pos x="T0" y="T1"/>
                        </a:cxn>
                        <a:cxn ang="T7">
                          <a:pos x="T2" y="T3"/>
                        </a:cxn>
                        <a:cxn ang="T8">
                          <a:pos x="T4" y="T5"/>
                        </a:cxn>
                      </a:cxnLst>
                      <a:rect l="T9" t="T10" r="T11" b="T12"/>
                      <a:pathLst>
                        <a:path w="5" h="86">
                          <a:moveTo>
                            <a:pt x="0" y="0"/>
                          </a:moveTo>
                          <a:lnTo>
                            <a:pt x="4" y="35"/>
                          </a:lnTo>
                          <a:lnTo>
                            <a:pt x="4" y="85"/>
                          </a:lnTo>
                        </a:path>
                      </a:pathLst>
                    </a:custGeom>
                    <a:noFill/>
                    <a:ln w="12700" cap="rnd">
                      <a:noFill/>
                      <a:round/>
                      <a:headEnd/>
                      <a:tailEnd/>
                    </a:ln>
                  </p:spPr>
                  <p:txBody>
                    <a:bodyPr/>
                    <a:lstStyle/>
                    <a:p>
                      <a:endParaRPr lang="en-US" dirty="0"/>
                    </a:p>
                  </p:txBody>
                </p:sp>
                <p:sp>
                  <p:nvSpPr>
                    <p:cNvPr id="470" name="Freeform 516"/>
                    <p:cNvSpPr>
                      <a:spLocks/>
                    </p:cNvSpPr>
                    <p:nvPr/>
                  </p:nvSpPr>
                  <p:spPr bwMode="auto">
                    <a:xfrm>
                      <a:off x="2512" y="1908"/>
                      <a:ext cx="94" cy="2"/>
                    </a:xfrm>
                    <a:custGeom>
                      <a:avLst/>
                      <a:gdLst>
                        <a:gd name="T0" fmla="*/ 0 w 94"/>
                        <a:gd name="T1" fmla="*/ 1 h 2"/>
                        <a:gd name="T2" fmla="*/ 51 w 94"/>
                        <a:gd name="T3" fmla="*/ 0 h 2"/>
                        <a:gd name="T4" fmla="*/ 93 w 94"/>
                        <a:gd name="T5" fmla="*/ 0 h 2"/>
                        <a:gd name="T6" fmla="*/ 0 60000 65536"/>
                        <a:gd name="T7" fmla="*/ 0 60000 65536"/>
                        <a:gd name="T8" fmla="*/ 0 60000 65536"/>
                        <a:gd name="T9" fmla="*/ 0 w 94"/>
                        <a:gd name="T10" fmla="*/ 0 h 2"/>
                        <a:gd name="T11" fmla="*/ 94 w 94"/>
                        <a:gd name="T12" fmla="*/ 2 h 2"/>
                      </a:gdLst>
                      <a:ahLst/>
                      <a:cxnLst>
                        <a:cxn ang="T6">
                          <a:pos x="T0" y="T1"/>
                        </a:cxn>
                        <a:cxn ang="T7">
                          <a:pos x="T2" y="T3"/>
                        </a:cxn>
                        <a:cxn ang="T8">
                          <a:pos x="T4" y="T5"/>
                        </a:cxn>
                      </a:cxnLst>
                      <a:rect l="T9" t="T10" r="T11" b="T12"/>
                      <a:pathLst>
                        <a:path w="94" h="2">
                          <a:moveTo>
                            <a:pt x="0" y="1"/>
                          </a:moveTo>
                          <a:lnTo>
                            <a:pt x="51" y="0"/>
                          </a:lnTo>
                          <a:lnTo>
                            <a:pt x="93" y="0"/>
                          </a:lnTo>
                        </a:path>
                      </a:pathLst>
                    </a:custGeom>
                    <a:noFill/>
                    <a:ln w="12700" cap="rnd">
                      <a:noFill/>
                      <a:round/>
                      <a:headEnd/>
                      <a:tailEnd/>
                    </a:ln>
                  </p:spPr>
                  <p:txBody>
                    <a:bodyPr/>
                    <a:lstStyle/>
                    <a:p>
                      <a:endParaRPr lang="en-US" dirty="0"/>
                    </a:p>
                  </p:txBody>
                </p:sp>
              </p:grpSp>
              <p:grpSp>
                <p:nvGrpSpPr>
                  <p:cNvPr id="459" name="Group 517"/>
                  <p:cNvGrpSpPr>
                    <a:grpSpLocks/>
                  </p:cNvGrpSpPr>
                  <p:nvPr/>
                </p:nvGrpSpPr>
                <p:grpSpPr bwMode="auto">
                  <a:xfrm>
                    <a:off x="2486" y="2126"/>
                    <a:ext cx="122" cy="35"/>
                    <a:chOff x="2486" y="2126"/>
                    <a:chExt cx="122" cy="35"/>
                  </a:xfrm>
                </p:grpSpPr>
                <p:sp>
                  <p:nvSpPr>
                    <p:cNvPr id="466" name="Freeform 518"/>
                    <p:cNvSpPr>
                      <a:spLocks/>
                    </p:cNvSpPr>
                    <p:nvPr/>
                  </p:nvSpPr>
                  <p:spPr bwMode="auto">
                    <a:xfrm>
                      <a:off x="2486" y="2130"/>
                      <a:ext cx="45" cy="31"/>
                    </a:xfrm>
                    <a:custGeom>
                      <a:avLst/>
                      <a:gdLst>
                        <a:gd name="T0" fmla="*/ 8 w 45"/>
                        <a:gd name="T1" fmla="*/ 15 h 31"/>
                        <a:gd name="T2" fmla="*/ 2 w 45"/>
                        <a:gd name="T3" fmla="*/ 19 h 31"/>
                        <a:gd name="T4" fmla="*/ 0 w 45"/>
                        <a:gd name="T5" fmla="*/ 23 h 31"/>
                        <a:gd name="T6" fmla="*/ 0 w 45"/>
                        <a:gd name="T7" fmla="*/ 26 h 31"/>
                        <a:gd name="T8" fmla="*/ 1 w 45"/>
                        <a:gd name="T9" fmla="*/ 28 h 31"/>
                        <a:gd name="T10" fmla="*/ 4 w 45"/>
                        <a:gd name="T11" fmla="*/ 29 h 31"/>
                        <a:gd name="T12" fmla="*/ 10 w 45"/>
                        <a:gd name="T13" fmla="*/ 30 h 31"/>
                        <a:gd name="T14" fmla="*/ 18 w 45"/>
                        <a:gd name="T15" fmla="*/ 30 h 31"/>
                        <a:gd name="T16" fmla="*/ 25 w 45"/>
                        <a:gd name="T17" fmla="*/ 28 h 31"/>
                        <a:gd name="T18" fmla="*/ 31 w 45"/>
                        <a:gd name="T19" fmla="*/ 25 h 31"/>
                        <a:gd name="T20" fmla="*/ 36 w 45"/>
                        <a:gd name="T21" fmla="*/ 21 h 31"/>
                        <a:gd name="T22" fmla="*/ 39 w 45"/>
                        <a:gd name="T23" fmla="*/ 13 h 31"/>
                        <a:gd name="T24" fmla="*/ 44 w 45"/>
                        <a:gd name="T25" fmla="*/ 5 h 31"/>
                        <a:gd name="T26" fmla="*/ 43 w 45"/>
                        <a:gd name="T27" fmla="*/ 0 h 31"/>
                        <a:gd name="T28" fmla="*/ 35 w 45"/>
                        <a:gd name="T29" fmla="*/ 12 h 31"/>
                        <a:gd name="T30" fmla="*/ 27 w 45"/>
                        <a:gd name="T31" fmla="*/ 19 h 31"/>
                        <a:gd name="T32" fmla="*/ 16 w 45"/>
                        <a:gd name="T33" fmla="*/ 19 h 31"/>
                        <a:gd name="T34" fmla="*/ 6 w 45"/>
                        <a:gd name="T35" fmla="*/ 18 h 31"/>
                        <a:gd name="T36" fmla="*/ 8 w 45"/>
                        <a:gd name="T37" fmla="*/ 15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31"/>
                        <a:gd name="T59" fmla="*/ 45 w 45"/>
                        <a:gd name="T60" fmla="*/ 31 h 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31">
                          <a:moveTo>
                            <a:pt x="8" y="15"/>
                          </a:moveTo>
                          <a:lnTo>
                            <a:pt x="2" y="19"/>
                          </a:lnTo>
                          <a:lnTo>
                            <a:pt x="0" y="23"/>
                          </a:lnTo>
                          <a:lnTo>
                            <a:pt x="0" y="26"/>
                          </a:lnTo>
                          <a:lnTo>
                            <a:pt x="1" y="28"/>
                          </a:lnTo>
                          <a:lnTo>
                            <a:pt x="4" y="29"/>
                          </a:lnTo>
                          <a:lnTo>
                            <a:pt x="10" y="30"/>
                          </a:lnTo>
                          <a:lnTo>
                            <a:pt x="18" y="30"/>
                          </a:lnTo>
                          <a:lnTo>
                            <a:pt x="25" y="28"/>
                          </a:lnTo>
                          <a:lnTo>
                            <a:pt x="31" y="25"/>
                          </a:lnTo>
                          <a:lnTo>
                            <a:pt x="36" y="21"/>
                          </a:lnTo>
                          <a:lnTo>
                            <a:pt x="39" y="13"/>
                          </a:lnTo>
                          <a:lnTo>
                            <a:pt x="44" y="5"/>
                          </a:lnTo>
                          <a:lnTo>
                            <a:pt x="43" y="0"/>
                          </a:lnTo>
                          <a:lnTo>
                            <a:pt x="35" y="12"/>
                          </a:lnTo>
                          <a:lnTo>
                            <a:pt x="27" y="19"/>
                          </a:lnTo>
                          <a:lnTo>
                            <a:pt x="16" y="19"/>
                          </a:lnTo>
                          <a:lnTo>
                            <a:pt x="6" y="18"/>
                          </a:lnTo>
                          <a:lnTo>
                            <a:pt x="8" y="15"/>
                          </a:lnTo>
                        </a:path>
                      </a:pathLst>
                    </a:custGeom>
                    <a:solidFill>
                      <a:srgbClr val="000000"/>
                    </a:solidFill>
                    <a:ln w="12700" cap="rnd">
                      <a:noFill/>
                      <a:round/>
                      <a:headEnd/>
                      <a:tailEnd/>
                    </a:ln>
                  </p:spPr>
                  <p:txBody>
                    <a:bodyPr/>
                    <a:lstStyle/>
                    <a:p>
                      <a:endParaRPr lang="en-US" dirty="0"/>
                    </a:p>
                  </p:txBody>
                </p:sp>
                <p:sp>
                  <p:nvSpPr>
                    <p:cNvPr id="467" name="Freeform 519"/>
                    <p:cNvSpPr>
                      <a:spLocks/>
                    </p:cNvSpPr>
                    <p:nvPr/>
                  </p:nvSpPr>
                  <p:spPr bwMode="auto">
                    <a:xfrm>
                      <a:off x="2558" y="2126"/>
                      <a:ext cx="50" cy="35"/>
                    </a:xfrm>
                    <a:custGeom>
                      <a:avLst/>
                      <a:gdLst>
                        <a:gd name="T0" fmla="*/ 1 w 50"/>
                        <a:gd name="T1" fmla="*/ 0 h 35"/>
                        <a:gd name="T2" fmla="*/ 0 w 50"/>
                        <a:gd name="T3" fmla="*/ 3 h 35"/>
                        <a:gd name="T4" fmla="*/ 6 w 50"/>
                        <a:gd name="T5" fmla="*/ 12 h 35"/>
                        <a:gd name="T6" fmla="*/ 11 w 50"/>
                        <a:gd name="T7" fmla="*/ 19 h 35"/>
                        <a:gd name="T8" fmla="*/ 16 w 50"/>
                        <a:gd name="T9" fmla="*/ 26 h 35"/>
                        <a:gd name="T10" fmla="*/ 20 w 50"/>
                        <a:gd name="T11" fmla="*/ 30 h 35"/>
                        <a:gd name="T12" fmla="*/ 25 w 50"/>
                        <a:gd name="T13" fmla="*/ 32 h 35"/>
                        <a:gd name="T14" fmla="*/ 32 w 50"/>
                        <a:gd name="T15" fmla="*/ 33 h 35"/>
                        <a:gd name="T16" fmla="*/ 40 w 50"/>
                        <a:gd name="T17" fmla="*/ 34 h 35"/>
                        <a:gd name="T18" fmla="*/ 43 w 50"/>
                        <a:gd name="T19" fmla="*/ 33 h 35"/>
                        <a:gd name="T20" fmla="*/ 47 w 50"/>
                        <a:gd name="T21" fmla="*/ 32 h 35"/>
                        <a:gd name="T22" fmla="*/ 49 w 50"/>
                        <a:gd name="T23" fmla="*/ 29 h 35"/>
                        <a:gd name="T24" fmla="*/ 48 w 50"/>
                        <a:gd name="T25" fmla="*/ 24 h 35"/>
                        <a:gd name="T26" fmla="*/ 43 w 50"/>
                        <a:gd name="T27" fmla="*/ 19 h 35"/>
                        <a:gd name="T28" fmla="*/ 40 w 50"/>
                        <a:gd name="T29" fmla="*/ 16 h 35"/>
                        <a:gd name="T30" fmla="*/ 39 w 50"/>
                        <a:gd name="T31" fmla="*/ 19 h 35"/>
                        <a:gd name="T32" fmla="*/ 37 w 50"/>
                        <a:gd name="T33" fmla="*/ 20 h 35"/>
                        <a:gd name="T34" fmla="*/ 31 w 50"/>
                        <a:gd name="T35" fmla="*/ 21 h 35"/>
                        <a:gd name="T36" fmla="*/ 26 w 50"/>
                        <a:gd name="T37" fmla="*/ 21 h 35"/>
                        <a:gd name="T38" fmla="*/ 16 w 50"/>
                        <a:gd name="T39" fmla="*/ 20 h 35"/>
                        <a:gd name="T40" fmla="*/ 6 w 50"/>
                        <a:gd name="T41" fmla="*/ 7 h 35"/>
                        <a:gd name="T42" fmla="*/ 1 w 50"/>
                        <a:gd name="T43" fmla="*/ 0 h 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35"/>
                        <a:gd name="T68" fmla="*/ 50 w 50"/>
                        <a:gd name="T69" fmla="*/ 35 h 3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35">
                          <a:moveTo>
                            <a:pt x="1" y="0"/>
                          </a:moveTo>
                          <a:lnTo>
                            <a:pt x="0" y="3"/>
                          </a:lnTo>
                          <a:lnTo>
                            <a:pt x="6" y="12"/>
                          </a:lnTo>
                          <a:lnTo>
                            <a:pt x="11" y="19"/>
                          </a:lnTo>
                          <a:lnTo>
                            <a:pt x="16" y="26"/>
                          </a:lnTo>
                          <a:lnTo>
                            <a:pt x="20" y="30"/>
                          </a:lnTo>
                          <a:lnTo>
                            <a:pt x="25" y="32"/>
                          </a:lnTo>
                          <a:lnTo>
                            <a:pt x="32" y="33"/>
                          </a:lnTo>
                          <a:lnTo>
                            <a:pt x="40" y="34"/>
                          </a:lnTo>
                          <a:lnTo>
                            <a:pt x="43" y="33"/>
                          </a:lnTo>
                          <a:lnTo>
                            <a:pt x="47" y="32"/>
                          </a:lnTo>
                          <a:lnTo>
                            <a:pt x="49" y="29"/>
                          </a:lnTo>
                          <a:lnTo>
                            <a:pt x="48" y="24"/>
                          </a:lnTo>
                          <a:lnTo>
                            <a:pt x="43" y="19"/>
                          </a:lnTo>
                          <a:lnTo>
                            <a:pt x="40" y="16"/>
                          </a:lnTo>
                          <a:lnTo>
                            <a:pt x="39" y="19"/>
                          </a:lnTo>
                          <a:lnTo>
                            <a:pt x="37" y="20"/>
                          </a:lnTo>
                          <a:lnTo>
                            <a:pt x="31" y="21"/>
                          </a:lnTo>
                          <a:lnTo>
                            <a:pt x="26" y="21"/>
                          </a:lnTo>
                          <a:lnTo>
                            <a:pt x="16" y="20"/>
                          </a:lnTo>
                          <a:lnTo>
                            <a:pt x="6" y="7"/>
                          </a:lnTo>
                          <a:lnTo>
                            <a:pt x="1" y="0"/>
                          </a:lnTo>
                        </a:path>
                      </a:pathLst>
                    </a:custGeom>
                    <a:solidFill>
                      <a:srgbClr val="000000"/>
                    </a:solidFill>
                    <a:ln w="12700" cap="rnd">
                      <a:noFill/>
                      <a:round/>
                      <a:headEnd/>
                      <a:tailEnd/>
                    </a:ln>
                  </p:spPr>
                  <p:txBody>
                    <a:bodyPr/>
                    <a:lstStyle/>
                    <a:p>
                      <a:endParaRPr lang="en-US" dirty="0"/>
                    </a:p>
                  </p:txBody>
                </p:sp>
              </p:grpSp>
              <p:grpSp>
                <p:nvGrpSpPr>
                  <p:cNvPr id="460" name="Group 520"/>
                  <p:cNvGrpSpPr>
                    <a:grpSpLocks/>
                  </p:cNvGrpSpPr>
                  <p:nvPr/>
                </p:nvGrpSpPr>
                <p:grpSpPr bwMode="auto">
                  <a:xfrm>
                    <a:off x="2501" y="1762"/>
                    <a:ext cx="113" cy="55"/>
                    <a:chOff x="2501" y="1762"/>
                    <a:chExt cx="113" cy="55"/>
                  </a:xfrm>
                </p:grpSpPr>
                <p:sp>
                  <p:nvSpPr>
                    <p:cNvPr id="461" name="Freeform 521"/>
                    <p:cNvSpPr>
                      <a:spLocks/>
                    </p:cNvSpPr>
                    <p:nvPr/>
                  </p:nvSpPr>
                  <p:spPr bwMode="auto">
                    <a:xfrm>
                      <a:off x="2516" y="1766"/>
                      <a:ext cx="82" cy="51"/>
                    </a:xfrm>
                    <a:custGeom>
                      <a:avLst/>
                      <a:gdLst>
                        <a:gd name="T0" fmla="*/ 20 w 82"/>
                        <a:gd name="T1" fmla="*/ 50 h 51"/>
                        <a:gd name="T2" fmla="*/ 20 w 82"/>
                        <a:gd name="T3" fmla="*/ 42 h 51"/>
                        <a:gd name="T4" fmla="*/ 13 w 82"/>
                        <a:gd name="T5" fmla="*/ 37 h 51"/>
                        <a:gd name="T6" fmla="*/ 7 w 82"/>
                        <a:gd name="T7" fmla="*/ 33 h 51"/>
                        <a:gd name="T8" fmla="*/ 4 w 82"/>
                        <a:gd name="T9" fmla="*/ 26 h 51"/>
                        <a:gd name="T10" fmla="*/ 1 w 82"/>
                        <a:gd name="T11" fmla="*/ 23 h 51"/>
                        <a:gd name="T12" fmla="*/ 0 w 82"/>
                        <a:gd name="T13" fmla="*/ 16 h 51"/>
                        <a:gd name="T14" fmla="*/ 7 w 82"/>
                        <a:gd name="T15" fmla="*/ 7 h 51"/>
                        <a:gd name="T16" fmla="*/ 19 w 82"/>
                        <a:gd name="T17" fmla="*/ 2 h 51"/>
                        <a:gd name="T18" fmla="*/ 33 w 82"/>
                        <a:gd name="T19" fmla="*/ 0 h 51"/>
                        <a:gd name="T20" fmla="*/ 50 w 82"/>
                        <a:gd name="T21" fmla="*/ 0 h 51"/>
                        <a:gd name="T22" fmla="*/ 65 w 82"/>
                        <a:gd name="T23" fmla="*/ 2 h 51"/>
                        <a:gd name="T24" fmla="*/ 76 w 82"/>
                        <a:gd name="T25" fmla="*/ 6 h 51"/>
                        <a:gd name="T26" fmla="*/ 81 w 82"/>
                        <a:gd name="T27" fmla="*/ 13 h 51"/>
                        <a:gd name="T28" fmla="*/ 81 w 82"/>
                        <a:gd name="T29" fmla="*/ 19 h 51"/>
                        <a:gd name="T30" fmla="*/ 79 w 82"/>
                        <a:gd name="T31" fmla="*/ 25 h 51"/>
                        <a:gd name="T32" fmla="*/ 71 w 82"/>
                        <a:gd name="T33" fmla="*/ 33 h 51"/>
                        <a:gd name="T34" fmla="*/ 67 w 82"/>
                        <a:gd name="T35" fmla="*/ 36 h 51"/>
                        <a:gd name="T36" fmla="*/ 64 w 82"/>
                        <a:gd name="T37" fmla="*/ 39 h 51"/>
                        <a:gd name="T38" fmla="*/ 62 w 82"/>
                        <a:gd name="T39" fmla="*/ 42 h 51"/>
                        <a:gd name="T40" fmla="*/ 59 w 82"/>
                        <a:gd name="T41" fmla="*/ 50 h 51"/>
                        <a:gd name="T42" fmla="*/ 20 w 82"/>
                        <a:gd name="T43" fmla="*/ 50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51"/>
                        <a:gd name="T68" fmla="*/ 82 w 82"/>
                        <a:gd name="T69" fmla="*/ 51 h 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51">
                          <a:moveTo>
                            <a:pt x="20" y="50"/>
                          </a:moveTo>
                          <a:lnTo>
                            <a:pt x="20" y="42"/>
                          </a:lnTo>
                          <a:lnTo>
                            <a:pt x="13" y="37"/>
                          </a:lnTo>
                          <a:lnTo>
                            <a:pt x="7" y="33"/>
                          </a:lnTo>
                          <a:lnTo>
                            <a:pt x="4" y="26"/>
                          </a:lnTo>
                          <a:lnTo>
                            <a:pt x="1" y="23"/>
                          </a:lnTo>
                          <a:lnTo>
                            <a:pt x="0" y="16"/>
                          </a:lnTo>
                          <a:lnTo>
                            <a:pt x="7" y="7"/>
                          </a:lnTo>
                          <a:lnTo>
                            <a:pt x="19" y="2"/>
                          </a:lnTo>
                          <a:lnTo>
                            <a:pt x="33" y="0"/>
                          </a:lnTo>
                          <a:lnTo>
                            <a:pt x="50" y="0"/>
                          </a:lnTo>
                          <a:lnTo>
                            <a:pt x="65" y="2"/>
                          </a:lnTo>
                          <a:lnTo>
                            <a:pt x="76" y="6"/>
                          </a:lnTo>
                          <a:lnTo>
                            <a:pt x="81" y="13"/>
                          </a:lnTo>
                          <a:lnTo>
                            <a:pt x="81" y="19"/>
                          </a:lnTo>
                          <a:lnTo>
                            <a:pt x="79" y="25"/>
                          </a:lnTo>
                          <a:lnTo>
                            <a:pt x="71" y="33"/>
                          </a:lnTo>
                          <a:lnTo>
                            <a:pt x="67" y="36"/>
                          </a:lnTo>
                          <a:lnTo>
                            <a:pt x="64" y="39"/>
                          </a:lnTo>
                          <a:lnTo>
                            <a:pt x="62" y="42"/>
                          </a:lnTo>
                          <a:lnTo>
                            <a:pt x="59" y="50"/>
                          </a:lnTo>
                          <a:lnTo>
                            <a:pt x="20" y="50"/>
                          </a:lnTo>
                        </a:path>
                      </a:pathLst>
                    </a:custGeom>
                    <a:solidFill>
                      <a:srgbClr val="FFBF7F"/>
                    </a:solidFill>
                    <a:ln w="12700" cap="rnd">
                      <a:noFill/>
                      <a:round/>
                      <a:headEnd/>
                      <a:tailEnd/>
                    </a:ln>
                  </p:spPr>
                  <p:txBody>
                    <a:bodyPr/>
                    <a:lstStyle/>
                    <a:p>
                      <a:endParaRPr lang="en-US" dirty="0"/>
                    </a:p>
                  </p:txBody>
                </p:sp>
                <p:sp>
                  <p:nvSpPr>
                    <p:cNvPr id="462" name="Freeform 522"/>
                    <p:cNvSpPr>
                      <a:spLocks/>
                    </p:cNvSpPr>
                    <p:nvPr/>
                  </p:nvSpPr>
                  <p:spPr bwMode="auto">
                    <a:xfrm>
                      <a:off x="2501" y="1762"/>
                      <a:ext cx="113" cy="42"/>
                    </a:xfrm>
                    <a:custGeom>
                      <a:avLst/>
                      <a:gdLst>
                        <a:gd name="T0" fmla="*/ 8 w 113"/>
                        <a:gd name="T1" fmla="*/ 35 h 42"/>
                        <a:gd name="T2" fmla="*/ 1 w 113"/>
                        <a:gd name="T3" fmla="*/ 31 h 42"/>
                        <a:gd name="T4" fmla="*/ 0 w 113"/>
                        <a:gd name="T5" fmla="*/ 27 h 42"/>
                        <a:gd name="T6" fmla="*/ 1 w 113"/>
                        <a:gd name="T7" fmla="*/ 21 h 42"/>
                        <a:gd name="T8" fmla="*/ 4 w 113"/>
                        <a:gd name="T9" fmla="*/ 17 h 42"/>
                        <a:gd name="T10" fmla="*/ 8 w 113"/>
                        <a:gd name="T11" fmla="*/ 12 h 42"/>
                        <a:gd name="T12" fmla="*/ 14 w 113"/>
                        <a:gd name="T13" fmla="*/ 9 h 42"/>
                        <a:gd name="T14" fmla="*/ 19 w 113"/>
                        <a:gd name="T15" fmla="*/ 5 h 42"/>
                        <a:gd name="T16" fmla="*/ 30 w 113"/>
                        <a:gd name="T17" fmla="*/ 2 h 42"/>
                        <a:gd name="T18" fmla="*/ 38 w 113"/>
                        <a:gd name="T19" fmla="*/ 1 h 42"/>
                        <a:gd name="T20" fmla="*/ 55 w 113"/>
                        <a:gd name="T21" fmla="*/ 0 h 42"/>
                        <a:gd name="T22" fmla="*/ 70 w 113"/>
                        <a:gd name="T23" fmla="*/ 0 h 42"/>
                        <a:gd name="T24" fmla="*/ 81 w 113"/>
                        <a:gd name="T25" fmla="*/ 2 h 42"/>
                        <a:gd name="T26" fmla="*/ 90 w 113"/>
                        <a:gd name="T27" fmla="*/ 3 h 42"/>
                        <a:gd name="T28" fmla="*/ 98 w 113"/>
                        <a:gd name="T29" fmla="*/ 7 h 42"/>
                        <a:gd name="T30" fmla="*/ 104 w 113"/>
                        <a:gd name="T31" fmla="*/ 10 h 42"/>
                        <a:gd name="T32" fmla="*/ 109 w 113"/>
                        <a:gd name="T33" fmla="*/ 14 h 42"/>
                        <a:gd name="T34" fmla="*/ 112 w 113"/>
                        <a:gd name="T35" fmla="*/ 18 h 42"/>
                        <a:gd name="T36" fmla="*/ 112 w 113"/>
                        <a:gd name="T37" fmla="*/ 25 h 42"/>
                        <a:gd name="T38" fmla="*/ 112 w 113"/>
                        <a:gd name="T39" fmla="*/ 30 h 42"/>
                        <a:gd name="T40" fmla="*/ 108 w 113"/>
                        <a:gd name="T41" fmla="*/ 33 h 42"/>
                        <a:gd name="T42" fmla="*/ 102 w 113"/>
                        <a:gd name="T43" fmla="*/ 36 h 42"/>
                        <a:gd name="T44" fmla="*/ 98 w 113"/>
                        <a:gd name="T45" fmla="*/ 38 h 42"/>
                        <a:gd name="T46" fmla="*/ 87 w 113"/>
                        <a:gd name="T47" fmla="*/ 40 h 42"/>
                        <a:gd name="T48" fmla="*/ 77 w 113"/>
                        <a:gd name="T49" fmla="*/ 41 h 42"/>
                        <a:gd name="T50" fmla="*/ 85 w 113"/>
                        <a:gd name="T51" fmla="*/ 36 h 42"/>
                        <a:gd name="T52" fmla="*/ 93 w 113"/>
                        <a:gd name="T53" fmla="*/ 27 h 42"/>
                        <a:gd name="T54" fmla="*/ 90 w 113"/>
                        <a:gd name="T55" fmla="*/ 17 h 42"/>
                        <a:gd name="T56" fmla="*/ 72 w 113"/>
                        <a:gd name="T57" fmla="*/ 19 h 42"/>
                        <a:gd name="T58" fmla="*/ 51 w 113"/>
                        <a:gd name="T59" fmla="*/ 19 h 42"/>
                        <a:gd name="T60" fmla="*/ 36 w 113"/>
                        <a:gd name="T61" fmla="*/ 19 h 42"/>
                        <a:gd name="T62" fmla="*/ 25 w 113"/>
                        <a:gd name="T63" fmla="*/ 18 h 42"/>
                        <a:gd name="T64" fmla="*/ 24 w 113"/>
                        <a:gd name="T65" fmla="*/ 20 h 42"/>
                        <a:gd name="T66" fmla="*/ 18 w 113"/>
                        <a:gd name="T67" fmla="*/ 28 h 42"/>
                        <a:gd name="T68" fmla="*/ 26 w 113"/>
                        <a:gd name="T69" fmla="*/ 36 h 42"/>
                        <a:gd name="T70" fmla="*/ 31 w 113"/>
                        <a:gd name="T71" fmla="*/ 41 h 42"/>
                        <a:gd name="T72" fmla="*/ 18 w 113"/>
                        <a:gd name="T73" fmla="*/ 38 h 42"/>
                        <a:gd name="T74" fmla="*/ 8 w 113"/>
                        <a:gd name="T75" fmla="*/ 35 h 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
                        <a:gd name="T115" fmla="*/ 0 h 42"/>
                        <a:gd name="T116" fmla="*/ 113 w 113"/>
                        <a:gd name="T117" fmla="*/ 42 h 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 h="42">
                          <a:moveTo>
                            <a:pt x="8" y="35"/>
                          </a:moveTo>
                          <a:lnTo>
                            <a:pt x="1" y="31"/>
                          </a:lnTo>
                          <a:lnTo>
                            <a:pt x="0" y="27"/>
                          </a:lnTo>
                          <a:lnTo>
                            <a:pt x="1" y="21"/>
                          </a:lnTo>
                          <a:lnTo>
                            <a:pt x="4" y="17"/>
                          </a:lnTo>
                          <a:lnTo>
                            <a:pt x="8" y="12"/>
                          </a:lnTo>
                          <a:lnTo>
                            <a:pt x="14" y="9"/>
                          </a:lnTo>
                          <a:lnTo>
                            <a:pt x="19" y="5"/>
                          </a:lnTo>
                          <a:lnTo>
                            <a:pt x="30" y="2"/>
                          </a:lnTo>
                          <a:lnTo>
                            <a:pt x="38" y="1"/>
                          </a:lnTo>
                          <a:lnTo>
                            <a:pt x="55" y="0"/>
                          </a:lnTo>
                          <a:lnTo>
                            <a:pt x="70" y="0"/>
                          </a:lnTo>
                          <a:lnTo>
                            <a:pt x="81" y="2"/>
                          </a:lnTo>
                          <a:lnTo>
                            <a:pt x="90" y="3"/>
                          </a:lnTo>
                          <a:lnTo>
                            <a:pt x="98" y="7"/>
                          </a:lnTo>
                          <a:lnTo>
                            <a:pt x="104" y="10"/>
                          </a:lnTo>
                          <a:lnTo>
                            <a:pt x="109" y="14"/>
                          </a:lnTo>
                          <a:lnTo>
                            <a:pt x="112" y="18"/>
                          </a:lnTo>
                          <a:lnTo>
                            <a:pt x="112" y="25"/>
                          </a:lnTo>
                          <a:lnTo>
                            <a:pt x="112" y="30"/>
                          </a:lnTo>
                          <a:lnTo>
                            <a:pt x="108" y="33"/>
                          </a:lnTo>
                          <a:lnTo>
                            <a:pt x="102" y="36"/>
                          </a:lnTo>
                          <a:lnTo>
                            <a:pt x="98" y="38"/>
                          </a:lnTo>
                          <a:lnTo>
                            <a:pt x="87" y="40"/>
                          </a:lnTo>
                          <a:lnTo>
                            <a:pt x="77" y="41"/>
                          </a:lnTo>
                          <a:lnTo>
                            <a:pt x="85" y="36"/>
                          </a:lnTo>
                          <a:lnTo>
                            <a:pt x="93" y="27"/>
                          </a:lnTo>
                          <a:lnTo>
                            <a:pt x="90" y="17"/>
                          </a:lnTo>
                          <a:lnTo>
                            <a:pt x="72" y="19"/>
                          </a:lnTo>
                          <a:lnTo>
                            <a:pt x="51" y="19"/>
                          </a:lnTo>
                          <a:lnTo>
                            <a:pt x="36" y="19"/>
                          </a:lnTo>
                          <a:lnTo>
                            <a:pt x="25" y="18"/>
                          </a:lnTo>
                          <a:lnTo>
                            <a:pt x="24" y="20"/>
                          </a:lnTo>
                          <a:lnTo>
                            <a:pt x="18" y="28"/>
                          </a:lnTo>
                          <a:lnTo>
                            <a:pt x="26" y="36"/>
                          </a:lnTo>
                          <a:lnTo>
                            <a:pt x="31" y="41"/>
                          </a:lnTo>
                          <a:lnTo>
                            <a:pt x="18" y="38"/>
                          </a:lnTo>
                          <a:lnTo>
                            <a:pt x="8" y="35"/>
                          </a:lnTo>
                        </a:path>
                      </a:pathLst>
                    </a:custGeom>
                    <a:solidFill>
                      <a:srgbClr val="7F3F00"/>
                    </a:solidFill>
                    <a:ln w="12700" cap="rnd">
                      <a:noFill/>
                      <a:round/>
                      <a:headEnd/>
                      <a:tailEnd/>
                    </a:ln>
                  </p:spPr>
                  <p:txBody>
                    <a:bodyPr/>
                    <a:lstStyle/>
                    <a:p>
                      <a:endParaRPr lang="en-US" dirty="0"/>
                    </a:p>
                  </p:txBody>
                </p:sp>
                <p:grpSp>
                  <p:nvGrpSpPr>
                    <p:cNvPr id="463" name="Group 523"/>
                    <p:cNvGrpSpPr>
                      <a:grpSpLocks/>
                    </p:cNvGrpSpPr>
                    <p:nvPr/>
                  </p:nvGrpSpPr>
                  <p:grpSpPr bwMode="auto">
                    <a:xfrm>
                      <a:off x="2515" y="1792"/>
                      <a:ext cx="87" cy="3"/>
                      <a:chOff x="2515" y="1792"/>
                      <a:chExt cx="87" cy="3"/>
                    </a:xfrm>
                  </p:grpSpPr>
                  <p:sp>
                    <p:nvSpPr>
                      <p:cNvPr id="464" name="Oval 524"/>
                      <p:cNvSpPr>
                        <a:spLocks noChangeArrowheads="1"/>
                      </p:cNvSpPr>
                      <p:nvPr/>
                    </p:nvSpPr>
                    <p:spPr bwMode="auto">
                      <a:xfrm>
                        <a:off x="2515" y="1792"/>
                        <a:ext cx="6" cy="3"/>
                      </a:xfrm>
                      <a:prstGeom prst="ellipse">
                        <a:avLst/>
                      </a:prstGeom>
                      <a:solidFill>
                        <a:srgbClr val="5F7FFF"/>
                      </a:solidFill>
                      <a:ln w="12700">
                        <a:noFill/>
                        <a:round/>
                        <a:headEnd/>
                        <a:tailEnd/>
                      </a:ln>
                    </p:spPr>
                    <p:txBody>
                      <a:bodyPr wrap="none" anchor="ctr"/>
                      <a:lstStyle/>
                      <a:p>
                        <a:endParaRPr lang="en-US" dirty="0"/>
                      </a:p>
                    </p:txBody>
                  </p:sp>
                  <p:sp>
                    <p:nvSpPr>
                      <p:cNvPr id="465" name="Oval 525"/>
                      <p:cNvSpPr>
                        <a:spLocks noChangeArrowheads="1"/>
                      </p:cNvSpPr>
                      <p:nvPr/>
                    </p:nvSpPr>
                    <p:spPr bwMode="auto">
                      <a:xfrm>
                        <a:off x="2597" y="1792"/>
                        <a:ext cx="5" cy="3"/>
                      </a:xfrm>
                      <a:prstGeom prst="ellipse">
                        <a:avLst/>
                      </a:prstGeom>
                      <a:solidFill>
                        <a:srgbClr val="5F7FFF"/>
                      </a:solidFill>
                      <a:ln w="12700">
                        <a:noFill/>
                        <a:round/>
                        <a:headEnd/>
                        <a:tailEnd/>
                      </a:ln>
                    </p:spPr>
                    <p:txBody>
                      <a:bodyPr wrap="none" anchor="ctr"/>
                      <a:lstStyle/>
                      <a:p>
                        <a:endParaRPr lang="en-US" dirty="0"/>
                      </a:p>
                    </p:txBody>
                  </p:sp>
                </p:grpSp>
              </p:grpSp>
            </p:grpSp>
          </p:grpSp>
          <p:grpSp>
            <p:nvGrpSpPr>
              <p:cNvPr id="401" name="Group 526"/>
              <p:cNvGrpSpPr>
                <a:grpSpLocks/>
              </p:cNvGrpSpPr>
              <p:nvPr/>
            </p:nvGrpSpPr>
            <p:grpSpPr bwMode="auto">
              <a:xfrm>
                <a:off x="2777" y="1728"/>
                <a:ext cx="259" cy="445"/>
                <a:chOff x="2777" y="1728"/>
                <a:chExt cx="259" cy="445"/>
              </a:xfrm>
            </p:grpSpPr>
            <p:grpSp>
              <p:nvGrpSpPr>
                <p:cNvPr id="432" name="Group 527"/>
                <p:cNvGrpSpPr>
                  <a:grpSpLocks/>
                </p:cNvGrpSpPr>
                <p:nvPr/>
              </p:nvGrpSpPr>
              <p:grpSpPr bwMode="auto">
                <a:xfrm>
                  <a:off x="2777" y="2130"/>
                  <a:ext cx="254" cy="43"/>
                  <a:chOff x="2777" y="2130"/>
                  <a:chExt cx="254" cy="43"/>
                </a:xfrm>
              </p:grpSpPr>
              <p:sp>
                <p:nvSpPr>
                  <p:cNvPr id="452" name="Freeform 528"/>
                  <p:cNvSpPr>
                    <a:spLocks/>
                  </p:cNvSpPr>
                  <p:nvPr/>
                </p:nvSpPr>
                <p:spPr bwMode="auto">
                  <a:xfrm>
                    <a:off x="2777" y="2130"/>
                    <a:ext cx="102" cy="26"/>
                  </a:xfrm>
                  <a:custGeom>
                    <a:avLst/>
                    <a:gdLst>
                      <a:gd name="T0" fmla="*/ 51 w 102"/>
                      <a:gd name="T1" fmla="*/ 0 h 26"/>
                      <a:gd name="T2" fmla="*/ 35 w 102"/>
                      <a:gd name="T3" fmla="*/ 6 h 26"/>
                      <a:gd name="T4" fmla="*/ 21 w 102"/>
                      <a:gd name="T5" fmla="*/ 14 h 26"/>
                      <a:gd name="T6" fmla="*/ 2 w 102"/>
                      <a:gd name="T7" fmla="*/ 20 h 26"/>
                      <a:gd name="T8" fmla="*/ 0 w 102"/>
                      <a:gd name="T9" fmla="*/ 23 h 26"/>
                      <a:gd name="T10" fmla="*/ 18 w 102"/>
                      <a:gd name="T11" fmla="*/ 25 h 26"/>
                      <a:gd name="T12" fmla="*/ 37 w 102"/>
                      <a:gd name="T13" fmla="*/ 24 h 26"/>
                      <a:gd name="T14" fmla="*/ 60 w 102"/>
                      <a:gd name="T15" fmla="*/ 20 h 26"/>
                      <a:gd name="T16" fmla="*/ 77 w 102"/>
                      <a:gd name="T17" fmla="*/ 16 h 26"/>
                      <a:gd name="T18" fmla="*/ 95 w 102"/>
                      <a:gd name="T19" fmla="*/ 15 h 26"/>
                      <a:gd name="T20" fmla="*/ 101 w 102"/>
                      <a:gd name="T21" fmla="*/ 13 h 26"/>
                      <a:gd name="T22" fmla="*/ 99 w 102"/>
                      <a:gd name="T23" fmla="*/ 1 h 26"/>
                      <a:gd name="T24" fmla="*/ 51 w 102"/>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26"/>
                      <a:gd name="T41" fmla="*/ 102 w 102"/>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26">
                        <a:moveTo>
                          <a:pt x="51" y="0"/>
                        </a:moveTo>
                        <a:lnTo>
                          <a:pt x="35" y="6"/>
                        </a:lnTo>
                        <a:lnTo>
                          <a:pt x="21" y="14"/>
                        </a:lnTo>
                        <a:lnTo>
                          <a:pt x="2" y="20"/>
                        </a:lnTo>
                        <a:lnTo>
                          <a:pt x="0" y="23"/>
                        </a:lnTo>
                        <a:lnTo>
                          <a:pt x="18" y="25"/>
                        </a:lnTo>
                        <a:lnTo>
                          <a:pt x="37" y="24"/>
                        </a:lnTo>
                        <a:lnTo>
                          <a:pt x="60" y="20"/>
                        </a:lnTo>
                        <a:lnTo>
                          <a:pt x="77" y="16"/>
                        </a:lnTo>
                        <a:lnTo>
                          <a:pt x="95" y="15"/>
                        </a:lnTo>
                        <a:lnTo>
                          <a:pt x="101" y="13"/>
                        </a:lnTo>
                        <a:lnTo>
                          <a:pt x="99" y="1"/>
                        </a:lnTo>
                        <a:lnTo>
                          <a:pt x="51" y="0"/>
                        </a:lnTo>
                      </a:path>
                    </a:pathLst>
                  </a:custGeom>
                  <a:solidFill>
                    <a:srgbClr val="000000"/>
                  </a:solidFill>
                  <a:ln w="12700" cap="rnd">
                    <a:noFill/>
                    <a:round/>
                    <a:headEnd/>
                    <a:tailEnd/>
                  </a:ln>
                </p:spPr>
                <p:txBody>
                  <a:bodyPr/>
                  <a:lstStyle/>
                  <a:p>
                    <a:endParaRPr lang="en-US" dirty="0"/>
                  </a:p>
                </p:txBody>
              </p:sp>
              <p:sp>
                <p:nvSpPr>
                  <p:cNvPr id="453" name="Freeform 529"/>
                  <p:cNvSpPr>
                    <a:spLocks/>
                  </p:cNvSpPr>
                  <p:nvPr/>
                </p:nvSpPr>
                <p:spPr bwMode="auto">
                  <a:xfrm>
                    <a:off x="2969" y="2144"/>
                    <a:ext cx="62" cy="29"/>
                  </a:xfrm>
                  <a:custGeom>
                    <a:avLst/>
                    <a:gdLst>
                      <a:gd name="T0" fmla="*/ 1 w 62"/>
                      <a:gd name="T1" fmla="*/ 1 h 29"/>
                      <a:gd name="T2" fmla="*/ 0 w 62"/>
                      <a:gd name="T3" fmla="*/ 8 h 29"/>
                      <a:gd name="T4" fmla="*/ 8 w 62"/>
                      <a:gd name="T5" fmla="*/ 12 h 29"/>
                      <a:gd name="T6" fmla="*/ 10 w 62"/>
                      <a:gd name="T7" fmla="*/ 18 h 29"/>
                      <a:gd name="T8" fmla="*/ 24 w 62"/>
                      <a:gd name="T9" fmla="*/ 24 h 29"/>
                      <a:gd name="T10" fmla="*/ 36 w 62"/>
                      <a:gd name="T11" fmla="*/ 27 h 29"/>
                      <a:gd name="T12" fmla="*/ 46 w 62"/>
                      <a:gd name="T13" fmla="*/ 28 h 29"/>
                      <a:gd name="T14" fmla="*/ 56 w 62"/>
                      <a:gd name="T15" fmla="*/ 28 h 29"/>
                      <a:gd name="T16" fmla="*/ 61 w 62"/>
                      <a:gd name="T17" fmla="*/ 23 h 29"/>
                      <a:gd name="T18" fmla="*/ 60 w 62"/>
                      <a:gd name="T19" fmla="*/ 17 h 29"/>
                      <a:gd name="T20" fmla="*/ 49 w 62"/>
                      <a:gd name="T21" fmla="*/ 10 h 29"/>
                      <a:gd name="T22" fmla="*/ 34 w 62"/>
                      <a:gd name="T23" fmla="*/ 2 h 29"/>
                      <a:gd name="T24" fmla="*/ 34 w 62"/>
                      <a:gd name="T25" fmla="*/ 0 h 29"/>
                      <a:gd name="T26" fmla="*/ 1 w 62"/>
                      <a:gd name="T27" fmla="*/ 1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
                      <a:gd name="T43" fmla="*/ 0 h 29"/>
                      <a:gd name="T44" fmla="*/ 62 w 62"/>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 h="29">
                        <a:moveTo>
                          <a:pt x="1" y="1"/>
                        </a:moveTo>
                        <a:lnTo>
                          <a:pt x="0" y="8"/>
                        </a:lnTo>
                        <a:lnTo>
                          <a:pt x="8" y="12"/>
                        </a:lnTo>
                        <a:lnTo>
                          <a:pt x="10" y="18"/>
                        </a:lnTo>
                        <a:lnTo>
                          <a:pt x="24" y="24"/>
                        </a:lnTo>
                        <a:lnTo>
                          <a:pt x="36" y="27"/>
                        </a:lnTo>
                        <a:lnTo>
                          <a:pt x="46" y="28"/>
                        </a:lnTo>
                        <a:lnTo>
                          <a:pt x="56" y="28"/>
                        </a:lnTo>
                        <a:lnTo>
                          <a:pt x="61" y="23"/>
                        </a:lnTo>
                        <a:lnTo>
                          <a:pt x="60" y="17"/>
                        </a:lnTo>
                        <a:lnTo>
                          <a:pt x="49" y="10"/>
                        </a:lnTo>
                        <a:lnTo>
                          <a:pt x="34" y="2"/>
                        </a:lnTo>
                        <a:lnTo>
                          <a:pt x="34" y="0"/>
                        </a:lnTo>
                        <a:lnTo>
                          <a:pt x="1" y="1"/>
                        </a:lnTo>
                      </a:path>
                    </a:pathLst>
                  </a:custGeom>
                  <a:solidFill>
                    <a:srgbClr val="000000"/>
                  </a:solidFill>
                  <a:ln w="12700" cap="rnd">
                    <a:noFill/>
                    <a:round/>
                    <a:headEnd/>
                    <a:tailEnd/>
                  </a:ln>
                </p:spPr>
                <p:txBody>
                  <a:bodyPr/>
                  <a:lstStyle/>
                  <a:p>
                    <a:endParaRPr lang="en-US" dirty="0"/>
                  </a:p>
                </p:txBody>
              </p:sp>
            </p:grpSp>
            <p:grpSp>
              <p:nvGrpSpPr>
                <p:cNvPr id="433" name="Group 530"/>
                <p:cNvGrpSpPr>
                  <a:grpSpLocks/>
                </p:cNvGrpSpPr>
                <p:nvPr/>
              </p:nvGrpSpPr>
              <p:grpSpPr bwMode="auto">
                <a:xfrm>
                  <a:off x="2804" y="1783"/>
                  <a:ext cx="232" cy="358"/>
                  <a:chOff x="2804" y="1783"/>
                  <a:chExt cx="232" cy="358"/>
                </a:xfrm>
              </p:grpSpPr>
              <p:sp>
                <p:nvSpPr>
                  <p:cNvPr id="441" name="Freeform 531"/>
                  <p:cNvSpPr>
                    <a:spLocks/>
                  </p:cNvSpPr>
                  <p:nvPr/>
                </p:nvSpPr>
                <p:spPr bwMode="auto">
                  <a:xfrm>
                    <a:off x="2810" y="1972"/>
                    <a:ext cx="25" cy="31"/>
                  </a:xfrm>
                  <a:custGeom>
                    <a:avLst/>
                    <a:gdLst>
                      <a:gd name="T0" fmla="*/ 1 w 25"/>
                      <a:gd name="T1" fmla="*/ 0 h 31"/>
                      <a:gd name="T2" fmla="*/ 0 w 25"/>
                      <a:gd name="T3" fmla="*/ 17 h 31"/>
                      <a:gd name="T4" fmla="*/ 12 w 25"/>
                      <a:gd name="T5" fmla="*/ 27 h 31"/>
                      <a:gd name="T6" fmla="*/ 19 w 25"/>
                      <a:gd name="T7" fmla="*/ 30 h 31"/>
                      <a:gd name="T8" fmla="*/ 18 w 25"/>
                      <a:gd name="T9" fmla="*/ 16 h 31"/>
                      <a:gd name="T10" fmla="*/ 20 w 25"/>
                      <a:gd name="T11" fmla="*/ 17 h 31"/>
                      <a:gd name="T12" fmla="*/ 23 w 25"/>
                      <a:gd name="T13" fmla="*/ 22 h 31"/>
                      <a:gd name="T14" fmla="*/ 24 w 25"/>
                      <a:gd name="T15" fmla="*/ 17 h 31"/>
                      <a:gd name="T16" fmla="*/ 21 w 25"/>
                      <a:gd name="T17" fmla="*/ 8 h 31"/>
                      <a:gd name="T18" fmla="*/ 13 w 25"/>
                      <a:gd name="T19" fmla="*/ 0 h 31"/>
                      <a:gd name="T20" fmla="*/ 1 w 25"/>
                      <a:gd name="T21" fmla="*/ 0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
                      <a:gd name="T34" fmla="*/ 0 h 31"/>
                      <a:gd name="T35" fmla="*/ 25 w 25"/>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 h="31">
                        <a:moveTo>
                          <a:pt x="1" y="0"/>
                        </a:moveTo>
                        <a:lnTo>
                          <a:pt x="0" y="17"/>
                        </a:lnTo>
                        <a:lnTo>
                          <a:pt x="12" y="27"/>
                        </a:lnTo>
                        <a:lnTo>
                          <a:pt x="19" y="30"/>
                        </a:lnTo>
                        <a:lnTo>
                          <a:pt x="18" y="16"/>
                        </a:lnTo>
                        <a:lnTo>
                          <a:pt x="20" y="17"/>
                        </a:lnTo>
                        <a:lnTo>
                          <a:pt x="23" y="22"/>
                        </a:lnTo>
                        <a:lnTo>
                          <a:pt x="24" y="17"/>
                        </a:lnTo>
                        <a:lnTo>
                          <a:pt x="21" y="8"/>
                        </a:lnTo>
                        <a:lnTo>
                          <a:pt x="13" y="0"/>
                        </a:lnTo>
                        <a:lnTo>
                          <a:pt x="1" y="0"/>
                        </a:lnTo>
                      </a:path>
                    </a:pathLst>
                  </a:custGeom>
                  <a:solidFill>
                    <a:srgbClr val="FF7F3F"/>
                  </a:solidFill>
                  <a:ln w="12700" cap="rnd">
                    <a:noFill/>
                    <a:round/>
                    <a:headEnd/>
                    <a:tailEnd/>
                  </a:ln>
                </p:spPr>
                <p:txBody>
                  <a:bodyPr/>
                  <a:lstStyle/>
                  <a:p>
                    <a:endParaRPr lang="en-US" dirty="0"/>
                  </a:p>
                </p:txBody>
              </p:sp>
              <p:sp>
                <p:nvSpPr>
                  <p:cNvPr id="442" name="Freeform 532"/>
                  <p:cNvSpPr>
                    <a:spLocks/>
                  </p:cNvSpPr>
                  <p:nvPr/>
                </p:nvSpPr>
                <p:spPr bwMode="auto">
                  <a:xfrm>
                    <a:off x="2825" y="1898"/>
                    <a:ext cx="182" cy="243"/>
                  </a:xfrm>
                  <a:custGeom>
                    <a:avLst/>
                    <a:gdLst>
                      <a:gd name="T0" fmla="*/ 2 w 182"/>
                      <a:gd name="T1" fmla="*/ 0 h 243"/>
                      <a:gd name="T2" fmla="*/ 0 w 182"/>
                      <a:gd name="T3" fmla="*/ 131 h 243"/>
                      <a:gd name="T4" fmla="*/ 2 w 182"/>
                      <a:gd name="T5" fmla="*/ 229 h 243"/>
                      <a:gd name="T6" fmla="*/ 56 w 182"/>
                      <a:gd name="T7" fmla="*/ 233 h 243"/>
                      <a:gd name="T8" fmla="*/ 64 w 182"/>
                      <a:gd name="T9" fmla="*/ 154 h 243"/>
                      <a:gd name="T10" fmla="*/ 58 w 182"/>
                      <a:gd name="T11" fmla="*/ 146 h 243"/>
                      <a:gd name="T12" fmla="*/ 64 w 182"/>
                      <a:gd name="T13" fmla="*/ 142 h 243"/>
                      <a:gd name="T14" fmla="*/ 64 w 182"/>
                      <a:gd name="T15" fmla="*/ 93 h 243"/>
                      <a:gd name="T16" fmla="*/ 77 w 182"/>
                      <a:gd name="T17" fmla="*/ 108 h 243"/>
                      <a:gd name="T18" fmla="*/ 108 w 182"/>
                      <a:gd name="T19" fmla="*/ 174 h 243"/>
                      <a:gd name="T20" fmla="*/ 135 w 182"/>
                      <a:gd name="T21" fmla="*/ 242 h 243"/>
                      <a:gd name="T22" fmla="*/ 181 w 182"/>
                      <a:gd name="T23" fmla="*/ 242 h 243"/>
                      <a:gd name="T24" fmla="*/ 160 w 182"/>
                      <a:gd name="T25" fmla="*/ 151 h 243"/>
                      <a:gd name="T26" fmla="*/ 152 w 182"/>
                      <a:gd name="T27" fmla="*/ 74 h 243"/>
                      <a:gd name="T28" fmla="*/ 156 w 182"/>
                      <a:gd name="T29" fmla="*/ 2 h 243"/>
                      <a:gd name="T30" fmla="*/ 2 w 182"/>
                      <a:gd name="T31" fmla="*/ 0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243"/>
                      <a:gd name="T50" fmla="*/ 182 w 182"/>
                      <a:gd name="T51" fmla="*/ 243 h 2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243">
                        <a:moveTo>
                          <a:pt x="2" y="0"/>
                        </a:moveTo>
                        <a:lnTo>
                          <a:pt x="0" y="131"/>
                        </a:lnTo>
                        <a:lnTo>
                          <a:pt x="2" y="229"/>
                        </a:lnTo>
                        <a:lnTo>
                          <a:pt x="56" y="233"/>
                        </a:lnTo>
                        <a:lnTo>
                          <a:pt x="64" y="154"/>
                        </a:lnTo>
                        <a:lnTo>
                          <a:pt x="58" y="146"/>
                        </a:lnTo>
                        <a:lnTo>
                          <a:pt x="64" y="142"/>
                        </a:lnTo>
                        <a:lnTo>
                          <a:pt x="64" y="93"/>
                        </a:lnTo>
                        <a:lnTo>
                          <a:pt x="77" y="108"/>
                        </a:lnTo>
                        <a:lnTo>
                          <a:pt x="108" y="174"/>
                        </a:lnTo>
                        <a:lnTo>
                          <a:pt x="135" y="242"/>
                        </a:lnTo>
                        <a:lnTo>
                          <a:pt x="181" y="242"/>
                        </a:lnTo>
                        <a:lnTo>
                          <a:pt x="160" y="151"/>
                        </a:lnTo>
                        <a:lnTo>
                          <a:pt x="152" y="74"/>
                        </a:lnTo>
                        <a:lnTo>
                          <a:pt x="156" y="2"/>
                        </a:lnTo>
                        <a:lnTo>
                          <a:pt x="2" y="0"/>
                        </a:lnTo>
                      </a:path>
                    </a:pathLst>
                  </a:custGeom>
                  <a:solidFill>
                    <a:srgbClr val="00007F"/>
                  </a:solidFill>
                  <a:ln w="12700" cap="rnd">
                    <a:noFill/>
                    <a:round/>
                    <a:headEnd/>
                    <a:tailEnd/>
                  </a:ln>
                </p:spPr>
                <p:txBody>
                  <a:bodyPr/>
                  <a:lstStyle/>
                  <a:p>
                    <a:endParaRPr lang="en-US" dirty="0"/>
                  </a:p>
                </p:txBody>
              </p:sp>
              <p:sp>
                <p:nvSpPr>
                  <p:cNvPr id="443" name="Freeform 533"/>
                  <p:cNvSpPr>
                    <a:spLocks/>
                  </p:cNvSpPr>
                  <p:nvPr/>
                </p:nvSpPr>
                <p:spPr bwMode="auto">
                  <a:xfrm>
                    <a:off x="2804" y="1783"/>
                    <a:ext cx="232" cy="190"/>
                  </a:xfrm>
                  <a:custGeom>
                    <a:avLst/>
                    <a:gdLst>
                      <a:gd name="T0" fmla="*/ 76 w 232"/>
                      <a:gd name="T1" fmla="*/ 2 h 190"/>
                      <a:gd name="T2" fmla="*/ 6 w 232"/>
                      <a:gd name="T3" fmla="*/ 25 h 190"/>
                      <a:gd name="T4" fmla="*/ 1 w 232"/>
                      <a:gd name="T5" fmla="*/ 86 h 190"/>
                      <a:gd name="T6" fmla="*/ 0 w 232"/>
                      <a:gd name="T7" fmla="*/ 117 h 190"/>
                      <a:gd name="T8" fmla="*/ 4 w 232"/>
                      <a:gd name="T9" fmla="*/ 189 h 190"/>
                      <a:gd name="T10" fmla="*/ 20 w 232"/>
                      <a:gd name="T11" fmla="*/ 189 h 190"/>
                      <a:gd name="T12" fmla="*/ 28 w 232"/>
                      <a:gd name="T13" fmla="*/ 115 h 190"/>
                      <a:gd name="T14" fmla="*/ 176 w 232"/>
                      <a:gd name="T15" fmla="*/ 115 h 190"/>
                      <a:gd name="T16" fmla="*/ 180 w 232"/>
                      <a:gd name="T17" fmla="*/ 96 h 190"/>
                      <a:gd name="T18" fmla="*/ 185 w 232"/>
                      <a:gd name="T19" fmla="*/ 109 h 190"/>
                      <a:gd name="T20" fmla="*/ 174 w 232"/>
                      <a:gd name="T21" fmla="*/ 138 h 190"/>
                      <a:gd name="T22" fmla="*/ 165 w 232"/>
                      <a:gd name="T23" fmla="*/ 179 h 190"/>
                      <a:gd name="T24" fmla="*/ 190 w 232"/>
                      <a:gd name="T25" fmla="*/ 182 h 190"/>
                      <a:gd name="T26" fmla="*/ 231 w 232"/>
                      <a:gd name="T27" fmla="*/ 108 h 190"/>
                      <a:gd name="T28" fmla="*/ 205 w 232"/>
                      <a:gd name="T29" fmla="*/ 21 h 190"/>
                      <a:gd name="T30" fmla="*/ 126 w 232"/>
                      <a:gd name="T31" fmla="*/ 0 h 190"/>
                      <a:gd name="T32" fmla="*/ 91 w 232"/>
                      <a:gd name="T33" fmla="*/ 10 h 190"/>
                      <a:gd name="T34" fmla="*/ 76 w 232"/>
                      <a:gd name="T35" fmla="*/ 2 h 1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2"/>
                      <a:gd name="T55" fmla="*/ 0 h 190"/>
                      <a:gd name="T56" fmla="*/ 232 w 232"/>
                      <a:gd name="T57" fmla="*/ 190 h 1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2" h="190">
                        <a:moveTo>
                          <a:pt x="76" y="2"/>
                        </a:moveTo>
                        <a:lnTo>
                          <a:pt x="6" y="25"/>
                        </a:lnTo>
                        <a:lnTo>
                          <a:pt x="1" y="86"/>
                        </a:lnTo>
                        <a:lnTo>
                          <a:pt x="0" y="117"/>
                        </a:lnTo>
                        <a:lnTo>
                          <a:pt x="4" y="189"/>
                        </a:lnTo>
                        <a:lnTo>
                          <a:pt x="20" y="189"/>
                        </a:lnTo>
                        <a:lnTo>
                          <a:pt x="28" y="115"/>
                        </a:lnTo>
                        <a:lnTo>
                          <a:pt x="176" y="115"/>
                        </a:lnTo>
                        <a:lnTo>
                          <a:pt x="180" y="96"/>
                        </a:lnTo>
                        <a:lnTo>
                          <a:pt x="185" y="109"/>
                        </a:lnTo>
                        <a:lnTo>
                          <a:pt x="174" y="138"/>
                        </a:lnTo>
                        <a:lnTo>
                          <a:pt x="165" y="179"/>
                        </a:lnTo>
                        <a:lnTo>
                          <a:pt x="190" y="182"/>
                        </a:lnTo>
                        <a:lnTo>
                          <a:pt x="231" y="108"/>
                        </a:lnTo>
                        <a:lnTo>
                          <a:pt x="205" y="21"/>
                        </a:lnTo>
                        <a:lnTo>
                          <a:pt x="126" y="0"/>
                        </a:lnTo>
                        <a:lnTo>
                          <a:pt x="91" y="10"/>
                        </a:lnTo>
                        <a:lnTo>
                          <a:pt x="76" y="2"/>
                        </a:lnTo>
                      </a:path>
                    </a:pathLst>
                  </a:custGeom>
                  <a:solidFill>
                    <a:srgbClr val="3F7FFF"/>
                  </a:solidFill>
                  <a:ln w="12700" cap="rnd">
                    <a:noFill/>
                    <a:round/>
                    <a:headEnd/>
                    <a:tailEnd/>
                  </a:ln>
                </p:spPr>
                <p:txBody>
                  <a:bodyPr/>
                  <a:lstStyle/>
                  <a:p>
                    <a:endParaRPr lang="en-US" dirty="0"/>
                  </a:p>
                </p:txBody>
              </p:sp>
              <p:sp>
                <p:nvSpPr>
                  <p:cNvPr id="444" name="Freeform 534"/>
                  <p:cNvSpPr>
                    <a:spLocks/>
                  </p:cNvSpPr>
                  <p:nvPr/>
                </p:nvSpPr>
                <p:spPr bwMode="auto">
                  <a:xfrm>
                    <a:off x="2965" y="1963"/>
                    <a:ext cx="32" cy="28"/>
                  </a:xfrm>
                  <a:custGeom>
                    <a:avLst/>
                    <a:gdLst>
                      <a:gd name="T0" fmla="*/ 9 w 32"/>
                      <a:gd name="T1" fmla="*/ 0 h 28"/>
                      <a:gd name="T2" fmla="*/ 0 w 32"/>
                      <a:gd name="T3" fmla="*/ 14 h 28"/>
                      <a:gd name="T4" fmla="*/ 16 w 32"/>
                      <a:gd name="T5" fmla="*/ 27 h 28"/>
                      <a:gd name="T6" fmla="*/ 22 w 32"/>
                      <a:gd name="T7" fmla="*/ 26 h 28"/>
                      <a:gd name="T8" fmla="*/ 31 w 32"/>
                      <a:gd name="T9" fmla="*/ 24 h 28"/>
                      <a:gd name="T10" fmla="*/ 27 w 32"/>
                      <a:gd name="T11" fmla="*/ 20 h 28"/>
                      <a:gd name="T12" fmla="*/ 26 w 32"/>
                      <a:gd name="T13" fmla="*/ 15 h 28"/>
                      <a:gd name="T14" fmla="*/ 31 w 32"/>
                      <a:gd name="T15" fmla="*/ 10 h 28"/>
                      <a:gd name="T16" fmla="*/ 27 w 32"/>
                      <a:gd name="T17" fmla="*/ 1 h 28"/>
                      <a:gd name="T18" fmla="*/ 9 w 32"/>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8"/>
                      <a:gd name="T32" fmla="*/ 32 w 32"/>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8">
                        <a:moveTo>
                          <a:pt x="9" y="0"/>
                        </a:moveTo>
                        <a:lnTo>
                          <a:pt x="0" y="14"/>
                        </a:lnTo>
                        <a:lnTo>
                          <a:pt x="16" y="27"/>
                        </a:lnTo>
                        <a:lnTo>
                          <a:pt x="22" y="26"/>
                        </a:lnTo>
                        <a:lnTo>
                          <a:pt x="31" y="24"/>
                        </a:lnTo>
                        <a:lnTo>
                          <a:pt x="27" y="20"/>
                        </a:lnTo>
                        <a:lnTo>
                          <a:pt x="26" y="15"/>
                        </a:lnTo>
                        <a:lnTo>
                          <a:pt x="31" y="10"/>
                        </a:lnTo>
                        <a:lnTo>
                          <a:pt x="27" y="1"/>
                        </a:lnTo>
                        <a:lnTo>
                          <a:pt x="9" y="0"/>
                        </a:lnTo>
                      </a:path>
                    </a:pathLst>
                  </a:custGeom>
                  <a:solidFill>
                    <a:srgbClr val="FF7F3F"/>
                  </a:solidFill>
                  <a:ln w="12700" cap="rnd">
                    <a:noFill/>
                    <a:round/>
                    <a:headEnd/>
                    <a:tailEnd/>
                  </a:ln>
                </p:spPr>
                <p:txBody>
                  <a:bodyPr/>
                  <a:lstStyle/>
                  <a:p>
                    <a:endParaRPr lang="en-US" dirty="0"/>
                  </a:p>
                </p:txBody>
              </p:sp>
              <p:grpSp>
                <p:nvGrpSpPr>
                  <p:cNvPr id="445" name="Group 535"/>
                  <p:cNvGrpSpPr>
                    <a:grpSpLocks/>
                  </p:cNvGrpSpPr>
                  <p:nvPr/>
                </p:nvGrpSpPr>
                <p:grpSpPr bwMode="auto">
                  <a:xfrm>
                    <a:off x="2842" y="1789"/>
                    <a:ext cx="134" cy="116"/>
                    <a:chOff x="2842" y="1789"/>
                    <a:chExt cx="134" cy="116"/>
                  </a:xfrm>
                </p:grpSpPr>
                <p:grpSp>
                  <p:nvGrpSpPr>
                    <p:cNvPr id="446" name="Group 536"/>
                    <p:cNvGrpSpPr>
                      <a:grpSpLocks/>
                    </p:cNvGrpSpPr>
                    <p:nvPr/>
                  </p:nvGrpSpPr>
                  <p:grpSpPr bwMode="auto">
                    <a:xfrm>
                      <a:off x="2842" y="1789"/>
                      <a:ext cx="134" cy="116"/>
                      <a:chOff x="2842" y="1789"/>
                      <a:chExt cx="134" cy="116"/>
                    </a:xfrm>
                  </p:grpSpPr>
                  <p:grpSp>
                    <p:nvGrpSpPr>
                      <p:cNvPr id="448" name="Group 537"/>
                      <p:cNvGrpSpPr>
                        <a:grpSpLocks/>
                      </p:cNvGrpSpPr>
                      <p:nvPr/>
                    </p:nvGrpSpPr>
                    <p:grpSpPr bwMode="auto">
                      <a:xfrm>
                        <a:off x="2842" y="1898"/>
                        <a:ext cx="134" cy="7"/>
                        <a:chOff x="2842" y="1898"/>
                        <a:chExt cx="134" cy="7"/>
                      </a:xfrm>
                    </p:grpSpPr>
                    <p:sp>
                      <p:nvSpPr>
                        <p:cNvPr id="450" name="Line 538"/>
                        <p:cNvSpPr>
                          <a:spLocks noChangeShapeType="1"/>
                        </p:cNvSpPr>
                        <p:nvPr/>
                      </p:nvSpPr>
                      <p:spPr bwMode="auto">
                        <a:xfrm>
                          <a:off x="2842" y="1905"/>
                          <a:ext cx="134" cy="0"/>
                        </a:xfrm>
                        <a:prstGeom prst="line">
                          <a:avLst/>
                        </a:prstGeom>
                        <a:noFill/>
                        <a:ln w="12700">
                          <a:noFill/>
                          <a:round/>
                          <a:headEnd/>
                          <a:tailEnd/>
                        </a:ln>
                      </p:spPr>
                      <p:txBody>
                        <a:bodyPr/>
                        <a:lstStyle/>
                        <a:p>
                          <a:endParaRPr lang="en-US" dirty="0"/>
                        </a:p>
                      </p:txBody>
                    </p:sp>
                    <p:sp>
                      <p:nvSpPr>
                        <p:cNvPr id="451" name="Line 539"/>
                        <p:cNvSpPr>
                          <a:spLocks noChangeShapeType="1"/>
                        </p:cNvSpPr>
                        <p:nvPr/>
                      </p:nvSpPr>
                      <p:spPr bwMode="auto">
                        <a:xfrm>
                          <a:off x="2842" y="1898"/>
                          <a:ext cx="134" cy="0"/>
                        </a:xfrm>
                        <a:prstGeom prst="line">
                          <a:avLst/>
                        </a:prstGeom>
                        <a:noFill/>
                        <a:ln w="12700">
                          <a:noFill/>
                          <a:round/>
                          <a:headEnd/>
                          <a:tailEnd/>
                        </a:ln>
                      </p:spPr>
                      <p:txBody>
                        <a:bodyPr/>
                        <a:lstStyle/>
                        <a:p>
                          <a:endParaRPr lang="en-US" dirty="0"/>
                        </a:p>
                      </p:txBody>
                    </p:sp>
                  </p:grpSp>
                  <p:sp>
                    <p:nvSpPr>
                      <p:cNvPr id="449" name="Freeform 540"/>
                      <p:cNvSpPr>
                        <a:spLocks/>
                      </p:cNvSpPr>
                      <p:nvPr/>
                    </p:nvSpPr>
                    <p:spPr bwMode="auto">
                      <a:xfrm>
                        <a:off x="2873" y="1789"/>
                        <a:ext cx="72" cy="17"/>
                      </a:xfrm>
                      <a:custGeom>
                        <a:avLst/>
                        <a:gdLst>
                          <a:gd name="T0" fmla="*/ 0 w 72"/>
                          <a:gd name="T1" fmla="*/ 2 h 17"/>
                          <a:gd name="T2" fmla="*/ 3 w 72"/>
                          <a:gd name="T3" fmla="*/ 16 h 17"/>
                          <a:gd name="T4" fmla="*/ 23 w 72"/>
                          <a:gd name="T5" fmla="*/ 6 h 17"/>
                          <a:gd name="T6" fmla="*/ 37 w 72"/>
                          <a:gd name="T7" fmla="*/ 16 h 17"/>
                          <a:gd name="T8" fmla="*/ 71 w 72"/>
                          <a:gd name="T9" fmla="*/ 0 h 17"/>
                          <a:gd name="T10" fmla="*/ 0 60000 65536"/>
                          <a:gd name="T11" fmla="*/ 0 60000 65536"/>
                          <a:gd name="T12" fmla="*/ 0 60000 65536"/>
                          <a:gd name="T13" fmla="*/ 0 60000 65536"/>
                          <a:gd name="T14" fmla="*/ 0 60000 65536"/>
                          <a:gd name="T15" fmla="*/ 0 w 72"/>
                          <a:gd name="T16" fmla="*/ 0 h 17"/>
                          <a:gd name="T17" fmla="*/ 72 w 72"/>
                          <a:gd name="T18" fmla="*/ 17 h 17"/>
                        </a:gdLst>
                        <a:ahLst/>
                        <a:cxnLst>
                          <a:cxn ang="T10">
                            <a:pos x="T0" y="T1"/>
                          </a:cxn>
                          <a:cxn ang="T11">
                            <a:pos x="T2" y="T3"/>
                          </a:cxn>
                          <a:cxn ang="T12">
                            <a:pos x="T4" y="T5"/>
                          </a:cxn>
                          <a:cxn ang="T13">
                            <a:pos x="T6" y="T7"/>
                          </a:cxn>
                          <a:cxn ang="T14">
                            <a:pos x="T8" y="T9"/>
                          </a:cxn>
                        </a:cxnLst>
                        <a:rect l="T15" t="T16" r="T17" b="T18"/>
                        <a:pathLst>
                          <a:path w="72" h="17">
                            <a:moveTo>
                              <a:pt x="0" y="2"/>
                            </a:moveTo>
                            <a:lnTo>
                              <a:pt x="3" y="16"/>
                            </a:lnTo>
                            <a:lnTo>
                              <a:pt x="23" y="6"/>
                            </a:lnTo>
                            <a:lnTo>
                              <a:pt x="37" y="16"/>
                            </a:lnTo>
                            <a:lnTo>
                              <a:pt x="71" y="0"/>
                            </a:lnTo>
                          </a:path>
                        </a:pathLst>
                      </a:custGeom>
                      <a:noFill/>
                      <a:ln w="12700" cap="rnd">
                        <a:noFill/>
                        <a:round/>
                        <a:headEnd/>
                        <a:tailEnd/>
                      </a:ln>
                    </p:spPr>
                    <p:txBody>
                      <a:bodyPr/>
                      <a:lstStyle/>
                      <a:p>
                        <a:endParaRPr lang="en-US" dirty="0"/>
                      </a:p>
                    </p:txBody>
                  </p:sp>
                </p:grpSp>
                <p:sp>
                  <p:nvSpPr>
                    <p:cNvPr id="447" name="Line 541"/>
                    <p:cNvSpPr>
                      <a:spLocks noChangeShapeType="1"/>
                    </p:cNvSpPr>
                    <p:nvPr/>
                  </p:nvSpPr>
                  <p:spPr bwMode="auto">
                    <a:xfrm>
                      <a:off x="2897" y="1808"/>
                      <a:ext cx="0" cy="88"/>
                    </a:xfrm>
                    <a:prstGeom prst="line">
                      <a:avLst/>
                    </a:prstGeom>
                    <a:noFill/>
                    <a:ln w="12700">
                      <a:noFill/>
                      <a:round/>
                      <a:headEnd/>
                      <a:tailEnd/>
                    </a:ln>
                  </p:spPr>
                  <p:txBody>
                    <a:bodyPr/>
                    <a:lstStyle/>
                    <a:p>
                      <a:endParaRPr lang="en-US" dirty="0"/>
                    </a:p>
                  </p:txBody>
                </p:sp>
              </p:grpSp>
            </p:grpSp>
            <p:grpSp>
              <p:nvGrpSpPr>
                <p:cNvPr id="434" name="Group 542"/>
                <p:cNvGrpSpPr>
                  <a:grpSpLocks/>
                </p:cNvGrpSpPr>
                <p:nvPr/>
              </p:nvGrpSpPr>
              <p:grpSpPr bwMode="auto">
                <a:xfrm>
                  <a:off x="2853" y="1728"/>
                  <a:ext cx="93" cy="65"/>
                  <a:chOff x="2853" y="1728"/>
                  <a:chExt cx="93" cy="65"/>
                </a:xfrm>
              </p:grpSpPr>
              <p:grpSp>
                <p:nvGrpSpPr>
                  <p:cNvPr id="435" name="Group 543"/>
                  <p:cNvGrpSpPr>
                    <a:grpSpLocks/>
                  </p:cNvGrpSpPr>
                  <p:nvPr/>
                </p:nvGrpSpPr>
                <p:grpSpPr bwMode="auto">
                  <a:xfrm>
                    <a:off x="2855" y="1731"/>
                    <a:ext cx="87" cy="62"/>
                    <a:chOff x="2855" y="1731"/>
                    <a:chExt cx="87" cy="62"/>
                  </a:xfrm>
                </p:grpSpPr>
                <p:sp>
                  <p:nvSpPr>
                    <p:cNvPr id="437" name="Freeform 544"/>
                    <p:cNvSpPr>
                      <a:spLocks/>
                    </p:cNvSpPr>
                    <p:nvPr/>
                  </p:nvSpPr>
                  <p:spPr bwMode="auto">
                    <a:xfrm>
                      <a:off x="2855" y="1731"/>
                      <a:ext cx="87" cy="62"/>
                    </a:xfrm>
                    <a:custGeom>
                      <a:avLst/>
                      <a:gdLst>
                        <a:gd name="T0" fmla="*/ 3 w 87"/>
                        <a:gd name="T1" fmla="*/ 11 h 62"/>
                        <a:gd name="T2" fmla="*/ 1 w 87"/>
                        <a:gd name="T3" fmla="*/ 17 h 62"/>
                        <a:gd name="T4" fmla="*/ 1 w 87"/>
                        <a:gd name="T5" fmla="*/ 19 h 62"/>
                        <a:gd name="T6" fmla="*/ 3 w 87"/>
                        <a:gd name="T7" fmla="*/ 22 h 62"/>
                        <a:gd name="T8" fmla="*/ 0 w 87"/>
                        <a:gd name="T9" fmla="*/ 26 h 62"/>
                        <a:gd name="T10" fmla="*/ 2 w 87"/>
                        <a:gd name="T11" fmla="*/ 33 h 62"/>
                        <a:gd name="T12" fmla="*/ 4 w 87"/>
                        <a:gd name="T13" fmla="*/ 37 h 62"/>
                        <a:gd name="T14" fmla="*/ 6 w 87"/>
                        <a:gd name="T15" fmla="*/ 40 h 62"/>
                        <a:gd name="T16" fmla="*/ 9 w 87"/>
                        <a:gd name="T17" fmla="*/ 44 h 62"/>
                        <a:gd name="T18" fmla="*/ 12 w 87"/>
                        <a:gd name="T19" fmla="*/ 48 h 62"/>
                        <a:gd name="T20" fmla="*/ 19 w 87"/>
                        <a:gd name="T21" fmla="*/ 48 h 62"/>
                        <a:gd name="T22" fmla="*/ 25 w 87"/>
                        <a:gd name="T23" fmla="*/ 49 h 62"/>
                        <a:gd name="T24" fmla="*/ 25 w 87"/>
                        <a:gd name="T25" fmla="*/ 52 h 62"/>
                        <a:gd name="T26" fmla="*/ 24 w 87"/>
                        <a:gd name="T27" fmla="*/ 54 h 62"/>
                        <a:gd name="T28" fmla="*/ 38 w 87"/>
                        <a:gd name="T29" fmla="*/ 61 h 62"/>
                        <a:gd name="T30" fmla="*/ 73 w 87"/>
                        <a:gd name="T31" fmla="*/ 52 h 62"/>
                        <a:gd name="T32" fmla="*/ 75 w 87"/>
                        <a:gd name="T33" fmla="*/ 35 h 62"/>
                        <a:gd name="T34" fmla="*/ 79 w 87"/>
                        <a:gd name="T35" fmla="*/ 30 h 62"/>
                        <a:gd name="T36" fmla="*/ 82 w 87"/>
                        <a:gd name="T37" fmla="*/ 27 h 62"/>
                        <a:gd name="T38" fmla="*/ 85 w 87"/>
                        <a:gd name="T39" fmla="*/ 22 h 62"/>
                        <a:gd name="T40" fmla="*/ 86 w 87"/>
                        <a:gd name="T41" fmla="*/ 18 h 62"/>
                        <a:gd name="T42" fmla="*/ 85 w 87"/>
                        <a:gd name="T43" fmla="*/ 14 h 62"/>
                        <a:gd name="T44" fmla="*/ 84 w 87"/>
                        <a:gd name="T45" fmla="*/ 10 h 62"/>
                        <a:gd name="T46" fmla="*/ 82 w 87"/>
                        <a:gd name="T47" fmla="*/ 7 h 62"/>
                        <a:gd name="T48" fmla="*/ 79 w 87"/>
                        <a:gd name="T49" fmla="*/ 5 h 62"/>
                        <a:gd name="T50" fmla="*/ 73 w 87"/>
                        <a:gd name="T51" fmla="*/ 3 h 62"/>
                        <a:gd name="T52" fmla="*/ 67 w 87"/>
                        <a:gd name="T53" fmla="*/ 2 h 62"/>
                        <a:gd name="T54" fmla="*/ 60 w 87"/>
                        <a:gd name="T55" fmla="*/ 1 h 62"/>
                        <a:gd name="T56" fmla="*/ 52 w 87"/>
                        <a:gd name="T57" fmla="*/ 0 h 62"/>
                        <a:gd name="T58" fmla="*/ 42 w 87"/>
                        <a:gd name="T59" fmla="*/ 0 h 62"/>
                        <a:gd name="T60" fmla="*/ 32 w 87"/>
                        <a:gd name="T61" fmla="*/ 0 h 62"/>
                        <a:gd name="T62" fmla="*/ 22 w 87"/>
                        <a:gd name="T63" fmla="*/ 1 h 62"/>
                        <a:gd name="T64" fmla="*/ 16 w 87"/>
                        <a:gd name="T65" fmla="*/ 3 h 62"/>
                        <a:gd name="T66" fmla="*/ 10 w 87"/>
                        <a:gd name="T67" fmla="*/ 5 h 62"/>
                        <a:gd name="T68" fmla="*/ 6 w 87"/>
                        <a:gd name="T69" fmla="*/ 8 h 62"/>
                        <a:gd name="T70" fmla="*/ 3 w 87"/>
                        <a:gd name="T71" fmla="*/ 11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7"/>
                        <a:gd name="T109" fmla="*/ 0 h 62"/>
                        <a:gd name="T110" fmla="*/ 87 w 87"/>
                        <a:gd name="T111" fmla="*/ 62 h 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7" h="62">
                          <a:moveTo>
                            <a:pt x="3" y="11"/>
                          </a:moveTo>
                          <a:lnTo>
                            <a:pt x="1" y="17"/>
                          </a:lnTo>
                          <a:lnTo>
                            <a:pt x="1" y="19"/>
                          </a:lnTo>
                          <a:lnTo>
                            <a:pt x="3" y="22"/>
                          </a:lnTo>
                          <a:lnTo>
                            <a:pt x="0" y="26"/>
                          </a:lnTo>
                          <a:lnTo>
                            <a:pt x="2" y="33"/>
                          </a:lnTo>
                          <a:lnTo>
                            <a:pt x="4" y="37"/>
                          </a:lnTo>
                          <a:lnTo>
                            <a:pt x="6" y="40"/>
                          </a:lnTo>
                          <a:lnTo>
                            <a:pt x="9" y="44"/>
                          </a:lnTo>
                          <a:lnTo>
                            <a:pt x="12" y="48"/>
                          </a:lnTo>
                          <a:lnTo>
                            <a:pt x="19" y="48"/>
                          </a:lnTo>
                          <a:lnTo>
                            <a:pt x="25" y="49"/>
                          </a:lnTo>
                          <a:lnTo>
                            <a:pt x="25" y="52"/>
                          </a:lnTo>
                          <a:lnTo>
                            <a:pt x="24" y="54"/>
                          </a:lnTo>
                          <a:lnTo>
                            <a:pt x="38" y="61"/>
                          </a:lnTo>
                          <a:lnTo>
                            <a:pt x="73" y="52"/>
                          </a:lnTo>
                          <a:lnTo>
                            <a:pt x="75" y="35"/>
                          </a:lnTo>
                          <a:lnTo>
                            <a:pt x="79" y="30"/>
                          </a:lnTo>
                          <a:lnTo>
                            <a:pt x="82" y="27"/>
                          </a:lnTo>
                          <a:lnTo>
                            <a:pt x="85" y="22"/>
                          </a:lnTo>
                          <a:lnTo>
                            <a:pt x="86" y="18"/>
                          </a:lnTo>
                          <a:lnTo>
                            <a:pt x="85" y="14"/>
                          </a:lnTo>
                          <a:lnTo>
                            <a:pt x="84" y="10"/>
                          </a:lnTo>
                          <a:lnTo>
                            <a:pt x="82" y="7"/>
                          </a:lnTo>
                          <a:lnTo>
                            <a:pt x="79" y="5"/>
                          </a:lnTo>
                          <a:lnTo>
                            <a:pt x="73" y="3"/>
                          </a:lnTo>
                          <a:lnTo>
                            <a:pt x="67" y="2"/>
                          </a:lnTo>
                          <a:lnTo>
                            <a:pt x="60" y="1"/>
                          </a:lnTo>
                          <a:lnTo>
                            <a:pt x="52" y="0"/>
                          </a:lnTo>
                          <a:lnTo>
                            <a:pt x="42" y="0"/>
                          </a:lnTo>
                          <a:lnTo>
                            <a:pt x="32" y="0"/>
                          </a:lnTo>
                          <a:lnTo>
                            <a:pt x="22" y="1"/>
                          </a:lnTo>
                          <a:lnTo>
                            <a:pt x="16" y="3"/>
                          </a:lnTo>
                          <a:lnTo>
                            <a:pt x="10" y="5"/>
                          </a:lnTo>
                          <a:lnTo>
                            <a:pt x="6" y="8"/>
                          </a:lnTo>
                          <a:lnTo>
                            <a:pt x="3" y="11"/>
                          </a:lnTo>
                        </a:path>
                      </a:pathLst>
                    </a:custGeom>
                    <a:solidFill>
                      <a:srgbClr val="FF7F3F"/>
                    </a:solidFill>
                    <a:ln w="12700" cap="rnd">
                      <a:noFill/>
                      <a:round/>
                      <a:headEnd/>
                      <a:tailEnd/>
                    </a:ln>
                  </p:spPr>
                  <p:txBody>
                    <a:bodyPr/>
                    <a:lstStyle/>
                    <a:p>
                      <a:endParaRPr lang="en-US" dirty="0"/>
                    </a:p>
                  </p:txBody>
                </p:sp>
                <p:sp>
                  <p:nvSpPr>
                    <p:cNvPr id="438" name="Freeform 545"/>
                    <p:cNvSpPr>
                      <a:spLocks/>
                    </p:cNvSpPr>
                    <p:nvPr/>
                  </p:nvSpPr>
                  <p:spPr bwMode="auto">
                    <a:xfrm>
                      <a:off x="2878" y="1751"/>
                      <a:ext cx="30" cy="15"/>
                    </a:xfrm>
                    <a:custGeom>
                      <a:avLst/>
                      <a:gdLst>
                        <a:gd name="T0" fmla="*/ 4 w 30"/>
                        <a:gd name="T1" fmla="*/ 1 h 15"/>
                        <a:gd name="T2" fmla="*/ 10 w 30"/>
                        <a:gd name="T3" fmla="*/ 0 h 15"/>
                        <a:gd name="T4" fmla="*/ 19 w 30"/>
                        <a:gd name="T5" fmla="*/ 0 h 15"/>
                        <a:gd name="T6" fmla="*/ 25 w 30"/>
                        <a:gd name="T7" fmla="*/ 1 h 15"/>
                        <a:gd name="T8" fmla="*/ 27 w 30"/>
                        <a:gd name="T9" fmla="*/ 1 h 15"/>
                        <a:gd name="T10" fmla="*/ 27 w 30"/>
                        <a:gd name="T11" fmla="*/ 2 h 15"/>
                        <a:gd name="T12" fmla="*/ 29 w 30"/>
                        <a:gd name="T13" fmla="*/ 3 h 15"/>
                        <a:gd name="T14" fmla="*/ 16 w 30"/>
                        <a:gd name="T15" fmla="*/ 3 h 15"/>
                        <a:gd name="T16" fmla="*/ 18 w 30"/>
                        <a:gd name="T17" fmla="*/ 4 h 15"/>
                        <a:gd name="T18" fmla="*/ 25 w 30"/>
                        <a:gd name="T19" fmla="*/ 4 h 15"/>
                        <a:gd name="T20" fmla="*/ 10 w 30"/>
                        <a:gd name="T21" fmla="*/ 4 h 15"/>
                        <a:gd name="T22" fmla="*/ 5 w 30"/>
                        <a:gd name="T23" fmla="*/ 4 h 15"/>
                        <a:gd name="T24" fmla="*/ 2 w 30"/>
                        <a:gd name="T25" fmla="*/ 11 h 15"/>
                        <a:gd name="T26" fmla="*/ 4 w 30"/>
                        <a:gd name="T27" fmla="*/ 13 h 15"/>
                        <a:gd name="T28" fmla="*/ 5 w 30"/>
                        <a:gd name="T29" fmla="*/ 14 h 15"/>
                        <a:gd name="T30" fmla="*/ 0 w 30"/>
                        <a:gd name="T31" fmla="*/ 12 h 15"/>
                        <a:gd name="T32" fmla="*/ 3 w 30"/>
                        <a:gd name="T33" fmla="*/ 3 h 15"/>
                        <a:gd name="T34" fmla="*/ 4 w 30"/>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15"/>
                        <a:gd name="T56" fmla="*/ 30 w 30"/>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15">
                          <a:moveTo>
                            <a:pt x="4" y="1"/>
                          </a:moveTo>
                          <a:lnTo>
                            <a:pt x="10" y="0"/>
                          </a:lnTo>
                          <a:lnTo>
                            <a:pt x="19" y="0"/>
                          </a:lnTo>
                          <a:lnTo>
                            <a:pt x="25" y="1"/>
                          </a:lnTo>
                          <a:lnTo>
                            <a:pt x="27" y="1"/>
                          </a:lnTo>
                          <a:lnTo>
                            <a:pt x="27" y="2"/>
                          </a:lnTo>
                          <a:lnTo>
                            <a:pt x="29" y="3"/>
                          </a:lnTo>
                          <a:lnTo>
                            <a:pt x="16" y="3"/>
                          </a:lnTo>
                          <a:lnTo>
                            <a:pt x="18" y="4"/>
                          </a:lnTo>
                          <a:lnTo>
                            <a:pt x="25" y="4"/>
                          </a:lnTo>
                          <a:lnTo>
                            <a:pt x="10" y="4"/>
                          </a:lnTo>
                          <a:lnTo>
                            <a:pt x="5" y="4"/>
                          </a:lnTo>
                          <a:lnTo>
                            <a:pt x="2" y="11"/>
                          </a:lnTo>
                          <a:lnTo>
                            <a:pt x="4" y="13"/>
                          </a:lnTo>
                          <a:lnTo>
                            <a:pt x="5" y="14"/>
                          </a:lnTo>
                          <a:lnTo>
                            <a:pt x="0" y="12"/>
                          </a:lnTo>
                          <a:lnTo>
                            <a:pt x="3" y="3"/>
                          </a:lnTo>
                          <a:lnTo>
                            <a:pt x="4" y="1"/>
                          </a:lnTo>
                        </a:path>
                      </a:pathLst>
                    </a:custGeom>
                    <a:solidFill>
                      <a:srgbClr val="7F3F00"/>
                    </a:solidFill>
                    <a:ln w="12700" cap="rnd">
                      <a:noFill/>
                      <a:round/>
                      <a:headEnd/>
                      <a:tailEnd/>
                    </a:ln>
                  </p:spPr>
                  <p:txBody>
                    <a:bodyPr/>
                    <a:lstStyle/>
                    <a:p>
                      <a:endParaRPr lang="en-US" dirty="0"/>
                    </a:p>
                  </p:txBody>
                </p:sp>
                <p:sp>
                  <p:nvSpPr>
                    <p:cNvPr id="439" name="Freeform 546"/>
                    <p:cNvSpPr>
                      <a:spLocks/>
                    </p:cNvSpPr>
                    <p:nvPr/>
                  </p:nvSpPr>
                  <p:spPr bwMode="auto">
                    <a:xfrm>
                      <a:off x="2857" y="1755"/>
                      <a:ext cx="13" cy="2"/>
                    </a:xfrm>
                    <a:custGeom>
                      <a:avLst/>
                      <a:gdLst>
                        <a:gd name="T0" fmla="*/ 11 w 13"/>
                        <a:gd name="T1" fmla="*/ 0 h 2"/>
                        <a:gd name="T2" fmla="*/ 5 w 13"/>
                        <a:gd name="T3" fmla="*/ 0 h 2"/>
                        <a:gd name="T4" fmla="*/ 0 w 13"/>
                        <a:gd name="T5" fmla="*/ 0 h 2"/>
                        <a:gd name="T6" fmla="*/ 1 w 13"/>
                        <a:gd name="T7" fmla="*/ 0 h 2"/>
                        <a:gd name="T8" fmla="*/ 0 w 13"/>
                        <a:gd name="T9" fmla="*/ 1 h 2"/>
                        <a:gd name="T10" fmla="*/ 5 w 13"/>
                        <a:gd name="T11" fmla="*/ 1 h 2"/>
                        <a:gd name="T12" fmla="*/ 8 w 13"/>
                        <a:gd name="T13" fmla="*/ 1 h 2"/>
                        <a:gd name="T14" fmla="*/ 4 w 13"/>
                        <a:gd name="T15" fmla="*/ 1 h 2"/>
                        <a:gd name="T16" fmla="*/ 1 w 13"/>
                        <a:gd name="T17" fmla="*/ 1 h 2"/>
                        <a:gd name="T18" fmla="*/ 10 w 13"/>
                        <a:gd name="T19" fmla="*/ 1 h 2"/>
                        <a:gd name="T20" fmla="*/ 12 w 13"/>
                        <a:gd name="T21" fmla="*/ 1 h 2"/>
                        <a:gd name="T22" fmla="*/ 11 w 13"/>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
                        <a:gd name="T38" fmla="*/ 13 w 13"/>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
                          <a:moveTo>
                            <a:pt x="11" y="0"/>
                          </a:moveTo>
                          <a:lnTo>
                            <a:pt x="5" y="0"/>
                          </a:lnTo>
                          <a:lnTo>
                            <a:pt x="0" y="0"/>
                          </a:lnTo>
                          <a:lnTo>
                            <a:pt x="1" y="0"/>
                          </a:lnTo>
                          <a:lnTo>
                            <a:pt x="0" y="1"/>
                          </a:lnTo>
                          <a:lnTo>
                            <a:pt x="5" y="1"/>
                          </a:lnTo>
                          <a:lnTo>
                            <a:pt x="8" y="1"/>
                          </a:lnTo>
                          <a:lnTo>
                            <a:pt x="4" y="1"/>
                          </a:lnTo>
                          <a:lnTo>
                            <a:pt x="1" y="1"/>
                          </a:lnTo>
                          <a:lnTo>
                            <a:pt x="10" y="1"/>
                          </a:lnTo>
                          <a:lnTo>
                            <a:pt x="12" y="1"/>
                          </a:lnTo>
                          <a:lnTo>
                            <a:pt x="11" y="0"/>
                          </a:lnTo>
                        </a:path>
                      </a:pathLst>
                    </a:custGeom>
                    <a:solidFill>
                      <a:srgbClr val="7F3F00"/>
                    </a:solidFill>
                    <a:ln w="12700" cap="rnd">
                      <a:noFill/>
                      <a:round/>
                      <a:headEnd/>
                      <a:tailEnd/>
                    </a:ln>
                  </p:spPr>
                  <p:txBody>
                    <a:bodyPr/>
                    <a:lstStyle/>
                    <a:p>
                      <a:endParaRPr lang="en-US" dirty="0"/>
                    </a:p>
                  </p:txBody>
                </p:sp>
                <p:sp>
                  <p:nvSpPr>
                    <p:cNvPr id="440" name="Freeform 547"/>
                    <p:cNvSpPr>
                      <a:spLocks/>
                    </p:cNvSpPr>
                    <p:nvPr/>
                  </p:nvSpPr>
                  <p:spPr bwMode="auto">
                    <a:xfrm>
                      <a:off x="2888" y="1766"/>
                      <a:ext cx="42" cy="17"/>
                    </a:xfrm>
                    <a:custGeom>
                      <a:avLst/>
                      <a:gdLst>
                        <a:gd name="T0" fmla="*/ 34 w 42"/>
                        <a:gd name="T1" fmla="*/ 4 h 17"/>
                        <a:gd name="T2" fmla="*/ 30 w 42"/>
                        <a:gd name="T3" fmla="*/ 8 h 17"/>
                        <a:gd name="T4" fmla="*/ 0 w 42"/>
                        <a:gd name="T5" fmla="*/ 14 h 17"/>
                        <a:gd name="T6" fmla="*/ 16 w 42"/>
                        <a:gd name="T7" fmla="*/ 12 h 17"/>
                        <a:gd name="T8" fmla="*/ 23 w 42"/>
                        <a:gd name="T9" fmla="*/ 12 h 17"/>
                        <a:gd name="T10" fmla="*/ 31 w 42"/>
                        <a:gd name="T11" fmla="*/ 12 h 17"/>
                        <a:gd name="T12" fmla="*/ 37 w 42"/>
                        <a:gd name="T13" fmla="*/ 13 h 17"/>
                        <a:gd name="T14" fmla="*/ 40 w 42"/>
                        <a:gd name="T15" fmla="*/ 16 h 17"/>
                        <a:gd name="T16" fmla="*/ 41 w 42"/>
                        <a:gd name="T17" fmla="*/ 5 h 17"/>
                        <a:gd name="T18" fmla="*/ 40 w 42"/>
                        <a:gd name="T19" fmla="*/ 2 h 17"/>
                        <a:gd name="T20" fmla="*/ 35 w 42"/>
                        <a:gd name="T21" fmla="*/ 0 h 17"/>
                        <a:gd name="T22" fmla="*/ 34 w 42"/>
                        <a:gd name="T23" fmla="*/ 4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17"/>
                        <a:gd name="T38" fmla="*/ 42 w 42"/>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17">
                          <a:moveTo>
                            <a:pt x="34" y="4"/>
                          </a:moveTo>
                          <a:lnTo>
                            <a:pt x="30" y="8"/>
                          </a:lnTo>
                          <a:lnTo>
                            <a:pt x="0" y="14"/>
                          </a:lnTo>
                          <a:lnTo>
                            <a:pt x="16" y="12"/>
                          </a:lnTo>
                          <a:lnTo>
                            <a:pt x="23" y="12"/>
                          </a:lnTo>
                          <a:lnTo>
                            <a:pt x="31" y="12"/>
                          </a:lnTo>
                          <a:lnTo>
                            <a:pt x="37" y="13"/>
                          </a:lnTo>
                          <a:lnTo>
                            <a:pt x="40" y="16"/>
                          </a:lnTo>
                          <a:lnTo>
                            <a:pt x="41" y="5"/>
                          </a:lnTo>
                          <a:lnTo>
                            <a:pt x="40" y="2"/>
                          </a:lnTo>
                          <a:lnTo>
                            <a:pt x="35" y="0"/>
                          </a:lnTo>
                          <a:lnTo>
                            <a:pt x="34" y="4"/>
                          </a:lnTo>
                        </a:path>
                      </a:pathLst>
                    </a:custGeom>
                    <a:solidFill>
                      <a:srgbClr val="7F3F00"/>
                    </a:solidFill>
                    <a:ln w="12700" cap="rnd">
                      <a:noFill/>
                      <a:round/>
                      <a:headEnd/>
                      <a:tailEnd/>
                    </a:ln>
                  </p:spPr>
                  <p:txBody>
                    <a:bodyPr/>
                    <a:lstStyle/>
                    <a:p>
                      <a:endParaRPr lang="en-US" dirty="0"/>
                    </a:p>
                  </p:txBody>
                </p:sp>
              </p:grpSp>
              <p:sp>
                <p:nvSpPr>
                  <p:cNvPr id="436" name="Freeform 548"/>
                  <p:cNvSpPr>
                    <a:spLocks/>
                  </p:cNvSpPr>
                  <p:nvPr/>
                </p:nvSpPr>
                <p:spPr bwMode="auto">
                  <a:xfrm>
                    <a:off x="2853" y="1728"/>
                    <a:ext cx="93" cy="45"/>
                  </a:xfrm>
                  <a:custGeom>
                    <a:avLst/>
                    <a:gdLst>
                      <a:gd name="T0" fmla="*/ 16 w 93"/>
                      <a:gd name="T1" fmla="*/ 4 h 45"/>
                      <a:gd name="T2" fmla="*/ 24 w 93"/>
                      <a:gd name="T3" fmla="*/ 2 h 45"/>
                      <a:gd name="T4" fmla="*/ 31 w 93"/>
                      <a:gd name="T5" fmla="*/ 1 h 45"/>
                      <a:gd name="T6" fmla="*/ 43 w 93"/>
                      <a:gd name="T7" fmla="*/ 0 h 45"/>
                      <a:gd name="T8" fmla="*/ 51 w 93"/>
                      <a:gd name="T9" fmla="*/ 0 h 45"/>
                      <a:gd name="T10" fmla="*/ 59 w 93"/>
                      <a:gd name="T11" fmla="*/ 0 h 45"/>
                      <a:gd name="T12" fmla="*/ 68 w 93"/>
                      <a:gd name="T13" fmla="*/ 1 h 45"/>
                      <a:gd name="T14" fmla="*/ 74 w 93"/>
                      <a:gd name="T15" fmla="*/ 1 h 45"/>
                      <a:gd name="T16" fmla="*/ 80 w 93"/>
                      <a:gd name="T17" fmla="*/ 2 h 45"/>
                      <a:gd name="T18" fmla="*/ 85 w 93"/>
                      <a:gd name="T19" fmla="*/ 4 h 45"/>
                      <a:gd name="T20" fmla="*/ 89 w 93"/>
                      <a:gd name="T21" fmla="*/ 6 h 45"/>
                      <a:gd name="T22" fmla="*/ 89 w 93"/>
                      <a:gd name="T23" fmla="*/ 9 h 45"/>
                      <a:gd name="T24" fmla="*/ 91 w 93"/>
                      <a:gd name="T25" fmla="*/ 13 h 45"/>
                      <a:gd name="T26" fmla="*/ 92 w 93"/>
                      <a:gd name="T27" fmla="*/ 19 h 45"/>
                      <a:gd name="T28" fmla="*/ 91 w 93"/>
                      <a:gd name="T29" fmla="*/ 24 h 45"/>
                      <a:gd name="T30" fmla="*/ 89 w 93"/>
                      <a:gd name="T31" fmla="*/ 29 h 45"/>
                      <a:gd name="T32" fmla="*/ 87 w 93"/>
                      <a:gd name="T33" fmla="*/ 33 h 45"/>
                      <a:gd name="T34" fmla="*/ 84 w 93"/>
                      <a:gd name="T35" fmla="*/ 36 h 45"/>
                      <a:gd name="T36" fmla="*/ 81 w 93"/>
                      <a:gd name="T37" fmla="*/ 39 h 45"/>
                      <a:gd name="T38" fmla="*/ 79 w 93"/>
                      <a:gd name="T39" fmla="*/ 41 h 45"/>
                      <a:gd name="T40" fmla="*/ 76 w 93"/>
                      <a:gd name="T41" fmla="*/ 44 h 45"/>
                      <a:gd name="T42" fmla="*/ 72 w 93"/>
                      <a:gd name="T43" fmla="*/ 44 h 45"/>
                      <a:gd name="T44" fmla="*/ 74 w 93"/>
                      <a:gd name="T45" fmla="*/ 40 h 45"/>
                      <a:gd name="T46" fmla="*/ 72 w 93"/>
                      <a:gd name="T47" fmla="*/ 38 h 45"/>
                      <a:gd name="T48" fmla="*/ 70 w 93"/>
                      <a:gd name="T49" fmla="*/ 36 h 45"/>
                      <a:gd name="T50" fmla="*/ 72 w 93"/>
                      <a:gd name="T51" fmla="*/ 33 h 45"/>
                      <a:gd name="T52" fmla="*/ 74 w 93"/>
                      <a:gd name="T53" fmla="*/ 29 h 45"/>
                      <a:gd name="T54" fmla="*/ 71 w 93"/>
                      <a:gd name="T55" fmla="*/ 28 h 45"/>
                      <a:gd name="T56" fmla="*/ 67 w 93"/>
                      <a:gd name="T57" fmla="*/ 30 h 45"/>
                      <a:gd name="T58" fmla="*/ 64 w 93"/>
                      <a:gd name="T59" fmla="*/ 32 h 45"/>
                      <a:gd name="T60" fmla="*/ 64 w 93"/>
                      <a:gd name="T61" fmla="*/ 28 h 45"/>
                      <a:gd name="T62" fmla="*/ 62 w 93"/>
                      <a:gd name="T63" fmla="*/ 22 h 45"/>
                      <a:gd name="T64" fmla="*/ 62 w 93"/>
                      <a:gd name="T65" fmla="*/ 17 h 45"/>
                      <a:gd name="T66" fmla="*/ 62 w 93"/>
                      <a:gd name="T67" fmla="*/ 14 h 45"/>
                      <a:gd name="T68" fmla="*/ 65 w 93"/>
                      <a:gd name="T69" fmla="*/ 12 h 45"/>
                      <a:gd name="T70" fmla="*/ 58 w 93"/>
                      <a:gd name="T71" fmla="*/ 13 h 45"/>
                      <a:gd name="T72" fmla="*/ 53 w 93"/>
                      <a:gd name="T73" fmla="*/ 14 h 45"/>
                      <a:gd name="T74" fmla="*/ 49 w 93"/>
                      <a:gd name="T75" fmla="*/ 14 h 45"/>
                      <a:gd name="T76" fmla="*/ 39 w 93"/>
                      <a:gd name="T77" fmla="*/ 15 h 45"/>
                      <a:gd name="T78" fmla="*/ 34 w 93"/>
                      <a:gd name="T79" fmla="*/ 16 h 45"/>
                      <a:gd name="T80" fmla="*/ 42 w 93"/>
                      <a:gd name="T81" fmla="*/ 14 h 45"/>
                      <a:gd name="T82" fmla="*/ 37 w 93"/>
                      <a:gd name="T83" fmla="*/ 14 h 45"/>
                      <a:gd name="T84" fmla="*/ 26 w 93"/>
                      <a:gd name="T85" fmla="*/ 14 h 45"/>
                      <a:gd name="T86" fmla="*/ 18 w 93"/>
                      <a:gd name="T87" fmla="*/ 13 h 45"/>
                      <a:gd name="T88" fmla="*/ 9 w 93"/>
                      <a:gd name="T89" fmla="*/ 14 h 45"/>
                      <a:gd name="T90" fmla="*/ 6 w 93"/>
                      <a:gd name="T91" fmla="*/ 17 h 45"/>
                      <a:gd name="T92" fmla="*/ 5 w 93"/>
                      <a:gd name="T93" fmla="*/ 20 h 45"/>
                      <a:gd name="T94" fmla="*/ 3 w 93"/>
                      <a:gd name="T95" fmla="*/ 16 h 45"/>
                      <a:gd name="T96" fmla="*/ 0 w 93"/>
                      <a:gd name="T97" fmla="*/ 11 h 45"/>
                      <a:gd name="T98" fmla="*/ 5 w 93"/>
                      <a:gd name="T99" fmla="*/ 8 h 45"/>
                      <a:gd name="T100" fmla="*/ 10 w 93"/>
                      <a:gd name="T101" fmla="*/ 5 h 45"/>
                      <a:gd name="T102" fmla="*/ 16 w 93"/>
                      <a:gd name="T103" fmla="*/ 4 h 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
                      <a:gd name="T157" fmla="*/ 0 h 45"/>
                      <a:gd name="T158" fmla="*/ 93 w 93"/>
                      <a:gd name="T159" fmla="*/ 45 h 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 h="45">
                        <a:moveTo>
                          <a:pt x="16" y="4"/>
                        </a:moveTo>
                        <a:lnTo>
                          <a:pt x="24" y="2"/>
                        </a:lnTo>
                        <a:lnTo>
                          <a:pt x="31" y="1"/>
                        </a:lnTo>
                        <a:lnTo>
                          <a:pt x="43" y="0"/>
                        </a:lnTo>
                        <a:lnTo>
                          <a:pt x="51" y="0"/>
                        </a:lnTo>
                        <a:lnTo>
                          <a:pt x="59" y="0"/>
                        </a:lnTo>
                        <a:lnTo>
                          <a:pt x="68" y="1"/>
                        </a:lnTo>
                        <a:lnTo>
                          <a:pt x="74" y="1"/>
                        </a:lnTo>
                        <a:lnTo>
                          <a:pt x="80" y="2"/>
                        </a:lnTo>
                        <a:lnTo>
                          <a:pt x="85" y="4"/>
                        </a:lnTo>
                        <a:lnTo>
                          <a:pt x="89" y="6"/>
                        </a:lnTo>
                        <a:lnTo>
                          <a:pt x="89" y="9"/>
                        </a:lnTo>
                        <a:lnTo>
                          <a:pt x="91" y="13"/>
                        </a:lnTo>
                        <a:lnTo>
                          <a:pt x="92" y="19"/>
                        </a:lnTo>
                        <a:lnTo>
                          <a:pt x="91" y="24"/>
                        </a:lnTo>
                        <a:lnTo>
                          <a:pt x="89" y="29"/>
                        </a:lnTo>
                        <a:lnTo>
                          <a:pt x="87" y="33"/>
                        </a:lnTo>
                        <a:lnTo>
                          <a:pt x="84" y="36"/>
                        </a:lnTo>
                        <a:lnTo>
                          <a:pt x="81" y="39"/>
                        </a:lnTo>
                        <a:lnTo>
                          <a:pt x="79" y="41"/>
                        </a:lnTo>
                        <a:lnTo>
                          <a:pt x="76" y="44"/>
                        </a:lnTo>
                        <a:lnTo>
                          <a:pt x="72" y="44"/>
                        </a:lnTo>
                        <a:lnTo>
                          <a:pt x="74" y="40"/>
                        </a:lnTo>
                        <a:lnTo>
                          <a:pt x="72" y="38"/>
                        </a:lnTo>
                        <a:lnTo>
                          <a:pt x="70" y="36"/>
                        </a:lnTo>
                        <a:lnTo>
                          <a:pt x="72" y="33"/>
                        </a:lnTo>
                        <a:lnTo>
                          <a:pt x="74" y="29"/>
                        </a:lnTo>
                        <a:lnTo>
                          <a:pt x="71" y="28"/>
                        </a:lnTo>
                        <a:lnTo>
                          <a:pt x="67" y="30"/>
                        </a:lnTo>
                        <a:lnTo>
                          <a:pt x="64" y="32"/>
                        </a:lnTo>
                        <a:lnTo>
                          <a:pt x="64" y="28"/>
                        </a:lnTo>
                        <a:lnTo>
                          <a:pt x="62" y="22"/>
                        </a:lnTo>
                        <a:lnTo>
                          <a:pt x="62" y="17"/>
                        </a:lnTo>
                        <a:lnTo>
                          <a:pt x="62" y="14"/>
                        </a:lnTo>
                        <a:lnTo>
                          <a:pt x="65" y="12"/>
                        </a:lnTo>
                        <a:lnTo>
                          <a:pt x="58" y="13"/>
                        </a:lnTo>
                        <a:lnTo>
                          <a:pt x="53" y="14"/>
                        </a:lnTo>
                        <a:lnTo>
                          <a:pt x="49" y="14"/>
                        </a:lnTo>
                        <a:lnTo>
                          <a:pt x="39" y="15"/>
                        </a:lnTo>
                        <a:lnTo>
                          <a:pt x="34" y="16"/>
                        </a:lnTo>
                        <a:lnTo>
                          <a:pt x="42" y="14"/>
                        </a:lnTo>
                        <a:lnTo>
                          <a:pt x="37" y="14"/>
                        </a:lnTo>
                        <a:lnTo>
                          <a:pt x="26" y="14"/>
                        </a:lnTo>
                        <a:lnTo>
                          <a:pt x="18" y="13"/>
                        </a:lnTo>
                        <a:lnTo>
                          <a:pt x="9" y="14"/>
                        </a:lnTo>
                        <a:lnTo>
                          <a:pt x="6" y="17"/>
                        </a:lnTo>
                        <a:lnTo>
                          <a:pt x="5" y="20"/>
                        </a:lnTo>
                        <a:lnTo>
                          <a:pt x="3" y="16"/>
                        </a:lnTo>
                        <a:lnTo>
                          <a:pt x="0" y="11"/>
                        </a:lnTo>
                        <a:lnTo>
                          <a:pt x="5" y="8"/>
                        </a:lnTo>
                        <a:lnTo>
                          <a:pt x="10" y="5"/>
                        </a:lnTo>
                        <a:lnTo>
                          <a:pt x="16" y="4"/>
                        </a:lnTo>
                      </a:path>
                    </a:pathLst>
                  </a:custGeom>
                  <a:solidFill>
                    <a:srgbClr val="000000"/>
                  </a:solidFill>
                  <a:ln w="12700" cap="rnd">
                    <a:noFill/>
                    <a:round/>
                    <a:headEnd/>
                    <a:tailEnd/>
                  </a:ln>
                </p:spPr>
                <p:txBody>
                  <a:bodyPr/>
                  <a:lstStyle/>
                  <a:p>
                    <a:endParaRPr lang="en-US" dirty="0"/>
                  </a:p>
                </p:txBody>
              </p:sp>
            </p:grpSp>
          </p:grpSp>
          <p:grpSp>
            <p:nvGrpSpPr>
              <p:cNvPr id="402" name="Group 549"/>
              <p:cNvGrpSpPr>
                <a:grpSpLocks/>
              </p:cNvGrpSpPr>
              <p:nvPr/>
            </p:nvGrpSpPr>
            <p:grpSpPr bwMode="auto">
              <a:xfrm>
                <a:off x="2625" y="1739"/>
                <a:ext cx="221" cy="428"/>
                <a:chOff x="2625" y="1739"/>
                <a:chExt cx="221" cy="428"/>
              </a:xfrm>
            </p:grpSpPr>
            <p:grpSp>
              <p:nvGrpSpPr>
                <p:cNvPr id="403" name="Group 550"/>
                <p:cNvGrpSpPr>
                  <a:grpSpLocks/>
                </p:cNvGrpSpPr>
                <p:nvPr/>
              </p:nvGrpSpPr>
              <p:grpSpPr bwMode="auto">
                <a:xfrm>
                  <a:off x="2674" y="1739"/>
                  <a:ext cx="114" cy="74"/>
                  <a:chOff x="2674" y="1739"/>
                  <a:chExt cx="114" cy="74"/>
                </a:xfrm>
              </p:grpSpPr>
              <p:sp>
                <p:nvSpPr>
                  <p:cNvPr id="423" name="Freeform 551"/>
                  <p:cNvSpPr>
                    <a:spLocks/>
                  </p:cNvSpPr>
                  <p:nvPr/>
                </p:nvSpPr>
                <p:spPr bwMode="auto">
                  <a:xfrm>
                    <a:off x="2674" y="1739"/>
                    <a:ext cx="114" cy="56"/>
                  </a:xfrm>
                  <a:custGeom>
                    <a:avLst/>
                    <a:gdLst>
                      <a:gd name="T0" fmla="*/ 43 w 114"/>
                      <a:gd name="T1" fmla="*/ 1 h 56"/>
                      <a:gd name="T2" fmla="*/ 30 w 114"/>
                      <a:gd name="T3" fmla="*/ 3 h 56"/>
                      <a:gd name="T4" fmla="*/ 23 w 114"/>
                      <a:gd name="T5" fmla="*/ 6 h 56"/>
                      <a:gd name="T6" fmla="*/ 17 w 114"/>
                      <a:gd name="T7" fmla="*/ 10 h 56"/>
                      <a:gd name="T8" fmla="*/ 11 w 114"/>
                      <a:gd name="T9" fmla="*/ 18 h 56"/>
                      <a:gd name="T10" fmla="*/ 4 w 114"/>
                      <a:gd name="T11" fmla="*/ 29 h 56"/>
                      <a:gd name="T12" fmla="*/ 0 w 114"/>
                      <a:gd name="T13" fmla="*/ 39 h 56"/>
                      <a:gd name="T14" fmla="*/ 1 w 114"/>
                      <a:gd name="T15" fmla="*/ 43 h 56"/>
                      <a:gd name="T16" fmla="*/ 3 w 114"/>
                      <a:gd name="T17" fmla="*/ 48 h 56"/>
                      <a:gd name="T18" fmla="*/ 5 w 114"/>
                      <a:gd name="T19" fmla="*/ 52 h 56"/>
                      <a:gd name="T20" fmla="*/ 5 w 114"/>
                      <a:gd name="T21" fmla="*/ 54 h 56"/>
                      <a:gd name="T22" fmla="*/ 9 w 114"/>
                      <a:gd name="T23" fmla="*/ 54 h 56"/>
                      <a:gd name="T24" fmla="*/ 15 w 114"/>
                      <a:gd name="T25" fmla="*/ 53 h 56"/>
                      <a:gd name="T26" fmla="*/ 23 w 114"/>
                      <a:gd name="T27" fmla="*/ 54 h 56"/>
                      <a:gd name="T28" fmla="*/ 33 w 114"/>
                      <a:gd name="T29" fmla="*/ 55 h 56"/>
                      <a:gd name="T30" fmla="*/ 39 w 114"/>
                      <a:gd name="T31" fmla="*/ 55 h 56"/>
                      <a:gd name="T32" fmla="*/ 39 w 114"/>
                      <a:gd name="T33" fmla="*/ 51 h 56"/>
                      <a:gd name="T34" fmla="*/ 31 w 114"/>
                      <a:gd name="T35" fmla="*/ 44 h 56"/>
                      <a:gd name="T36" fmla="*/ 29 w 114"/>
                      <a:gd name="T37" fmla="*/ 32 h 56"/>
                      <a:gd name="T38" fmla="*/ 31 w 114"/>
                      <a:gd name="T39" fmla="*/ 21 h 56"/>
                      <a:gd name="T40" fmla="*/ 46 w 114"/>
                      <a:gd name="T41" fmla="*/ 14 h 56"/>
                      <a:gd name="T42" fmla="*/ 73 w 114"/>
                      <a:gd name="T43" fmla="*/ 13 h 56"/>
                      <a:gd name="T44" fmla="*/ 86 w 114"/>
                      <a:gd name="T45" fmla="*/ 20 h 56"/>
                      <a:gd name="T46" fmla="*/ 85 w 114"/>
                      <a:gd name="T47" fmla="*/ 43 h 56"/>
                      <a:gd name="T48" fmla="*/ 73 w 114"/>
                      <a:gd name="T49" fmla="*/ 52 h 56"/>
                      <a:gd name="T50" fmla="*/ 73 w 114"/>
                      <a:gd name="T51" fmla="*/ 55 h 56"/>
                      <a:gd name="T52" fmla="*/ 80 w 114"/>
                      <a:gd name="T53" fmla="*/ 55 h 56"/>
                      <a:gd name="T54" fmla="*/ 88 w 114"/>
                      <a:gd name="T55" fmla="*/ 54 h 56"/>
                      <a:gd name="T56" fmla="*/ 96 w 114"/>
                      <a:gd name="T57" fmla="*/ 54 h 56"/>
                      <a:gd name="T58" fmla="*/ 102 w 114"/>
                      <a:gd name="T59" fmla="*/ 54 h 56"/>
                      <a:gd name="T60" fmla="*/ 105 w 114"/>
                      <a:gd name="T61" fmla="*/ 55 h 56"/>
                      <a:gd name="T62" fmla="*/ 106 w 114"/>
                      <a:gd name="T63" fmla="*/ 51 h 56"/>
                      <a:gd name="T64" fmla="*/ 110 w 114"/>
                      <a:gd name="T65" fmla="*/ 46 h 56"/>
                      <a:gd name="T66" fmla="*/ 112 w 114"/>
                      <a:gd name="T67" fmla="*/ 41 h 56"/>
                      <a:gd name="T68" fmla="*/ 113 w 114"/>
                      <a:gd name="T69" fmla="*/ 37 h 56"/>
                      <a:gd name="T70" fmla="*/ 112 w 114"/>
                      <a:gd name="T71" fmla="*/ 32 h 56"/>
                      <a:gd name="T72" fmla="*/ 110 w 114"/>
                      <a:gd name="T73" fmla="*/ 28 h 56"/>
                      <a:gd name="T74" fmla="*/ 108 w 114"/>
                      <a:gd name="T75" fmla="*/ 24 h 56"/>
                      <a:gd name="T76" fmla="*/ 106 w 114"/>
                      <a:gd name="T77" fmla="*/ 20 h 56"/>
                      <a:gd name="T78" fmla="*/ 106 w 114"/>
                      <a:gd name="T79" fmla="*/ 18 h 56"/>
                      <a:gd name="T80" fmla="*/ 104 w 114"/>
                      <a:gd name="T81" fmla="*/ 13 h 56"/>
                      <a:gd name="T82" fmla="*/ 101 w 114"/>
                      <a:gd name="T83" fmla="*/ 9 h 56"/>
                      <a:gd name="T84" fmla="*/ 93 w 114"/>
                      <a:gd name="T85" fmla="*/ 4 h 56"/>
                      <a:gd name="T86" fmla="*/ 81 w 114"/>
                      <a:gd name="T87" fmla="*/ 1 h 56"/>
                      <a:gd name="T88" fmla="*/ 69 w 114"/>
                      <a:gd name="T89" fmla="*/ 0 h 56"/>
                      <a:gd name="T90" fmla="*/ 59 w 114"/>
                      <a:gd name="T91" fmla="*/ 0 h 56"/>
                      <a:gd name="T92" fmla="*/ 43 w 114"/>
                      <a:gd name="T93" fmla="*/ 1 h 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4"/>
                      <a:gd name="T142" fmla="*/ 0 h 56"/>
                      <a:gd name="T143" fmla="*/ 114 w 114"/>
                      <a:gd name="T144" fmla="*/ 56 h 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4" h="56">
                        <a:moveTo>
                          <a:pt x="43" y="1"/>
                        </a:moveTo>
                        <a:lnTo>
                          <a:pt x="30" y="3"/>
                        </a:lnTo>
                        <a:lnTo>
                          <a:pt x="23" y="6"/>
                        </a:lnTo>
                        <a:lnTo>
                          <a:pt x="17" y="10"/>
                        </a:lnTo>
                        <a:lnTo>
                          <a:pt x="11" y="18"/>
                        </a:lnTo>
                        <a:lnTo>
                          <a:pt x="4" y="29"/>
                        </a:lnTo>
                        <a:lnTo>
                          <a:pt x="0" y="39"/>
                        </a:lnTo>
                        <a:lnTo>
                          <a:pt x="1" y="43"/>
                        </a:lnTo>
                        <a:lnTo>
                          <a:pt x="3" y="48"/>
                        </a:lnTo>
                        <a:lnTo>
                          <a:pt x="5" y="52"/>
                        </a:lnTo>
                        <a:lnTo>
                          <a:pt x="5" y="54"/>
                        </a:lnTo>
                        <a:lnTo>
                          <a:pt x="9" y="54"/>
                        </a:lnTo>
                        <a:lnTo>
                          <a:pt x="15" y="53"/>
                        </a:lnTo>
                        <a:lnTo>
                          <a:pt x="23" y="54"/>
                        </a:lnTo>
                        <a:lnTo>
                          <a:pt x="33" y="55"/>
                        </a:lnTo>
                        <a:lnTo>
                          <a:pt x="39" y="55"/>
                        </a:lnTo>
                        <a:lnTo>
                          <a:pt x="39" y="51"/>
                        </a:lnTo>
                        <a:lnTo>
                          <a:pt x="31" y="44"/>
                        </a:lnTo>
                        <a:lnTo>
                          <a:pt x="29" y="32"/>
                        </a:lnTo>
                        <a:lnTo>
                          <a:pt x="31" y="21"/>
                        </a:lnTo>
                        <a:lnTo>
                          <a:pt x="46" y="14"/>
                        </a:lnTo>
                        <a:lnTo>
                          <a:pt x="73" y="13"/>
                        </a:lnTo>
                        <a:lnTo>
                          <a:pt x="86" y="20"/>
                        </a:lnTo>
                        <a:lnTo>
                          <a:pt x="85" y="43"/>
                        </a:lnTo>
                        <a:lnTo>
                          <a:pt x="73" y="52"/>
                        </a:lnTo>
                        <a:lnTo>
                          <a:pt x="73" y="55"/>
                        </a:lnTo>
                        <a:lnTo>
                          <a:pt x="80" y="55"/>
                        </a:lnTo>
                        <a:lnTo>
                          <a:pt x="88" y="54"/>
                        </a:lnTo>
                        <a:lnTo>
                          <a:pt x="96" y="54"/>
                        </a:lnTo>
                        <a:lnTo>
                          <a:pt x="102" y="54"/>
                        </a:lnTo>
                        <a:lnTo>
                          <a:pt x="105" y="55"/>
                        </a:lnTo>
                        <a:lnTo>
                          <a:pt x="106" y="51"/>
                        </a:lnTo>
                        <a:lnTo>
                          <a:pt x="110" y="46"/>
                        </a:lnTo>
                        <a:lnTo>
                          <a:pt x="112" y="41"/>
                        </a:lnTo>
                        <a:lnTo>
                          <a:pt x="113" y="37"/>
                        </a:lnTo>
                        <a:lnTo>
                          <a:pt x="112" y="32"/>
                        </a:lnTo>
                        <a:lnTo>
                          <a:pt x="110" y="28"/>
                        </a:lnTo>
                        <a:lnTo>
                          <a:pt x="108" y="24"/>
                        </a:lnTo>
                        <a:lnTo>
                          <a:pt x="106" y="20"/>
                        </a:lnTo>
                        <a:lnTo>
                          <a:pt x="106" y="18"/>
                        </a:lnTo>
                        <a:lnTo>
                          <a:pt x="104" y="13"/>
                        </a:lnTo>
                        <a:lnTo>
                          <a:pt x="101" y="9"/>
                        </a:lnTo>
                        <a:lnTo>
                          <a:pt x="93" y="4"/>
                        </a:lnTo>
                        <a:lnTo>
                          <a:pt x="81" y="1"/>
                        </a:lnTo>
                        <a:lnTo>
                          <a:pt x="69" y="0"/>
                        </a:lnTo>
                        <a:lnTo>
                          <a:pt x="59" y="0"/>
                        </a:lnTo>
                        <a:lnTo>
                          <a:pt x="43" y="1"/>
                        </a:lnTo>
                      </a:path>
                    </a:pathLst>
                  </a:custGeom>
                  <a:solidFill>
                    <a:srgbClr val="BF3F00"/>
                  </a:solidFill>
                  <a:ln w="12700" cap="rnd">
                    <a:noFill/>
                    <a:round/>
                    <a:headEnd/>
                    <a:tailEnd/>
                  </a:ln>
                </p:spPr>
                <p:txBody>
                  <a:bodyPr/>
                  <a:lstStyle/>
                  <a:p>
                    <a:endParaRPr lang="en-US" dirty="0"/>
                  </a:p>
                </p:txBody>
              </p:sp>
              <p:sp>
                <p:nvSpPr>
                  <p:cNvPr id="424" name="Freeform 552"/>
                  <p:cNvSpPr>
                    <a:spLocks/>
                  </p:cNvSpPr>
                  <p:nvPr/>
                </p:nvSpPr>
                <p:spPr bwMode="auto">
                  <a:xfrm>
                    <a:off x="2700" y="1749"/>
                    <a:ext cx="65" cy="64"/>
                  </a:xfrm>
                  <a:custGeom>
                    <a:avLst/>
                    <a:gdLst>
                      <a:gd name="T0" fmla="*/ 6 w 65"/>
                      <a:gd name="T1" fmla="*/ 7 h 64"/>
                      <a:gd name="T2" fmla="*/ 2 w 65"/>
                      <a:gd name="T3" fmla="*/ 11 h 64"/>
                      <a:gd name="T4" fmla="*/ 1 w 65"/>
                      <a:gd name="T5" fmla="*/ 16 h 64"/>
                      <a:gd name="T6" fmla="*/ 0 w 65"/>
                      <a:gd name="T7" fmla="*/ 22 h 64"/>
                      <a:gd name="T8" fmla="*/ 1 w 65"/>
                      <a:gd name="T9" fmla="*/ 26 h 64"/>
                      <a:gd name="T10" fmla="*/ 2 w 65"/>
                      <a:gd name="T11" fmla="*/ 30 h 64"/>
                      <a:gd name="T12" fmla="*/ 14 w 65"/>
                      <a:gd name="T13" fmla="*/ 43 h 64"/>
                      <a:gd name="T14" fmla="*/ 14 w 65"/>
                      <a:gd name="T15" fmla="*/ 55 h 64"/>
                      <a:gd name="T16" fmla="*/ 33 w 65"/>
                      <a:gd name="T17" fmla="*/ 63 h 64"/>
                      <a:gd name="T18" fmla="*/ 48 w 65"/>
                      <a:gd name="T19" fmla="*/ 54 h 64"/>
                      <a:gd name="T20" fmla="*/ 48 w 65"/>
                      <a:gd name="T21" fmla="*/ 43 h 64"/>
                      <a:gd name="T22" fmla="*/ 61 w 65"/>
                      <a:gd name="T23" fmla="*/ 33 h 64"/>
                      <a:gd name="T24" fmla="*/ 63 w 65"/>
                      <a:gd name="T25" fmla="*/ 26 h 64"/>
                      <a:gd name="T26" fmla="*/ 64 w 65"/>
                      <a:gd name="T27" fmla="*/ 22 h 64"/>
                      <a:gd name="T28" fmla="*/ 63 w 65"/>
                      <a:gd name="T29" fmla="*/ 17 h 64"/>
                      <a:gd name="T30" fmla="*/ 63 w 65"/>
                      <a:gd name="T31" fmla="*/ 13 h 64"/>
                      <a:gd name="T32" fmla="*/ 61 w 65"/>
                      <a:gd name="T33" fmla="*/ 9 h 64"/>
                      <a:gd name="T34" fmla="*/ 56 w 65"/>
                      <a:gd name="T35" fmla="*/ 4 h 64"/>
                      <a:gd name="T36" fmla="*/ 50 w 65"/>
                      <a:gd name="T37" fmla="*/ 2 h 64"/>
                      <a:gd name="T38" fmla="*/ 40 w 65"/>
                      <a:gd name="T39" fmla="*/ 1 h 64"/>
                      <a:gd name="T40" fmla="*/ 29 w 65"/>
                      <a:gd name="T41" fmla="*/ 0 h 64"/>
                      <a:gd name="T42" fmla="*/ 20 w 65"/>
                      <a:gd name="T43" fmla="*/ 1 h 64"/>
                      <a:gd name="T44" fmla="*/ 12 w 65"/>
                      <a:gd name="T45" fmla="*/ 3 h 64"/>
                      <a:gd name="T46" fmla="*/ 6 w 65"/>
                      <a:gd name="T47" fmla="*/ 7 h 6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64"/>
                      <a:gd name="T74" fmla="*/ 65 w 65"/>
                      <a:gd name="T75" fmla="*/ 64 h 6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64">
                        <a:moveTo>
                          <a:pt x="6" y="7"/>
                        </a:moveTo>
                        <a:lnTo>
                          <a:pt x="2" y="11"/>
                        </a:lnTo>
                        <a:lnTo>
                          <a:pt x="1" y="16"/>
                        </a:lnTo>
                        <a:lnTo>
                          <a:pt x="0" y="22"/>
                        </a:lnTo>
                        <a:lnTo>
                          <a:pt x="1" y="26"/>
                        </a:lnTo>
                        <a:lnTo>
                          <a:pt x="2" y="30"/>
                        </a:lnTo>
                        <a:lnTo>
                          <a:pt x="14" y="43"/>
                        </a:lnTo>
                        <a:lnTo>
                          <a:pt x="14" y="55"/>
                        </a:lnTo>
                        <a:lnTo>
                          <a:pt x="33" y="63"/>
                        </a:lnTo>
                        <a:lnTo>
                          <a:pt x="48" y="54"/>
                        </a:lnTo>
                        <a:lnTo>
                          <a:pt x="48" y="43"/>
                        </a:lnTo>
                        <a:lnTo>
                          <a:pt x="61" y="33"/>
                        </a:lnTo>
                        <a:lnTo>
                          <a:pt x="63" y="26"/>
                        </a:lnTo>
                        <a:lnTo>
                          <a:pt x="64" y="22"/>
                        </a:lnTo>
                        <a:lnTo>
                          <a:pt x="63" y="17"/>
                        </a:lnTo>
                        <a:lnTo>
                          <a:pt x="63" y="13"/>
                        </a:lnTo>
                        <a:lnTo>
                          <a:pt x="61" y="9"/>
                        </a:lnTo>
                        <a:lnTo>
                          <a:pt x="56" y="4"/>
                        </a:lnTo>
                        <a:lnTo>
                          <a:pt x="50" y="2"/>
                        </a:lnTo>
                        <a:lnTo>
                          <a:pt x="40" y="1"/>
                        </a:lnTo>
                        <a:lnTo>
                          <a:pt x="29" y="0"/>
                        </a:lnTo>
                        <a:lnTo>
                          <a:pt x="20" y="1"/>
                        </a:lnTo>
                        <a:lnTo>
                          <a:pt x="12" y="3"/>
                        </a:lnTo>
                        <a:lnTo>
                          <a:pt x="6" y="7"/>
                        </a:lnTo>
                      </a:path>
                    </a:pathLst>
                  </a:custGeom>
                  <a:solidFill>
                    <a:srgbClr val="FF7F7F"/>
                  </a:solidFill>
                  <a:ln w="12700" cap="rnd">
                    <a:noFill/>
                    <a:round/>
                    <a:headEnd/>
                    <a:tailEnd/>
                  </a:ln>
                </p:spPr>
                <p:txBody>
                  <a:bodyPr/>
                  <a:lstStyle/>
                  <a:p>
                    <a:endParaRPr lang="en-US" dirty="0"/>
                  </a:p>
                </p:txBody>
              </p:sp>
              <p:grpSp>
                <p:nvGrpSpPr>
                  <p:cNvPr id="425" name="Group 553"/>
                  <p:cNvGrpSpPr>
                    <a:grpSpLocks/>
                  </p:cNvGrpSpPr>
                  <p:nvPr/>
                </p:nvGrpSpPr>
                <p:grpSpPr bwMode="auto">
                  <a:xfrm>
                    <a:off x="2694" y="1778"/>
                    <a:ext cx="76" cy="5"/>
                    <a:chOff x="2694" y="1778"/>
                    <a:chExt cx="76" cy="5"/>
                  </a:xfrm>
                </p:grpSpPr>
                <p:grpSp>
                  <p:nvGrpSpPr>
                    <p:cNvPr id="426" name="Group 554"/>
                    <p:cNvGrpSpPr>
                      <a:grpSpLocks/>
                    </p:cNvGrpSpPr>
                    <p:nvPr/>
                  </p:nvGrpSpPr>
                  <p:grpSpPr bwMode="auto">
                    <a:xfrm>
                      <a:off x="2694" y="1778"/>
                      <a:ext cx="6" cy="5"/>
                      <a:chOff x="2694" y="1778"/>
                      <a:chExt cx="6" cy="5"/>
                    </a:xfrm>
                  </p:grpSpPr>
                  <p:sp>
                    <p:nvSpPr>
                      <p:cNvPr id="430" name="Oval 555"/>
                      <p:cNvSpPr>
                        <a:spLocks noChangeArrowheads="1"/>
                      </p:cNvSpPr>
                      <p:nvPr/>
                    </p:nvSpPr>
                    <p:spPr bwMode="auto">
                      <a:xfrm>
                        <a:off x="2694" y="1778"/>
                        <a:ext cx="6" cy="5"/>
                      </a:xfrm>
                      <a:prstGeom prst="ellipse">
                        <a:avLst/>
                      </a:prstGeom>
                      <a:solidFill>
                        <a:srgbClr val="5F009F"/>
                      </a:solidFill>
                      <a:ln w="12700">
                        <a:noFill/>
                        <a:round/>
                        <a:headEnd/>
                        <a:tailEnd/>
                      </a:ln>
                    </p:spPr>
                    <p:txBody>
                      <a:bodyPr wrap="none" anchor="ctr"/>
                      <a:lstStyle/>
                      <a:p>
                        <a:endParaRPr lang="en-US" dirty="0"/>
                      </a:p>
                    </p:txBody>
                  </p:sp>
                  <p:sp>
                    <p:nvSpPr>
                      <p:cNvPr id="431" name="Oval 556"/>
                      <p:cNvSpPr>
                        <a:spLocks noChangeArrowheads="1"/>
                      </p:cNvSpPr>
                      <p:nvPr/>
                    </p:nvSpPr>
                    <p:spPr bwMode="auto">
                      <a:xfrm>
                        <a:off x="2695" y="1778"/>
                        <a:ext cx="4" cy="4"/>
                      </a:xfrm>
                      <a:prstGeom prst="ellipse">
                        <a:avLst/>
                      </a:prstGeom>
                      <a:solidFill>
                        <a:srgbClr val="BF5FFF"/>
                      </a:solidFill>
                      <a:ln w="12700">
                        <a:noFill/>
                        <a:round/>
                        <a:headEnd/>
                        <a:tailEnd/>
                      </a:ln>
                    </p:spPr>
                    <p:txBody>
                      <a:bodyPr wrap="none" anchor="ctr"/>
                      <a:lstStyle/>
                      <a:p>
                        <a:endParaRPr lang="en-US" dirty="0"/>
                      </a:p>
                    </p:txBody>
                  </p:sp>
                </p:grpSp>
                <p:grpSp>
                  <p:nvGrpSpPr>
                    <p:cNvPr id="427" name="Group 557"/>
                    <p:cNvGrpSpPr>
                      <a:grpSpLocks/>
                    </p:cNvGrpSpPr>
                    <p:nvPr/>
                  </p:nvGrpSpPr>
                  <p:grpSpPr bwMode="auto">
                    <a:xfrm>
                      <a:off x="2762" y="1778"/>
                      <a:ext cx="8" cy="5"/>
                      <a:chOff x="2762" y="1778"/>
                      <a:chExt cx="8" cy="5"/>
                    </a:xfrm>
                  </p:grpSpPr>
                  <p:sp>
                    <p:nvSpPr>
                      <p:cNvPr id="428" name="Oval 558"/>
                      <p:cNvSpPr>
                        <a:spLocks noChangeArrowheads="1"/>
                      </p:cNvSpPr>
                      <p:nvPr/>
                    </p:nvSpPr>
                    <p:spPr bwMode="auto">
                      <a:xfrm>
                        <a:off x="2762" y="1778"/>
                        <a:ext cx="8" cy="5"/>
                      </a:xfrm>
                      <a:prstGeom prst="ellipse">
                        <a:avLst/>
                      </a:prstGeom>
                      <a:solidFill>
                        <a:srgbClr val="5F009F"/>
                      </a:solidFill>
                      <a:ln w="12700">
                        <a:noFill/>
                        <a:round/>
                        <a:headEnd/>
                        <a:tailEnd/>
                      </a:ln>
                    </p:spPr>
                    <p:txBody>
                      <a:bodyPr wrap="none" anchor="ctr"/>
                      <a:lstStyle/>
                      <a:p>
                        <a:endParaRPr lang="en-US" dirty="0"/>
                      </a:p>
                    </p:txBody>
                  </p:sp>
                  <p:sp>
                    <p:nvSpPr>
                      <p:cNvPr id="429" name="Oval 559"/>
                      <p:cNvSpPr>
                        <a:spLocks noChangeArrowheads="1"/>
                      </p:cNvSpPr>
                      <p:nvPr/>
                    </p:nvSpPr>
                    <p:spPr bwMode="auto">
                      <a:xfrm>
                        <a:off x="2764" y="1778"/>
                        <a:ext cx="3" cy="4"/>
                      </a:xfrm>
                      <a:prstGeom prst="ellipse">
                        <a:avLst/>
                      </a:prstGeom>
                      <a:solidFill>
                        <a:srgbClr val="BF5FFF"/>
                      </a:solidFill>
                      <a:ln w="12700">
                        <a:noFill/>
                        <a:round/>
                        <a:headEnd/>
                        <a:tailEnd/>
                      </a:ln>
                    </p:spPr>
                    <p:txBody>
                      <a:bodyPr wrap="none" anchor="ctr"/>
                      <a:lstStyle/>
                      <a:p>
                        <a:endParaRPr lang="en-US" dirty="0"/>
                      </a:p>
                    </p:txBody>
                  </p:sp>
                </p:grpSp>
              </p:grpSp>
            </p:grpSp>
            <p:grpSp>
              <p:nvGrpSpPr>
                <p:cNvPr id="404" name="Group 560"/>
                <p:cNvGrpSpPr>
                  <a:grpSpLocks/>
                </p:cNvGrpSpPr>
                <p:nvPr/>
              </p:nvGrpSpPr>
              <p:grpSpPr bwMode="auto">
                <a:xfrm>
                  <a:off x="2662" y="1947"/>
                  <a:ext cx="180" cy="203"/>
                  <a:chOff x="2662" y="1947"/>
                  <a:chExt cx="180" cy="203"/>
                </a:xfrm>
              </p:grpSpPr>
              <p:grpSp>
                <p:nvGrpSpPr>
                  <p:cNvPr id="419" name="Group 561"/>
                  <p:cNvGrpSpPr>
                    <a:grpSpLocks/>
                  </p:cNvGrpSpPr>
                  <p:nvPr/>
                </p:nvGrpSpPr>
                <p:grpSpPr bwMode="auto">
                  <a:xfrm>
                    <a:off x="2662" y="1947"/>
                    <a:ext cx="180" cy="203"/>
                    <a:chOff x="2662" y="1947"/>
                    <a:chExt cx="180" cy="203"/>
                  </a:xfrm>
                </p:grpSpPr>
                <p:sp>
                  <p:nvSpPr>
                    <p:cNvPr id="421" name="Freeform 562"/>
                    <p:cNvSpPr>
                      <a:spLocks/>
                    </p:cNvSpPr>
                    <p:nvPr/>
                  </p:nvSpPr>
                  <p:spPr bwMode="auto">
                    <a:xfrm>
                      <a:off x="2662" y="1990"/>
                      <a:ext cx="128" cy="160"/>
                    </a:xfrm>
                    <a:custGeom>
                      <a:avLst/>
                      <a:gdLst>
                        <a:gd name="T0" fmla="*/ 23 w 128"/>
                        <a:gd name="T1" fmla="*/ 3 h 160"/>
                        <a:gd name="T2" fmla="*/ 24 w 128"/>
                        <a:gd name="T3" fmla="*/ 49 h 160"/>
                        <a:gd name="T4" fmla="*/ 24 w 128"/>
                        <a:gd name="T5" fmla="*/ 88 h 160"/>
                        <a:gd name="T6" fmla="*/ 29 w 128"/>
                        <a:gd name="T7" fmla="*/ 125 h 160"/>
                        <a:gd name="T8" fmla="*/ 15 w 128"/>
                        <a:gd name="T9" fmla="*/ 141 h 160"/>
                        <a:gd name="T10" fmla="*/ 3 w 128"/>
                        <a:gd name="T11" fmla="*/ 152 h 160"/>
                        <a:gd name="T12" fmla="*/ 0 w 128"/>
                        <a:gd name="T13" fmla="*/ 155 h 160"/>
                        <a:gd name="T14" fmla="*/ 5 w 128"/>
                        <a:gd name="T15" fmla="*/ 159 h 160"/>
                        <a:gd name="T16" fmla="*/ 28 w 128"/>
                        <a:gd name="T17" fmla="*/ 158 h 160"/>
                        <a:gd name="T18" fmla="*/ 48 w 128"/>
                        <a:gd name="T19" fmla="*/ 137 h 160"/>
                        <a:gd name="T20" fmla="*/ 50 w 128"/>
                        <a:gd name="T21" fmla="*/ 124 h 160"/>
                        <a:gd name="T22" fmla="*/ 65 w 128"/>
                        <a:gd name="T23" fmla="*/ 80 h 160"/>
                        <a:gd name="T24" fmla="*/ 67 w 128"/>
                        <a:gd name="T25" fmla="*/ 70 h 160"/>
                        <a:gd name="T26" fmla="*/ 66 w 128"/>
                        <a:gd name="T27" fmla="*/ 90 h 160"/>
                        <a:gd name="T28" fmla="*/ 73 w 128"/>
                        <a:gd name="T29" fmla="*/ 120 h 160"/>
                        <a:gd name="T30" fmla="*/ 71 w 128"/>
                        <a:gd name="T31" fmla="*/ 133 h 160"/>
                        <a:gd name="T32" fmla="*/ 81 w 128"/>
                        <a:gd name="T33" fmla="*/ 147 h 160"/>
                        <a:gd name="T34" fmla="*/ 94 w 128"/>
                        <a:gd name="T35" fmla="*/ 157 h 160"/>
                        <a:gd name="T36" fmla="*/ 115 w 128"/>
                        <a:gd name="T37" fmla="*/ 157 h 160"/>
                        <a:gd name="T38" fmla="*/ 121 w 128"/>
                        <a:gd name="T39" fmla="*/ 154 h 160"/>
                        <a:gd name="T40" fmla="*/ 99 w 128"/>
                        <a:gd name="T41" fmla="*/ 133 h 160"/>
                        <a:gd name="T42" fmla="*/ 97 w 128"/>
                        <a:gd name="T43" fmla="*/ 123 h 160"/>
                        <a:gd name="T44" fmla="*/ 101 w 128"/>
                        <a:gd name="T45" fmla="*/ 102 h 160"/>
                        <a:gd name="T46" fmla="*/ 109 w 128"/>
                        <a:gd name="T47" fmla="*/ 67 h 160"/>
                        <a:gd name="T48" fmla="*/ 127 w 128"/>
                        <a:gd name="T49" fmla="*/ 0 h 160"/>
                        <a:gd name="T50" fmla="*/ 23 w 128"/>
                        <a:gd name="T51" fmla="*/ 3 h 16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8"/>
                        <a:gd name="T79" fmla="*/ 0 h 160"/>
                        <a:gd name="T80" fmla="*/ 128 w 128"/>
                        <a:gd name="T81" fmla="*/ 160 h 16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8" h="160">
                          <a:moveTo>
                            <a:pt x="23" y="3"/>
                          </a:moveTo>
                          <a:lnTo>
                            <a:pt x="24" y="49"/>
                          </a:lnTo>
                          <a:lnTo>
                            <a:pt x="24" y="88"/>
                          </a:lnTo>
                          <a:lnTo>
                            <a:pt x="29" y="125"/>
                          </a:lnTo>
                          <a:lnTo>
                            <a:pt x="15" y="141"/>
                          </a:lnTo>
                          <a:lnTo>
                            <a:pt x="3" y="152"/>
                          </a:lnTo>
                          <a:lnTo>
                            <a:pt x="0" y="155"/>
                          </a:lnTo>
                          <a:lnTo>
                            <a:pt x="5" y="159"/>
                          </a:lnTo>
                          <a:lnTo>
                            <a:pt x="28" y="158"/>
                          </a:lnTo>
                          <a:lnTo>
                            <a:pt x="48" y="137"/>
                          </a:lnTo>
                          <a:lnTo>
                            <a:pt x="50" y="124"/>
                          </a:lnTo>
                          <a:lnTo>
                            <a:pt x="65" y="80"/>
                          </a:lnTo>
                          <a:lnTo>
                            <a:pt x="67" y="70"/>
                          </a:lnTo>
                          <a:lnTo>
                            <a:pt x="66" y="90"/>
                          </a:lnTo>
                          <a:lnTo>
                            <a:pt x="73" y="120"/>
                          </a:lnTo>
                          <a:lnTo>
                            <a:pt x="71" y="133"/>
                          </a:lnTo>
                          <a:lnTo>
                            <a:pt x="81" y="147"/>
                          </a:lnTo>
                          <a:lnTo>
                            <a:pt x="94" y="157"/>
                          </a:lnTo>
                          <a:lnTo>
                            <a:pt x="115" y="157"/>
                          </a:lnTo>
                          <a:lnTo>
                            <a:pt x="121" y="154"/>
                          </a:lnTo>
                          <a:lnTo>
                            <a:pt x="99" y="133"/>
                          </a:lnTo>
                          <a:lnTo>
                            <a:pt x="97" y="123"/>
                          </a:lnTo>
                          <a:lnTo>
                            <a:pt x="101" y="102"/>
                          </a:lnTo>
                          <a:lnTo>
                            <a:pt x="109" y="67"/>
                          </a:lnTo>
                          <a:lnTo>
                            <a:pt x="127" y="0"/>
                          </a:lnTo>
                          <a:lnTo>
                            <a:pt x="23" y="3"/>
                          </a:lnTo>
                        </a:path>
                      </a:pathLst>
                    </a:custGeom>
                    <a:solidFill>
                      <a:srgbClr val="FF7F3F"/>
                    </a:solidFill>
                    <a:ln w="12700" cap="rnd">
                      <a:noFill/>
                      <a:round/>
                      <a:headEnd/>
                      <a:tailEnd/>
                    </a:ln>
                  </p:spPr>
                  <p:txBody>
                    <a:bodyPr/>
                    <a:lstStyle/>
                    <a:p>
                      <a:endParaRPr lang="en-US" dirty="0"/>
                    </a:p>
                  </p:txBody>
                </p:sp>
                <p:sp>
                  <p:nvSpPr>
                    <p:cNvPr id="422" name="Freeform 563"/>
                    <p:cNvSpPr>
                      <a:spLocks/>
                    </p:cNvSpPr>
                    <p:nvPr/>
                  </p:nvSpPr>
                  <p:spPr bwMode="auto">
                    <a:xfrm>
                      <a:off x="2816" y="1947"/>
                      <a:ext cx="26" cy="17"/>
                    </a:xfrm>
                    <a:custGeom>
                      <a:avLst/>
                      <a:gdLst>
                        <a:gd name="T0" fmla="*/ 25 w 26"/>
                        <a:gd name="T1" fmla="*/ 0 h 17"/>
                        <a:gd name="T2" fmla="*/ 25 w 26"/>
                        <a:gd name="T3" fmla="*/ 8 h 17"/>
                        <a:gd name="T4" fmla="*/ 0 w 26"/>
                        <a:gd name="T5" fmla="*/ 16 h 17"/>
                        <a:gd name="T6" fmla="*/ 11 w 26"/>
                        <a:gd name="T7" fmla="*/ 1 h 17"/>
                        <a:gd name="T8" fmla="*/ 2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5" y="0"/>
                          </a:moveTo>
                          <a:lnTo>
                            <a:pt x="25" y="8"/>
                          </a:lnTo>
                          <a:lnTo>
                            <a:pt x="0" y="16"/>
                          </a:lnTo>
                          <a:lnTo>
                            <a:pt x="11" y="1"/>
                          </a:lnTo>
                          <a:lnTo>
                            <a:pt x="25" y="0"/>
                          </a:lnTo>
                        </a:path>
                      </a:pathLst>
                    </a:custGeom>
                    <a:solidFill>
                      <a:srgbClr val="FF7F3F"/>
                    </a:solidFill>
                    <a:ln w="12700" cap="rnd">
                      <a:noFill/>
                      <a:round/>
                      <a:headEnd/>
                      <a:tailEnd/>
                    </a:ln>
                  </p:spPr>
                  <p:txBody>
                    <a:bodyPr/>
                    <a:lstStyle/>
                    <a:p>
                      <a:endParaRPr lang="en-US" dirty="0"/>
                    </a:p>
                  </p:txBody>
                </p:sp>
              </p:grpSp>
              <p:sp>
                <p:nvSpPr>
                  <p:cNvPr id="420" name="Freeform 564"/>
                  <p:cNvSpPr>
                    <a:spLocks/>
                  </p:cNvSpPr>
                  <p:nvPr/>
                </p:nvSpPr>
                <p:spPr bwMode="auto">
                  <a:xfrm>
                    <a:off x="2731" y="1990"/>
                    <a:ext cx="11" cy="73"/>
                  </a:xfrm>
                  <a:custGeom>
                    <a:avLst/>
                    <a:gdLst>
                      <a:gd name="T0" fmla="*/ 10 w 11"/>
                      <a:gd name="T1" fmla="*/ 0 h 73"/>
                      <a:gd name="T2" fmla="*/ 10 w 11"/>
                      <a:gd name="T3" fmla="*/ 24 h 73"/>
                      <a:gd name="T4" fmla="*/ 8 w 11"/>
                      <a:gd name="T5" fmla="*/ 38 h 73"/>
                      <a:gd name="T6" fmla="*/ 6 w 11"/>
                      <a:gd name="T7" fmla="*/ 54 h 73"/>
                      <a:gd name="T8" fmla="*/ 0 w 11"/>
                      <a:gd name="T9" fmla="*/ 68 h 73"/>
                      <a:gd name="T10" fmla="*/ 1 w 11"/>
                      <a:gd name="T11" fmla="*/ 72 h 73"/>
                      <a:gd name="T12" fmla="*/ 10 w 11"/>
                      <a:gd name="T13" fmla="*/ 0 h 73"/>
                      <a:gd name="T14" fmla="*/ 0 60000 65536"/>
                      <a:gd name="T15" fmla="*/ 0 60000 65536"/>
                      <a:gd name="T16" fmla="*/ 0 60000 65536"/>
                      <a:gd name="T17" fmla="*/ 0 60000 65536"/>
                      <a:gd name="T18" fmla="*/ 0 60000 65536"/>
                      <a:gd name="T19" fmla="*/ 0 60000 65536"/>
                      <a:gd name="T20" fmla="*/ 0 60000 65536"/>
                      <a:gd name="T21" fmla="*/ 0 w 11"/>
                      <a:gd name="T22" fmla="*/ 0 h 73"/>
                      <a:gd name="T23" fmla="*/ 11 w 11"/>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73">
                        <a:moveTo>
                          <a:pt x="10" y="0"/>
                        </a:moveTo>
                        <a:lnTo>
                          <a:pt x="10" y="24"/>
                        </a:lnTo>
                        <a:lnTo>
                          <a:pt x="8" y="38"/>
                        </a:lnTo>
                        <a:lnTo>
                          <a:pt x="6" y="54"/>
                        </a:lnTo>
                        <a:lnTo>
                          <a:pt x="0" y="68"/>
                        </a:lnTo>
                        <a:lnTo>
                          <a:pt x="1" y="72"/>
                        </a:lnTo>
                        <a:lnTo>
                          <a:pt x="10" y="0"/>
                        </a:lnTo>
                      </a:path>
                    </a:pathLst>
                  </a:custGeom>
                  <a:solidFill>
                    <a:srgbClr val="FF5F1F"/>
                  </a:solidFill>
                  <a:ln w="12700" cap="rnd">
                    <a:noFill/>
                    <a:round/>
                    <a:headEnd/>
                    <a:tailEnd/>
                  </a:ln>
                </p:spPr>
                <p:txBody>
                  <a:bodyPr/>
                  <a:lstStyle/>
                  <a:p>
                    <a:endParaRPr lang="en-US" dirty="0"/>
                  </a:p>
                </p:txBody>
              </p:sp>
            </p:grpSp>
            <p:grpSp>
              <p:nvGrpSpPr>
                <p:cNvPr id="405" name="Group 565"/>
                <p:cNvGrpSpPr>
                  <a:grpSpLocks/>
                </p:cNvGrpSpPr>
                <p:nvPr/>
              </p:nvGrpSpPr>
              <p:grpSpPr bwMode="auto">
                <a:xfrm>
                  <a:off x="2625" y="1804"/>
                  <a:ext cx="221" cy="189"/>
                  <a:chOff x="2625" y="1804"/>
                  <a:chExt cx="221" cy="189"/>
                </a:xfrm>
              </p:grpSpPr>
              <p:sp>
                <p:nvSpPr>
                  <p:cNvPr id="409" name="Freeform 566"/>
                  <p:cNvSpPr>
                    <a:spLocks/>
                  </p:cNvSpPr>
                  <p:nvPr/>
                </p:nvSpPr>
                <p:spPr bwMode="auto">
                  <a:xfrm>
                    <a:off x="2625" y="1804"/>
                    <a:ext cx="221" cy="189"/>
                  </a:xfrm>
                  <a:custGeom>
                    <a:avLst/>
                    <a:gdLst>
                      <a:gd name="T0" fmla="*/ 87 w 221"/>
                      <a:gd name="T1" fmla="*/ 1 h 189"/>
                      <a:gd name="T2" fmla="*/ 19 w 221"/>
                      <a:gd name="T3" fmla="*/ 19 h 189"/>
                      <a:gd name="T4" fmla="*/ 8 w 221"/>
                      <a:gd name="T5" fmla="*/ 27 h 189"/>
                      <a:gd name="T6" fmla="*/ 0 w 221"/>
                      <a:gd name="T7" fmla="*/ 98 h 189"/>
                      <a:gd name="T8" fmla="*/ 3 w 221"/>
                      <a:gd name="T9" fmla="*/ 115 h 189"/>
                      <a:gd name="T10" fmla="*/ 30 w 221"/>
                      <a:gd name="T11" fmla="*/ 113 h 189"/>
                      <a:gd name="T12" fmla="*/ 28 w 221"/>
                      <a:gd name="T13" fmla="*/ 154 h 189"/>
                      <a:gd name="T14" fmla="*/ 41 w 221"/>
                      <a:gd name="T15" fmla="*/ 154 h 189"/>
                      <a:gd name="T16" fmla="*/ 53 w 221"/>
                      <a:gd name="T17" fmla="*/ 187 h 189"/>
                      <a:gd name="T18" fmla="*/ 99 w 221"/>
                      <a:gd name="T19" fmla="*/ 187 h 189"/>
                      <a:gd name="T20" fmla="*/ 138 w 221"/>
                      <a:gd name="T21" fmla="*/ 185 h 189"/>
                      <a:gd name="T22" fmla="*/ 165 w 221"/>
                      <a:gd name="T23" fmla="*/ 188 h 189"/>
                      <a:gd name="T24" fmla="*/ 203 w 221"/>
                      <a:gd name="T25" fmla="*/ 141 h 189"/>
                      <a:gd name="T26" fmla="*/ 220 w 221"/>
                      <a:gd name="T27" fmla="*/ 141 h 189"/>
                      <a:gd name="T28" fmla="*/ 204 w 221"/>
                      <a:gd name="T29" fmla="*/ 75 h 189"/>
                      <a:gd name="T30" fmla="*/ 203 w 221"/>
                      <a:gd name="T31" fmla="*/ 24 h 189"/>
                      <a:gd name="T32" fmla="*/ 194 w 221"/>
                      <a:gd name="T33" fmla="*/ 18 h 189"/>
                      <a:gd name="T34" fmla="*/ 121 w 221"/>
                      <a:gd name="T35" fmla="*/ 0 h 189"/>
                      <a:gd name="T36" fmla="*/ 107 w 221"/>
                      <a:gd name="T37" fmla="*/ 8 h 189"/>
                      <a:gd name="T38" fmla="*/ 87 w 221"/>
                      <a:gd name="T39" fmla="*/ 1 h 1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1"/>
                      <a:gd name="T61" fmla="*/ 0 h 189"/>
                      <a:gd name="T62" fmla="*/ 221 w 221"/>
                      <a:gd name="T63" fmla="*/ 189 h 18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1" h="189">
                        <a:moveTo>
                          <a:pt x="87" y="1"/>
                        </a:moveTo>
                        <a:lnTo>
                          <a:pt x="19" y="19"/>
                        </a:lnTo>
                        <a:lnTo>
                          <a:pt x="8" y="27"/>
                        </a:lnTo>
                        <a:lnTo>
                          <a:pt x="0" y="98"/>
                        </a:lnTo>
                        <a:lnTo>
                          <a:pt x="3" y="115"/>
                        </a:lnTo>
                        <a:lnTo>
                          <a:pt x="30" y="113"/>
                        </a:lnTo>
                        <a:lnTo>
                          <a:pt x="28" y="154"/>
                        </a:lnTo>
                        <a:lnTo>
                          <a:pt x="41" y="154"/>
                        </a:lnTo>
                        <a:lnTo>
                          <a:pt x="53" y="187"/>
                        </a:lnTo>
                        <a:lnTo>
                          <a:pt x="99" y="187"/>
                        </a:lnTo>
                        <a:lnTo>
                          <a:pt x="138" y="185"/>
                        </a:lnTo>
                        <a:lnTo>
                          <a:pt x="165" y="188"/>
                        </a:lnTo>
                        <a:lnTo>
                          <a:pt x="203" y="141"/>
                        </a:lnTo>
                        <a:lnTo>
                          <a:pt x="220" y="141"/>
                        </a:lnTo>
                        <a:lnTo>
                          <a:pt x="204" y="75"/>
                        </a:lnTo>
                        <a:lnTo>
                          <a:pt x="203" y="24"/>
                        </a:lnTo>
                        <a:lnTo>
                          <a:pt x="194" y="18"/>
                        </a:lnTo>
                        <a:lnTo>
                          <a:pt x="121" y="0"/>
                        </a:lnTo>
                        <a:lnTo>
                          <a:pt x="107" y="8"/>
                        </a:lnTo>
                        <a:lnTo>
                          <a:pt x="87" y="1"/>
                        </a:lnTo>
                      </a:path>
                    </a:pathLst>
                  </a:custGeom>
                  <a:solidFill>
                    <a:srgbClr val="5F009F"/>
                  </a:solidFill>
                  <a:ln w="12700" cap="rnd">
                    <a:noFill/>
                    <a:round/>
                    <a:headEnd/>
                    <a:tailEnd/>
                  </a:ln>
                </p:spPr>
                <p:txBody>
                  <a:bodyPr/>
                  <a:lstStyle/>
                  <a:p>
                    <a:endParaRPr lang="en-US" dirty="0"/>
                  </a:p>
                </p:txBody>
              </p:sp>
              <p:grpSp>
                <p:nvGrpSpPr>
                  <p:cNvPr id="410" name="Group 567"/>
                  <p:cNvGrpSpPr>
                    <a:grpSpLocks/>
                  </p:cNvGrpSpPr>
                  <p:nvPr/>
                </p:nvGrpSpPr>
                <p:grpSpPr bwMode="auto">
                  <a:xfrm>
                    <a:off x="2655" y="1842"/>
                    <a:ext cx="135" cy="121"/>
                    <a:chOff x="2655" y="1842"/>
                    <a:chExt cx="135" cy="121"/>
                  </a:xfrm>
                </p:grpSpPr>
                <p:grpSp>
                  <p:nvGrpSpPr>
                    <p:cNvPr id="411" name="Group 568"/>
                    <p:cNvGrpSpPr>
                      <a:grpSpLocks/>
                    </p:cNvGrpSpPr>
                    <p:nvPr/>
                  </p:nvGrpSpPr>
                  <p:grpSpPr bwMode="auto">
                    <a:xfrm>
                      <a:off x="2660" y="1897"/>
                      <a:ext cx="100" cy="66"/>
                      <a:chOff x="2660" y="1897"/>
                      <a:chExt cx="100" cy="66"/>
                    </a:xfrm>
                  </p:grpSpPr>
                  <p:sp>
                    <p:nvSpPr>
                      <p:cNvPr id="417" name="Freeform 569"/>
                      <p:cNvSpPr>
                        <a:spLocks/>
                      </p:cNvSpPr>
                      <p:nvPr/>
                    </p:nvSpPr>
                    <p:spPr bwMode="auto">
                      <a:xfrm>
                        <a:off x="2672" y="1897"/>
                        <a:ext cx="88" cy="66"/>
                      </a:xfrm>
                      <a:custGeom>
                        <a:avLst/>
                        <a:gdLst>
                          <a:gd name="T0" fmla="*/ 0 w 88"/>
                          <a:gd name="T1" fmla="*/ 65 h 66"/>
                          <a:gd name="T2" fmla="*/ 85 w 88"/>
                          <a:gd name="T3" fmla="*/ 62 h 66"/>
                          <a:gd name="T4" fmla="*/ 87 w 88"/>
                          <a:gd name="T5" fmla="*/ 0 h 66"/>
                          <a:gd name="T6" fmla="*/ 0 60000 65536"/>
                          <a:gd name="T7" fmla="*/ 0 60000 65536"/>
                          <a:gd name="T8" fmla="*/ 0 60000 65536"/>
                          <a:gd name="T9" fmla="*/ 0 w 88"/>
                          <a:gd name="T10" fmla="*/ 0 h 66"/>
                          <a:gd name="T11" fmla="*/ 88 w 88"/>
                          <a:gd name="T12" fmla="*/ 66 h 66"/>
                        </a:gdLst>
                        <a:ahLst/>
                        <a:cxnLst>
                          <a:cxn ang="T6">
                            <a:pos x="T0" y="T1"/>
                          </a:cxn>
                          <a:cxn ang="T7">
                            <a:pos x="T2" y="T3"/>
                          </a:cxn>
                          <a:cxn ang="T8">
                            <a:pos x="T4" y="T5"/>
                          </a:cxn>
                        </a:cxnLst>
                        <a:rect l="T9" t="T10" r="T11" b="T12"/>
                        <a:pathLst>
                          <a:path w="88" h="66">
                            <a:moveTo>
                              <a:pt x="0" y="65"/>
                            </a:moveTo>
                            <a:lnTo>
                              <a:pt x="85" y="62"/>
                            </a:lnTo>
                            <a:lnTo>
                              <a:pt x="87" y="0"/>
                            </a:lnTo>
                          </a:path>
                        </a:pathLst>
                      </a:custGeom>
                      <a:noFill/>
                      <a:ln w="12700" cap="rnd">
                        <a:noFill/>
                        <a:round/>
                        <a:headEnd/>
                        <a:tailEnd/>
                      </a:ln>
                    </p:spPr>
                    <p:txBody>
                      <a:bodyPr/>
                      <a:lstStyle/>
                      <a:p>
                        <a:endParaRPr lang="en-US" dirty="0"/>
                      </a:p>
                    </p:txBody>
                  </p:sp>
                  <p:sp>
                    <p:nvSpPr>
                      <p:cNvPr id="418" name="Freeform 570"/>
                      <p:cNvSpPr>
                        <a:spLocks/>
                      </p:cNvSpPr>
                      <p:nvPr/>
                    </p:nvSpPr>
                    <p:spPr bwMode="auto">
                      <a:xfrm>
                        <a:off x="2660" y="1904"/>
                        <a:ext cx="98" cy="18"/>
                      </a:xfrm>
                      <a:custGeom>
                        <a:avLst/>
                        <a:gdLst>
                          <a:gd name="T0" fmla="*/ 0 w 98"/>
                          <a:gd name="T1" fmla="*/ 17 h 18"/>
                          <a:gd name="T2" fmla="*/ 34 w 98"/>
                          <a:gd name="T3" fmla="*/ 12 h 18"/>
                          <a:gd name="T4" fmla="*/ 97 w 98"/>
                          <a:gd name="T5" fmla="*/ 0 h 18"/>
                          <a:gd name="T6" fmla="*/ 0 60000 65536"/>
                          <a:gd name="T7" fmla="*/ 0 60000 65536"/>
                          <a:gd name="T8" fmla="*/ 0 60000 65536"/>
                          <a:gd name="T9" fmla="*/ 0 w 98"/>
                          <a:gd name="T10" fmla="*/ 0 h 18"/>
                          <a:gd name="T11" fmla="*/ 98 w 98"/>
                          <a:gd name="T12" fmla="*/ 18 h 18"/>
                        </a:gdLst>
                        <a:ahLst/>
                        <a:cxnLst>
                          <a:cxn ang="T6">
                            <a:pos x="T0" y="T1"/>
                          </a:cxn>
                          <a:cxn ang="T7">
                            <a:pos x="T2" y="T3"/>
                          </a:cxn>
                          <a:cxn ang="T8">
                            <a:pos x="T4" y="T5"/>
                          </a:cxn>
                        </a:cxnLst>
                        <a:rect l="T9" t="T10" r="T11" b="T12"/>
                        <a:pathLst>
                          <a:path w="98" h="18">
                            <a:moveTo>
                              <a:pt x="0" y="17"/>
                            </a:moveTo>
                            <a:lnTo>
                              <a:pt x="34" y="12"/>
                            </a:lnTo>
                            <a:lnTo>
                              <a:pt x="97" y="0"/>
                            </a:lnTo>
                          </a:path>
                        </a:pathLst>
                      </a:custGeom>
                      <a:noFill/>
                      <a:ln w="12700" cap="rnd">
                        <a:noFill/>
                        <a:round/>
                        <a:headEnd/>
                        <a:tailEnd/>
                      </a:ln>
                    </p:spPr>
                    <p:txBody>
                      <a:bodyPr/>
                      <a:lstStyle/>
                      <a:p>
                        <a:endParaRPr lang="en-US" dirty="0"/>
                      </a:p>
                    </p:txBody>
                  </p:sp>
                </p:grpSp>
                <p:grpSp>
                  <p:nvGrpSpPr>
                    <p:cNvPr id="412" name="Group 571"/>
                    <p:cNvGrpSpPr>
                      <a:grpSpLocks/>
                    </p:cNvGrpSpPr>
                    <p:nvPr/>
                  </p:nvGrpSpPr>
                  <p:grpSpPr bwMode="auto">
                    <a:xfrm>
                      <a:off x="2655" y="1842"/>
                      <a:ext cx="135" cy="77"/>
                      <a:chOff x="2655" y="1842"/>
                      <a:chExt cx="135" cy="77"/>
                    </a:xfrm>
                  </p:grpSpPr>
                  <p:sp>
                    <p:nvSpPr>
                      <p:cNvPr id="413" name="Freeform 572"/>
                      <p:cNvSpPr>
                        <a:spLocks/>
                      </p:cNvSpPr>
                      <p:nvPr/>
                    </p:nvSpPr>
                    <p:spPr bwMode="auto">
                      <a:xfrm>
                        <a:off x="2666" y="1842"/>
                        <a:ext cx="115" cy="57"/>
                      </a:xfrm>
                      <a:custGeom>
                        <a:avLst/>
                        <a:gdLst>
                          <a:gd name="T0" fmla="*/ 0 w 115"/>
                          <a:gd name="T1" fmla="*/ 20 h 57"/>
                          <a:gd name="T2" fmla="*/ 73 w 115"/>
                          <a:gd name="T3" fmla="*/ 0 h 57"/>
                          <a:gd name="T4" fmla="*/ 114 w 115"/>
                          <a:gd name="T5" fmla="*/ 38 h 57"/>
                          <a:gd name="T6" fmla="*/ 41 w 115"/>
                          <a:gd name="T7" fmla="*/ 56 h 57"/>
                          <a:gd name="T8" fmla="*/ 0 w 115"/>
                          <a:gd name="T9" fmla="*/ 20 h 57"/>
                          <a:gd name="T10" fmla="*/ 0 60000 65536"/>
                          <a:gd name="T11" fmla="*/ 0 60000 65536"/>
                          <a:gd name="T12" fmla="*/ 0 60000 65536"/>
                          <a:gd name="T13" fmla="*/ 0 60000 65536"/>
                          <a:gd name="T14" fmla="*/ 0 60000 65536"/>
                          <a:gd name="T15" fmla="*/ 0 w 115"/>
                          <a:gd name="T16" fmla="*/ 0 h 57"/>
                          <a:gd name="T17" fmla="*/ 115 w 115"/>
                          <a:gd name="T18" fmla="*/ 57 h 57"/>
                        </a:gdLst>
                        <a:ahLst/>
                        <a:cxnLst>
                          <a:cxn ang="T10">
                            <a:pos x="T0" y="T1"/>
                          </a:cxn>
                          <a:cxn ang="T11">
                            <a:pos x="T2" y="T3"/>
                          </a:cxn>
                          <a:cxn ang="T12">
                            <a:pos x="T4" y="T5"/>
                          </a:cxn>
                          <a:cxn ang="T13">
                            <a:pos x="T6" y="T7"/>
                          </a:cxn>
                          <a:cxn ang="T14">
                            <a:pos x="T8" y="T9"/>
                          </a:cxn>
                        </a:cxnLst>
                        <a:rect l="T15" t="T16" r="T17" b="T18"/>
                        <a:pathLst>
                          <a:path w="115" h="57">
                            <a:moveTo>
                              <a:pt x="0" y="20"/>
                            </a:moveTo>
                            <a:lnTo>
                              <a:pt x="73" y="0"/>
                            </a:lnTo>
                            <a:lnTo>
                              <a:pt x="114" y="38"/>
                            </a:lnTo>
                            <a:lnTo>
                              <a:pt x="41" y="56"/>
                            </a:lnTo>
                            <a:lnTo>
                              <a:pt x="0" y="20"/>
                            </a:lnTo>
                          </a:path>
                        </a:pathLst>
                      </a:custGeom>
                      <a:solidFill>
                        <a:srgbClr val="DFDFFF"/>
                      </a:solidFill>
                      <a:ln w="12700" cap="rnd">
                        <a:noFill/>
                        <a:round/>
                        <a:headEnd/>
                        <a:tailEnd/>
                      </a:ln>
                    </p:spPr>
                    <p:txBody>
                      <a:bodyPr/>
                      <a:lstStyle/>
                      <a:p>
                        <a:endParaRPr lang="en-US" dirty="0"/>
                      </a:p>
                    </p:txBody>
                  </p:sp>
                  <p:grpSp>
                    <p:nvGrpSpPr>
                      <p:cNvPr id="414" name="Group 573"/>
                      <p:cNvGrpSpPr>
                        <a:grpSpLocks/>
                      </p:cNvGrpSpPr>
                      <p:nvPr/>
                    </p:nvGrpSpPr>
                    <p:grpSpPr bwMode="auto">
                      <a:xfrm>
                        <a:off x="2655" y="1866"/>
                        <a:ext cx="135" cy="53"/>
                        <a:chOff x="2655" y="1866"/>
                        <a:chExt cx="135" cy="53"/>
                      </a:xfrm>
                    </p:grpSpPr>
                    <p:sp>
                      <p:nvSpPr>
                        <p:cNvPr id="415" name="Freeform 574"/>
                        <p:cNvSpPr>
                          <a:spLocks/>
                        </p:cNvSpPr>
                        <p:nvPr/>
                      </p:nvSpPr>
                      <p:spPr bwMode="auto">
                        <a:xfrm>
                          <a:off x="2743" y="1866"/>
                          <a:ext cx="47" cy="32"/>
                        </a:xfrm>
                        <a:custGeom>
                          <a:avLst/>
                          <a:gdLst>
                            <a:gd name="T0" fmla="*/ 0 w 47"/>
                            <a:gd name="T1" fmla="*/ 19 h 32"/>
                            <a:gd name="T2" fmla="*/ 11 w 47"/>
                            <a:gd name="T3" fmla="*/ 14 h 32"/>
                            <a:gd name="T4" fmla="*/ 18 w 47"/>
                            <a:gd name="T5" fmla="*/ 5 h 32"/>
                            <a:gd name="T6" fmla="*/ 26 w 47"/>
                            <a:gd name="T7" fmla="*/ 2 h 32"/>
                            <a:gd name="T8" fmla="*/ 31 w 47"/>
                            <a:gd name="T9" fmla="*/ 0 h 32"/>
                            <a:gd name="T10" fmla="*/ 34 w 47"/>
                            <a:gd name="T11" fmla="*/ 1 h 32"/>
                            <a:gd name="T12" fmla="*/ 35 w 47"/>
                            <a:gd name="T13" fmla="*/ 3 h 32"/>
                            <a:gd name="T14" fmla="*/ 43 w 47"/>
                            <a:gd name="T15" fmla="*/ 7 h 32"/>
                            <a:gd name="T16" fmla="*/ 46 w 47"/>
                            <a:gd name="T17" fmla="*/ 15 h 32"/>
                            <a:gd name="T18" fmla="*/ 43 w 47"/>
                            <a:gd name="T19" fmla="*/ 21 h 32"/>
                            <a:gd name="T20" fmla="*/ 30 w 47"/>
                            <a:gd name="T21" fmla="*/ 27 h 32"/>
                            <a:gd name="T22" fmla="*/ 4 w 47"/>
                            <a:gd name="T23" fmla="*/ 31 h 32"/>
                            <a:gd name="T24" fmla="*/ 0 w 47"/>
                            <a:gd name="T25" fmla="*/ 19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
                            <a:gd name="T40" fmla="*/ 0 h 32"/>
                            <a:gd name="T41" fmla="*/ 47 w 47"/>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 h="32">
                              <a:moveTo>
                                <a:pt x="0" y="19"/>
                              </a:moveTo>
                              <a:lnTo>
                                <a:pt x="11" y="14"/>
                              </a:lnTo>
                              <a:lnTo>
                                <a:pt x="18" y="5"/>
                              </a:lnTo>
                              <a:lnTo>
                                <a:pt x="26" y="2"/>
                              </a:lnTo>
                              <a:lnTo>
                                <a:pt x="31" y="0"/>
                              </a:lnTo>
                              <a:lnTo>
                                <a:pt x="34" y="1"/>
                              </a:lnTo>
                              <a:lnTo>
                                <a:pt x="35" y="3"/>
                              </a:lnTo>
                              <a:lnTo>
                                <a:pt x="43" y="7"/>
                              </a:lnTo>
                              <a:lnTo>
                                <a:pt x="46" y="15"/>
                              </a:lnTo>
                              <a:lnTo>
                                <a:pt x="43" y="21"/>
                              </a:lnTo>
                              <a:lnTo>
                                <a:pt x="30" y="27"/>
                              </a:lnTo>
                              <a:lnTo>
                                <a:pt x="4" y="31"/>
                              </a:lnTo>
                              <a:lnTo>
                                <a:pt x="0" y="19"/>
                              </a:lnTo>
                            </a:path>
                          </a:pathLst>
                        </a:custGeom>
                        <a:solidFill>
                          <a:srgbClr val="FF7F3F"/>
                        </a:solidFill>
                        <a:ln w="12700" cap="rnd">
                          <a:noFill/>
                          <a:round/>
                          <a:headEnd/>
                          <a:tailEnd/>
                        </a:ln>
                      </p:spPr>
                      <p:txBody>
                        <a:bodyPr/>
                        <a:lstStyle/>
                        <a:p>
                          <a:endParaRPr lang="en-US" dirty="0"/>
                        </a:p>
                      </p:txBody>
                    </p:sp>
                    <p:sp>
                      <p:nvSpPr>
                        <p:cNvPr id="416" name="Freeform 575"/>
                        <p:cNvSpPr>
                          <a:spLocks/>
                        </p:cNvSpPr>
                        <p:nvPr/>
                      </p:nvSpPr>
                      <p:spPr bwMode="auto">
                        <a:xfrm>
                          <a:off x="2655" y="1886"/>
                          <a:ext cx="92" cy="33"/>
                        </a:xfrm>
                        <a:custGeom>
                          <a:avLst/>
                          <a:gdLst>
                            <a:gd name="T0" fmla="*/ 0 w 92"/>
                            <a:gd name="T1" fmla="*/ 32 h 33"/>
                            <a:gd name="T2" fmla="*/ 37 w 92"/>
                            <a:gd name="T3" fmla="*/ 26 h 33"/>
                            <a:gd name="T4" fmla="*/ 65 w 92"/>
                            <a:gd name="T5" fmla="*/ 20 h 33"/>
                            <a:gd name="T6" fmla="*/ 91 w 92"/>
                            <a:gd name="T7" fmla="*/ 14 h 33"/>
                            <a:gd name="T8" fmla="*/ 81 w 92"/>
                            <a:gd name="T9" fmla="*/ 0 h 33"/>
                            <a:gd name="T10" fmla="*/ 33 w 92"/>
                            <a:gd name="T11" fmla="*/ 9 h 33"/>
                            <a:gd name="T12" fmla="*/ 4 w 92"/>
                            <a:gd name="T13" fmla="*/ 13 h 33"/>
                            <a:gd name="T14" fmla="*/ 3 w 92"/>
                            <a:gd name="T15" fmla="*/ 11 h 33"/>
                            <a:gd name="T16" fmla="*/ 0 w 92"/>
                            <a:gd name="T17" fmla="*/ 3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33"/>
                            <a:gd name="T29" fmla="*/ 92 w 9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33">
                              <a:moveTo>
                                <a:pt x="0" y="32"/>
                              </a:moveTo>
                              <a:lnTo>
                                <a:pt x="37" y="26"/>
                              </a:lnTo>
                              <a:lnTo>
                                <a:pt x="65" y="20"/>
                              </a:lnTo>
                              <a:lnTo>
                                <a:pt x="91" y="14"/>
                              </a:lnTo>
                              <a:lnTo>
                                <a:pt x="81" y="0"/>
                              </a:lnTo>
                              <a:lnTo>
                                <a:pt x="33" y="9"/>
                              </a:lnTo>
                              <a:lnTo>
                                <a:pt x="4" y="13"/>
                              </a:lnTo>
                              <a:lnTo>
                                <a:pt x="3" y="11"/>
                              </a:lnTo>
                              <a:lnTo>
                                <a:pt x="0" y="32"/>
                              </a:lnTo>
                            </a:path>
                          </a:pathLst>
                        </a:custGeom>
                        <a:solidFill>
                          <a:srgbClr val="5F009F"/>
                        </a:solidFill>
                        <a:ln w="12700" cap="rnd">
                          <a:noFill/>
                          <a:round/>
                          <a:headEnd/>
                          <a:tailEnd/>
                        </a:ln>
                      </p:spPr>
                      <p:txBody>
                        <a:bodyPr/>
                        <a:lstStyle/>
                        <a:p>
                          <a:endParaRPr lang="en-US" dirty="0"/>
                        </a:p>
                      </p:txBody>
                    </p:sp>
                  </p:grpSp>
                </p:grpSp>
              </p:grpSp>
            </p:grpSp>
            <p:grpSp>
              <p:nvGrpSpPr>
                <p:cNvPr id="406" name="Group 576"/>
                <p:cNvGrpSpPr>
                  <a:grpSpLocks/>
                </p:cNvGrpSpPr>
                <p:nvPr/>
              </p:nvGrpSpPr>
              <p:grpSpPr bwMode="auto">
                <a:xfrm>
                  <a:off x="2655" y="2125"/>
                  <a:ext cx="136" cy="42"/>
                  <a:chOff x="2655" y="2125"/>
                  <a:chExt cx="136" cy="42"/>
                </a:xfrm>
              </p:grpSpPr>
              <p:sp>
                <p:nvSpPr>
                  <p:cNvPr id="407" name="Freeform 577"/>
                  <p:cNvSpPr>
                    <a:spLocks/>
                  </p:cNvSpPr>
                  <p:nvPr/>
                </p:nvSpPr>
                <p:spPr bwMode="auto">
                  <a:xfrm>
                    <a:off x="2731" y="2125"/>
                    <a:ext cx="60" cy="41"/>
                  </a:xfrm>
                  <a:custGeom>
                    <a:avLst/>
                    <a:gdLst>
                      <a:gd name="T0" fmla="*/ 4 w 60"/>
                      <a:gd name="T1" fmla="*/ 0 h 41"/>
                      <a:gd name="T2" fmla="*/ 0 w 60"/>
                      <a:gd name="T3" fmla="*/ 6 h 41"/>
                      <a:gd name="T4" fmla="*/ 0 w 60"/>
                      <a:gd name="T5" fmla="*/ 18 h 41"/>
                      <a:gd name="T6" fmla="*/ 6 w 60"/>
                      <a:gd name="T7" fmla="*/ 13 h 41"/>
                      <a:gd name="T8" fmla="*/ 12 w 60"/>
                      <a:gd name="T9" fmla="*/ 19 h 41"/>
                      <a:gd name="T10" fmla="*/ 14 w 60"/>
                      <a:gd name="T11" fmla="*/ 27 h 41"/>
                      <a:gd name="T12" fmla="*/ 24 w 60"/>
                      <a:gd name="T13" fmla="*/ 35 h 41"/>
                      <a:gd name="T14" fmla="*/ 38 w 60"/>
                      <a:gd name="T15" fmla="*/ 39 h 41"/>
                      <a:gd name="T16" fmla="*/ 49 w 60"/>
                      <a:gd name="T17" fmla="*/ 40 h 41"/>
                      <a:gd name="T18" fmla="*/ 59 w 60"/>
                      <a:gd name="T19" fmla="*/ 39 h 41"/>
                      <a:gd name="T20" fmla="*/ 59 w 60"/>
                      <a:gd name="T21" fmla="*/ 31 h 41"/>
                      <a:gd name="T22" fmla="*/ 51 w 60"/>
                      <a:gd name="T23" fmla="*/ 19 h 41"/>
                      <a:gd name="T24" fmla="*/ 47 w 60"/>
                      <a:gd name="T25" fmla="*/ 22 h 41"/>
                      <a:gd name="T26" fmla="*/ 38 w 60"/>
                      <a:gd name="T27" fmla="*/ 22 h 41"/>
                      <a:gd name="T28" fmla="*/ 26 w 60"/>
                      <a:gd name="T29" fmla="*/ 22 h 41"/>
                      <a:gd name="T30" fmla="*/ 18 w 60"/>
                      <a:gd name="T31" fmla="*/ 17 h 41"/>
                      <a:gd name="T32" fmla="*/ 11 w 60"/>
                      <a:gd name="T33" fmla="*/ 10 h 41"/>
                      <a:gd name="T34" fmla="*/ 4 w 60"/>
                      <a:gd name="T35" fmla="*/ 0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1"/>
                      <a:gd name="T56" fmla="*/ 60 w 60"/>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1">
                        <a:moveTo>
                          <a:pt x="4" y="0"/>
                        </a:moveTo>
                        <a:lnTo>
                          <a:pt x="0" y="6"/>
                        </a:lnTo>
                        <a:lnTo>
                          <a:pt x="0" y="18"/>
                        </a:lnTo>
                        <a:lnTo>
                          <a:pt x="6" y="13"/>
                        </a:lnTo>
                        <a:lnTo>
                          <a:pt x="12" y="19"/>
                        </a:lnTo>
                        <a:lnTo>
                          <a:pt x="14" y="27"/>
                        </a:lnTo>
                        <a:lnTo>
                          <a:pt x="24" y="35"/>
                        </a:lnTo>
                        <a:lnTo>
                          <a:pt x="38" y="39"/>
                        </a:lnTo>
                        <a:lnTo>
                          <a:pt x="49" y="40"/>
                        </a:lnTo>
                        <a:lnTo>
                          <a:pt x="59" y="39"/>
                        </a:lnTo>
                        <a:lnTo>
                          <a:pt x="59" y="31"/>
                        </a:lnTo>
                        <a:lnTo>
                          <a:pt x="51" y="19"/>
                        </a:lnTo>
                        <a:lnTo>
                          <a:pt x="47" y="22"/>
                        </a:lnTo>
                        <a:lnTo>
                          <a:pt x="38" y="22"/>
                        </a:lnTo>
                        <a:lnTo>
                          <a:pt x="26" y="22"/>
                        </a:lnTo>
                        <a:lnTo>
                          <a:pt x="18" y="17"/>
                        </a:lnTo>
                        <a:lnTo>
                          <a:pt x="11" y="10"/>
                        </a:lnTo>
                        <a:lnTo>
                          <a:pt x="4" y="0"/>
                        </a:lnTo>
                      </a:path>
                    </a:pathLst>
                  </a:custGeom>
                  <a:solidFill>
                    <a:srgbClr val="DF3F5F"/>
                  </a:solidFill>
                  <a:ln w="12700" cap="rnd">
                    <a:noFill/>
                    <a:round/>
                    <a:headEnd/>
                    <a:tailEnd/>
                  </a:ln>
                </p:spPr>
                <p:txBody>
                  <a:bodyPr/>
                  <a:lstStyle/>
                  <a:p>
                    <a:endParaRPr lang="en-US" dirty="0"/>
                  </a:p>
                </p:txBody>
              </p:sp>
              <p:sp>
                <p:nvSpPr>
                  <p:cNvPr id="408" name="Freeform 578"/>
                  <p:cNvSpPr>
                    <a:spLocks/>
                  </p:cNvSpPr>
                  <p:nvPr/>
                </p:nvSpPr>
                <p:spPr bwMode="auto">
                  <a:xfrm>
                    <a:off x="2655" y="2125"/>
                    <a:ext cx="54" cy="42"/>
                  </a:xfrm>
                  <a:custGeom>
                    <a:avLst/>
                    <a:gdLst>
                      <a:gd name="T0" fmla="*/ 52 w 54"/>
                      <a:gd name="T1" fmla="*/ 0 h 42"/>
                      <a:gd name="T2" fmla="*/ 53 w 54"/>
                      <a:gd name="T3" fmla="*/ 16 h 42"/>
                      <a:gd name="T4" fmla="*/ 50 w 54"/>
                      <a:gd name="T5" fmla="*/ 12 h 42"/>
                      <a:gd name="T6" fmla="*/ 45 w 54"/>
                      <a:gd name="T7" fmla="*/ 17 h 42"/>
                      <a:gd name="T8" fmla="*/ 42 w 54"/>
                      <a:gd name="T9" fmla="*/ 25 h 42"/>
                      <a:gd name="T10" fmla="*/ 37 w 54"/>
                      <a:gd name="T11" fmla="*/ 32 h 42"/>
                      <a:gd name="T12" fmla="*/ 26 w 54"/>
                      <a:gd name="T13" fmla="*/ 37 h 42"/>
                      <a:gd name="T14" fmla="*/ 17 w 54"/>
                      <a:gd name="T15" fmla="*/ 40 h 42"/>
                      <a:gd name="T16" fmla="*/ 7 w 54"/>
                      <a:gd name="T17" fmla="*/ 41 h 42"/>
                      <a:gd name="T18" fmla="*/ 4 w 54"/>
                      <a:gd name="T19" fmla="*/ 39 h 42"/>
                      <a:gd name="T20" fmla="*/ 1 w 54"/>
                      <a:gd name="T21" fmla="*/ 35 h 42"/>
                      <a:gd name="T22" fmla="*/ 0 w 54"/>
                      <a:gd name="T23" fmla="*/ 31 h 42"/>
                      <a:gd name="T24" fmla="*/ 1 w 54"/>
                      <a:gd name="T25" fmla="*/ 27 h 42"/>
                      <a:gd name="T26" fmla="*/ 6 w 54"/>
                      <a:gd name="T27" fmla="*/ 20 h 42"/>
                      <a:gd name="T28" fmla="*/ 13 w 54"/>
                      <a:gd name="T29" fmla="*/ 23 h 42"/>
                      <a:gd name="T30" fmla="*/ 25 w 54"/>
                      <a:gd name="T31" fmla="*/ 23 h 42"/>
                      <a:gd name="T32" fmla="*/ 33 w 54"/>
                      <a:gd name="T33" fmla="*/ 22 h 42"/>
                      <a:gd name="T34" fmla="*/ 47 w 54"/>
                      <a:gd name="T35" fmla="*/ 8 h 42"/>
                      <a:gd name="T36" fmla="*/ 52 w 54"/>
                      <a:gd name="T37" fmla="*/ 0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2"/>
                      <a:gd name="T59" fmla="*/ 54 w 54"/>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2">
                        <a:moveTo>
                          <a:pt x="52" y="0"/>
                        </a:moveTo>
                        <a:lnTo>
                          <a:pt x="53" y="16"/>
                        </a:lnTo>
                        <a:lnTo>
                          <a:pt x="50" y="12"/>
                        </a:lnTo>
                        <a:lnTo>
                          <a:pt x="45" y="17"/>
                        </a:lnTo>
                        <a:lnTo>
                          <a:pt x="42" y="25"/>
                        </a:lnTo>
                        <a:lnTo>
                          <a:pt x="37" y="32"/>
                        </a:lnTo>
                        <a:lnTo>
                          <a:pt x="26" y="37"/>
                        </a:lnTo>
                        <a:lnTo>
                          <a:pt x="17" y="40"/>
                        </a:lnTo>
                        <a:lnTo>
                          <a:pt x="7" y="41"/>
                        </a:lnTo>
                        <a:lnTo>
                          <a:pt x="4" y="39"/>
                        </a:lnTo>
                        <a:lnTo>
                          <a:pt x="1" y="35"/>
                        </a:lnTo>
                        <a:lnTo>
                          <a:pt x="0" y="31"/>
                        </a:lnTo>
                        <a:lnTo>
                          <a:pt x="1" y="27"/>
                        </a:lnTo>
                        <a:lnTo>
                          <a:pt x="6" y="20"/>
                        </a:lnTo>
                        <a:lnTo>
                          <a:pt x="13" y="23"/>
                        </a:lnTo>
                        <a:lnTo>
                          <a:pt x="25" y="23"/>
                        </a:lnTo>
                        <a:lnTo>
                          <a:pt x="33" y="22"/>
                        </a:lnTo>
                        <a:lnTo>
                          <a:pt x="47" y="8"/>
                        </a:lnTo>
                        <a:lnTo>
                          <a:pt x="52" y="0"/>
                        </a:lnTo>
                      </a:path>
                    </a:pathLst>
                  </a:custGeom>
                  <a:solidFill>
                    <a:srgbClr val="DF3F5F"/>
                  </a:solidFill>
                  <a:ln w="12700" cap="rnd">
                    <a:noFill/>
                    <a:round/>
                    <a:headEnd/>
                    <a:tailEnd/>
                  </a:ln>
                </p:spPr>
                <p:txBody>
                  <a:bodyPr/>
                  <a:lstStyle/>
                  <a:p>
                    <a:endParaRPr lang="en-US" dirty="0"/>
                  </a:p>
                </p:txBody>
              </p:sp>
            </p:grpSp>
          </p:grpSp>
        </p:grpSp>
        <p:grpSp>
          <p:nvGrpSpPr>
            <p:cNvPr id="292" name="Group 579"/>
            <p:cNvGrpSpPr>
              <a:grpSpLocks/>
            </p:cNvGrpSpPr>
            <p:nvPr/>
          </p:nvGrpSpPr>
          <p:grpSpPr bwMode="auto">
            <a:xfrm>
              <a:off x="1363" y="2664"/>
              <a:ext cx="669" cy="356"/>
              <a:chOff x="758" y="2511"/>
              <a:chExt cx="869" cy="532"/>
            </a:xfrm>
          </p:grpSpPr>
          <p:grpSp>
            <p:nvGrpSpPr>
              <p:cNvPr id="294" name="Group 580"/>
              <p:cNvGrpSpPr>
                <a:grpSpLocks/>
              </p:cNvGrpSpPr>
              <p:nvPr/>
            </p:nvGrpSpPr>
            <p:grpSpPr bwMode="auto">
              <a:xfrm>
                <a:off x="949" y="2511"/>
                <a:ext cx="283" cy="470"/>
                <a:chOff x="949" y="2511"/>
                <a:chExt cx="283" cy="470"/>
              </a:xfrm>
            </p:grpSpPr>
            <p:grpSp>
              <p:nvGrpSpPr>
                <p:cNvPr id="381" name="Group 581"/>
                <p:cNvGrpSpPr>
                  <a:grpSpLocks/>
                </p:cNvGrpSpPr>
                <p:nvPr/>
              </p:nvGrpSpPr>
              <p:grpSpPr bwMode="auto">
                <a:xfrm>
                  <a:off x="949" y="2580"/>
                  <a:ext cx="283" cy="131"/>
                  <a:chOff x="949" y="2580"/>
                  <a:chExt cx="283" cy="131"/>
                </a:xfrm>
              </p:grpSpPr>
              <p:sp>
                <p:nvSpPr>
                  <p:cNvPr id="391" name="Freeform 582"/>
                  <p:cNvSpPr>
                    <a:spLocks/>
                  </p:cNvSpPr>
                  <p:nvPr/>
                </p:nvSpPr>
                <p:spPr bwMode="auto">
                  <a:xfrm>
                    <a:off x="949" y="2580"/>
                    <a:ext cx="283" cy="131"/>
                  </a:xfrm>
                  <a:custGeom>
                    <a:avLst/>
                    <a:gdLst>
                      <a:gd name="T0" fmla="*/ 106 w 283"/>
                      <a:gd name="T1" fmla="*/ 0 h 131"/>
                      <a:gd name="T2" fmla="*/ 73 w 283"/>
                      <a:gd name="T3" fmla="*/ 11 h 131"/>
                      <a:gd name="T4" fmla="*/ 39 w 283"/>
                      <a:gd name="T5" fmla="*/ 20 h 131"/>
                      <a:gd name="T6" fmla="*/ 18 w 283"/>
                      <a:gd name="T7" fmla="*/ 57 h 131"/>
                      <a:gd name="T8" fmla="*/ 1 w 283"/>
                      <a:gd name="T9" fmla="*/ 86 h 131"/>
                      <a:gd name="T10" fmla="*/ 0 w 283"/>
                      <a:gd name="T11" fmla="*/ 91 h 131"/>
                      <a:gd name="T12" fmla="*/ 15 w 283"/>
                      <a:gd name="T13" fmla="*/ 106 h 131"/>
                      <a:gd name="T14" fmla="*/ 25 w 283"/>
                      <a:gd name="T15" fmla="*/ 110 h 131"/>
                      <a:gd name="T16" fmla="*/ 34 w 283"/>
                      <a:gd name="T17" fmla="*/ 111 h 131"/>
                      <a:gd name="T18" fmla="*/ 35 w 283"/>
                      <a:gd name="T19" fmla="*/ 115 h 131"/>
                      <a:gd name="T20" fmla="*/ 51 w 283"/>
                      <a:gd name="T21" fmla="*/ 109 h 131"/>
                      <a:gd name="T22" fmla="*/ 53 w 283"/>
                      <a:gd name="T23" fmla="*/ 125 h 131"/>
                      <a:gd name="T24" fmla="*/ 63 w 283"/>
                      <a:gd name="T25" fmla="*/ 130 h 131"/>
                      <a:gd name="T26" fmla="*/ 227 w 283"/>
                      <a:gd name="T27" fmla="*/ 130 h 131"/>
                      <a:gd name="T28" fmla="*/ 241 w 283"/>
                      <a:gd name="T29" fmla="*/ 123 h 131"/>
                      <a:gd name="T30" fmla="*/ 238 w 283"/>
                      <a:gd name="T31" fmla="*/ 109 h 131"/>
                      <a:gd name="T32" fmla="*/ 257 w 283"/>
                      <a:gd name="T33" fmla="*/ 118 h 131"/>
                      <a:gd name="T34" fmla="*/ 282 w 283"/>
                      <a:gd name="T35" fmla="*/ 93 h 131"/>
                      <a:gd name="T36" fmla="*/ 231 w 283"/>
                      <a:gd name="T37" fmla="*/ 17 h 131"/>
                      <a:gd name="T38" fmla="*/ 177 w 283"/>
                      <a:gd name="T39" fmla="*/ 7 h 131"/>
                      <a:gd name="T40" fmla="*/ 160 w 283"/>
                      <a:gd name="T41" fmla="*/ 2 h 131"/>
                      <a:gd name="T42" fmla="*/ 135 w 283"/>
                      <a:gd name="T43" fmla="*/ 15 h 131"/>
                      <a:gd name="T44" fmla="*/ 106 w 283"/>
                      <a:gd name="T45" fmla="*/ 0 h 1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3"/>
                      <a:gd name="T70" fmla="*/ 0 h 131"/>
                      <a:gd name="T71" fmla="*/ 283 w 283"/>
                      <a:gd name="T72" fmla="*/ 131 h 1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3" h="131">
                        <a:moveTo>
                          <a:pt x="106" y="0"/>
                        </a:moveTo>
                        <a:lnTo>
                          <a:pt x="73" y="11"/>
                        </a:lnTo>
                        <a:lnTo>
                          <a:pt x="39" y="20"/>
                        </a:lnTo>
                        <a:lnTo>
                          <a:pt x="18" y="57"/>
                        </a:lnTo>
                        <a:lnTo>
                          <a:pt x="1" y="86"/>
                        </a:lnTo>
                        <a:lnTo>
                          <a:pt x="0" y="91"/>
                        </a:lnTo>
                        <a:lnTo>
                          <a:pt x="15" y="106"/>
                        </a:lnTo>
                        <a:lnTo>
                          <a:pt x="25" y="110"/>
                        </a:lnTo>
                        <a:lnTo>
                          <a:pt x="34" y="111"/>
                        </a:lnTo>
                        <a:lnTo>
                          <a:pt x="35" y="115"/>
                        </a:lnTo>
                        <a:lnTo>
                          <a:pt x="51" y="109"/>
                        </a:lnTo>
                        <a:lnTo>
                          <a:pt x="53" y="125"/>
                        </a:lnTo>
                        <a:lnTo>
                          <a:pt x="63" y="130"/>
                        </a:lnTo>
                        <a:lnTo>
                          <a:pt x="227" y="130"/>
                        </a:lnTo>
                        <a:lnTo>
                          <a:pt x="241" y="123"/>
                        </a:lnTo>
                        <a:lnTo>
                          <a:pt x="238" y="109"/>
                        </a:lnTo>
                        <a:lnTo>
                          <a:pt x="257" y="118"/>
                        </a:lnTo>
                        <a:lnTo>
                          <a:pt x="282" y="93"/>
                        </a:lnTo>
                        <a:lnTo>
                          <a:pt x="231" y="17"/>
                        </a:lnTo>
                        <a:lnTo>
                          <a:pt x="177" y="7"/>
                        </a:lnTo>
                        <a:lnTo>
                          <a:pt x="160" y="2"/>
                        </a:lnTo>
                        <a:lnTo>
                          <a:pt x="135" y="15"/>
                        </a:lnTo>
                        <a:lnTo>
                          <a:pt x="106" y="0"/>
                        </a:lnTo>
                      </a:path>
                    </a:pathLst>
                  </a:custGeom>
                  <a:solidFill>
                    <a:srgbClr val="3F7FFF"/>
                  </a:solidFill>
                  <a:ln w="12700" cap="rnd">
                    <a:noFill/>
                    <a:round/>
                    <a:headEnd/>
                    <a:tailEnd/>
                  </a:ln>
                </p:spPr>
                <p:txBody>
                  <a:bodyPr/>
                  <a:lstStyle/>
                  <a:p>
                    <a:endParaRPr lang="en-US" dirty="0"/>
                  </a:p>
                </p:txBody>
              </p:sp>
              <p:grpSp>
                <p:nvGrpSpPr>
                  <p:cNvPr id="392" name="Group 583"/>
                  <p:cNvGrpSpPr>
                    <a:grpSpLocks/>
                  </p:cNvGrpSpPr>
                  <p:nvPr/>
                </p:nvGrpSpPr>
                <p:grpSpPr bwMode="auto">
                  <a:xfrm>
                    <a:off x="1005" y="2594"/>
                    <a:ext cx="196" cy="117"/>
                    <a:chOff x="1005" y="2594"/>
                    <a:chExt cx="196" cy="117"/>
                  </a:xfrm>
                </p:grpSpPr>
                <p:sp>
                  <p:nvSpPr>
                    <p:cNvPr id="393" name="Freeform 584"/>
                    <p:cNvSpPr>
                      <a:spLocks/>
                    </p:cNvSpPr>
                    <p:nvPr/>
                  </p:nvSpPr>
                  <p:spPr bwMode="auto">
                    <a:xfrm>
                      <a:off x="1068" y="2594"/>
                      <a:ext cx="38" cy="117"/>
                    </a:xfrm>
                    <a:custGeom>
                      <a:avLst/>
                      <a:gdLst>
                        <a:gd name="T0" fmla="*/ 10 w 38"/>
                        <a:gd name="T1" fmla="*/ 0 h 117"/>
                        <a:gd name="T2" fmla="*/ 3 w 38"/>
                        <a:gd name="T3" fmla="*/ 8 h 117"/>
                        <a:gd name="T4" fmla="*/ 10 w 38"/>
                        <a:gd name="T5" fmla="*/ 12 h 117"/>
                        <a:gd name="T6" fmla="*/ 0 w 38"/>
                        <a:gd name="T7" fmla="*/ 93 h 117"/>
                        <a:gd name="T8" fmla="*/ 1 w 38"/>
                        <a:gd name="T9" fmla="*/ 107 h 117"/>
                        <a:gd name="T10" fmla="*/ 20 w 38"/>
                        <a:gd name="T11" fmla="*/ 116 h 117"/>
                        <a:gd name="T12" fmla="*/ 37 w 38"/>
                        <a:gd name="T13" fmla="*/ 106 h 117"/>
                        <a:gd name="T14" fmla="*/ 37 w 38"/>
                        <a:gd name="T15" fmla="*/ 90 h 117"/>
                        <a:gd name="T16" fmla="*/ 22 w 38"/>
                        <a:gd name="T17" fmla="*/ 12 h 117"/>
                        <a:gd name="T18" fmla="*/ 28 w 38"/>
                        <a:gd name="T19" fmla="*/ 8 h 117"/>
                        <a:gd name="T20" fmla="*/ 22 w 38"/>
                        <a:gd name="T21" fmla="*/ 0 h 117"/>
                        <a:gd name="T22" fmla="*/ 17 w 38"/>
                        <a:gd name="T23" fmla="*/ 3 h 117"/>
                        <a:gd name="T24" fmla="*/ 10 w 38"/>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117"/>
                        <a:gd name="T41" fmla="*/ 38 w 38"/>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117">
                          <a:moveTo>
                            <a:pt x="10" y="0"/>
                          </a:moveTo>
                          <a:lnTo>
                            <a:pt x="3" y="8"/>
                          </a:lnTo>
                          <a:lnTo>
                            <a:pt x="10" y="12"/>
                          </a:lnTo>
                          <a:lnTo>
                            <a:pt x="0" y="93"/>
                          </a:lnTo>
                          <a:lnTo>
                            <a:pt x="1" y="107"/>
                          </a:lnTo>
                          <a:lnTo>
                            <a:pt x="20" y="116"/>
                          </a:lnTo>
                          <a:lnTo>
                            <a:pt x="37" y="106"/>
                          </a:lnTo>
                          <a:lnTo>
                            <a:pt x="37" y="90"/>
                          </a:lnTo>
                          <a:lnTo>
                            <a:pt x="22" y="12"/>
                          </a:lnTo>
                          <a:lnTo>
                            <a:pt x="28" y="8"/>
                          </a:lnTo>
                          <a:lnTo>
                            <a:pt x="22" y="0"/>
                          </a:lnTo>
                          <a:lnTo>
                            <a:pt x="17" y="3"/>
                          </a:lnTo>
                          <a:lnTo>
                            <a:pt x="10" y="0"/>
                          </a:lnTo>
                        </a:path>
                      </a:pathLst>
                    </a:custGeom>
                    <a:solidFill>
                      <a:srgbClr val="001F9F"/>
                    </a:solidFill>
                    <a:ln w="12700" cap="rnd">
                      <a:noFill/>
                      <a:round/>
                      <a:headEnd/>
                      <a:tailEnd/>
                    </a:ln>
                  </p:spPr>
                  <p:txBody>
                    <a:bodyPr/>
                    <a:lstStyle/>
                    <a:p>
                      <a:endParaRPr lang="en-US" dirty="0"/>
                    </a:p>
                  </p:txBody>
                </p:sp>
                <p:grpSp>
                  <p:nvGrpSpPr>
                    <p:cNvPr id="394" name="Group 585"/>
                    <p:cNvGrpSpPr>
                      <a:grpSpLocks/>
                    </p:cNvGrpSpPr>
                    <p:nvPr/>
                  </p:nvGrpSpPr>
                  <p:grpSpPr bwMode="auto">
                    <a:xfrm>
                      <a:off x="1005" y="2645"/>
                      <a:ext cx="196" cy="38"/>
                      <a:chOff x="1005" y="2645"/>
                      <a:chExt cx="196" cy="38"/>
                    </a:xfrm>
                  </p:grpSpPr>
                  <p:sp>
                    <p:nvSpPr>
                      <p:cNvPr id="395" name="Freeform 586"/>
                      <p:cNvSpPr>
                        <a:spLocks/>
                      </p:cNvSpPr>
                      <p:nvPr/>
                    </p:nvSpPr>
                    <p:spPr bwMode="auto">
                      <a:xfrm>
                        <a:off x="1048" y="2653"/>
                        <a:ext cx="152" cy="24"/>
                      </a:xfrm>
                      <a:custGeom>
                        <a:avLst/>
                        <a:gdLst>
                          <a:gd name="T0" fmla="*/ 13 w 152"/>
                          <a:gd name="T1" fmla="*/ 14 h 24"/>
                          <a:gd name="T2" fmla="*/ 115 w 152"/>
                          <a:gd name="T3" fmla="*/ 0 h 24"/>
                          <a:gd name="T4" fmla="*/ 151 w 152"/>
                          <a:gd name="T5" fmla="*/ 2 h 24"/>
                          <a:gd name="T6" fmla="*/ 25 w 152"/>
                          <a:gd name="T7" fmla="*/ 23 h 24"/>
                          <a:gd name="T8" fmla="*/ 0 w 152"/>
                          <a:gd name="T9" fmla="*/ 17 h 24"/>
                          <a:gd name="T10" fmla="*/ 13 w 152"/>
                          <a:gd name="T11" fmla="*/ 14 h 24"/>
                          <a:gd name="T12" fmla="*/ 0 60000 65536"/>
                          <a:gd name="T13" fmla="*/ 0 60000 65536"/>
                          <a:gd name="T14" fmla="*/ 0 60000 65536"/>
                          <a:gd name="T15" fmla="*/ 0 60000 65536"/>
                          <a:gd name="T16" fmla="*/ 0 60000 65536"/>
                          <a:gd name="T17" fmla="*/ 0 60000 65536"/>
                          <a:gd name="T18" fmla="*/ 0 w 152"/>
                          <a:gd name="T19" fmla="*/ 0 h 24"/>
                          <a:gd name="T20" fmla="*/ 152 w 15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52" h="24">
                            <a:moveTo>
                              <a:pt x="13" y="14"/>
                            </a:moveTo>
                            <a:lnTo>
                              <a:pt x="115" y="0"/>
                            </a:lnTo>
                            <a:lnTo>
                              <a:pt x="151" y="2"/>
                            </a:lnTo>
                            <a:lnTo>
                              <a:pt x="25" y="23"/>
                            </a:lnTo>
                            <a:lnTo>
                              <a:pt x="0" y="17"/>
                            </a:lnTo>
                            <a:lnTo>
                              <a:pt x="13" y="14"/>
                            </a:lnTo>
                          </a:path>
                        </a:pathLst>
                      </a:custGeom>
                      <a:solidFill>
                        <a:srgbClr val="000000"/>
                      </a:solidFill>
                      <a:ln w="12700" cap="rnd">
                        <a:noFill/>
                        <a:round/>
                        <a:headEnd/>
                        <a:tailEnd/>
                      </a:ln>
                    </p:spPr>
                    <p:txBody>
                      <a:bodyPr/>
                      <a:lstStyle/>
                      <a:p>
                        <a:endParaRPr lang="en-US" dirty="0"/>
                      </a:p>
                    </p:txBody>
                  </p:sp>
                  <p:sp>
                    <p:nvSpPr>
                      <p:cNvPr id="396" name="Freeform 587"/>
                      <p:cNvSpPr>
                        <a:spLocks/>
                      </p:cNvSpPr>
                      <p:nvPr/>
                    </p:nvSpPr>
                    <p:spPr bwMode="auto">
                      <a:xfrm>
                        <a:off x="1117" y="2654"/>
                        <a:ext cx="84" cy="28"/>
                      </a:xfrm>
                      <a:custGeom>
                        <a:avLst/>
                        <a:gdLst>
                          <a:gd name="T0" fmla="*/ 43 w 84"/>
                          <a:gd name="T1" fmla="*/ 0 h 28"/>
                          <a:gd name="T2" fmla="*/ 10 w 84"/>
                          <a:gd name="T3" fmla="*/ 4 h 28"/>
                          <a:gd name="T4" fmla="*/ 8 w 84"/>
                          <a:gd name="T5" fmla="*/ 10 h 28"/>
                          <a:gd name="T6" fmla="*/ 0 w 84"/>
                          <a:gd name="T7" fmla="*/ 14 h 28"/>
                          <a:gd name="T8" fmla="*/ 14 w 84"/>
                          <a:gd name="T9" fmla="*/ 22 h 28"/>
                          <a:gd name="T10" fmla="*/ 32 w 84"/>
                          <a:gd name="T11" fmla="*/ 26 h 28"/>
                          <a:gd name="T12" fmla="*/ 59 w 84"/>
                          <a:gd name="T13" fmla="*/ 27 h 28"/>
                          <a:gd name="T14" fmla="*/ 83 w 84"/>
                          <a:gd name="T15" fmla="*/ 15 h 28"/>
                          <a:gd name="T16" fmla="*/ 80 w 84"/>
                          <a:gd name="T17" fmla="*/ 1 h 28"/>
                          <a:gd name="T18" fmla="*/ 59 w 84"/>
                          <a:gd name="T19" fmla="*/ 8 h 28"/>
                          <a:gd name="T20" fmla="*/ 43 w 84"/>
                          <a:gd name="T21" fmla="*/ 0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
                          <a:gd name="T34" fmla="*/ 0 h 28"/>
                          <a:gd name="T35" fmla="*/ 84 w 84"/>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 h="28">
                            <a:moveTo>
                              <a:pt x="43" y="0"/>
                            </a:moveTo>
                            <a:lnTo>
                              <a:pt x="10" y="4"/>
                            </a:lnTo>
                            <a:lnTo>
                              <a:pt x="8" y="10"/>
                            </a:lnTo>
                            <a:lnTo>
                              <a:pt x="0" y="14"/>
                            </a:lnTo>
                            <a:lnTo>
                              <a:pt x="14" y="22"/>
                            </a:lnTo>
                            <a:lnTo>
                              <a:pt x="32" y="26"/>
                            </a:lnTo>
                            <a:lnTo>
                              <a:pt x="59" y="27"/>
                            </a:lnTo>
                            <a:lnTo>
                              <a:pt x="83" y="15"/>
                            </a:lnTo>
                            <a:lnTo>
                              <a:pt x="80" y="1"/>
                            </a:lnTo>
                            <a:lnTo>
                              <a:pt x="59" y="8"/>
                            </a:lnTo>
                            <a:lnTo>
                              <a:pt x="43" y="0"/>
                            </a:lnTo>
                          </a:path>
                        </a:pathLst>
                      </a:custGeom>
                      <a:solidFill>
                        <a:srgbClr val="FF7F7F"/>
                      </a:solidFill>
                      <a:ln w="12700" cap="rnd">
                        <a:noFill/>
                        <a:round/>
                        <a:headEnd/>
                        <a:tailEnd/>
                      </a:ln>
                    </p:spPr>
                    <p:txBody>
                      <a:bodyPr/>
                      <a:lstStyle/>
                      <a:p>
                        <a:endParaRPr lang="en-US" dirty="0"/>
                      </a:p>
                    </p:txBody>
                  </p:sp>
                  <p:sp>
                    <p:nvSpPr>
                      <p:cNvPr id="397" name="Freeform 588"/>
                      <p:cNvSpPr>
                        <a:spLocks/>
                      </p:cNvSpPr>
                      <p:nvPr/>
                    </p:nvSpPr>
                    <p:spPr bwMode="auto">
                      <a:xfrm>
                        <a:off x="1005" y="2645"/>
                        <a:ext cx="67" cy="38"/>
                      </a:xfrm>
                      <a:custGeom>
                        <a:avLst/>
                        <a:gdLst>
                          <a:gd name="T0" fmla="*/ 0 w 67"/>
                          <a:gd name="T1" fmla="*/ 23 h 38"/>
                          <a:gd name="T2" fmla="*/ 8 w 67"/>
                          <a:gd name="T3" fmla="*/ 17 h 38"/>
                          <a:gd name="T4" fmla="*/ 15 w 67"/>
                          <a:gd name="T5" fmla="*/ 9 h 38"/>
                          <a:gd name="T6" fmla="*/ 18 w 67"/>
                          <a:gd name="T7" fmla="*/ 3 h 38"/>
                          <a:gd name="T8" fmla="*/ 38 w 67"/>
                          <a:gd name="T9" fmla="*/ 0 h 38"/>
                          <a:gd name="T10" fmla="*/ 53 w 67"/>
                          <a:gd name="T11" fmla="*/ 0 h 38"/>
                          <a:gd name="T12" fmla="*/ 66 w 67"/>
                          <a:gd name="T13" fmla="*/ 19 h 38"/>
                          <a:gd name="T14" fmla="*/ 62 w 67"/>
                          <a:gd name="T15" fmla="*/ 23 h 38"/>
                          <a:gd name="T16" fmla="*/ 53 w 67"/>
                          <a:gd name="T17" fmla="*/ 28 h 38"/>
                          <a:gd name="T18" fmla="*/ 40 w 67"/>
                          <a:gd name="T19" fmla="*/ 30 h 38"/>
                          <a:gd name="T20" fmla="*/ 30 w 67"/>
                          <a:gd name="T21" fmla="*/ 30 h 38"/>
                          <a:gd name="T22" fmla="*/ 25 w 67"/>
                          <a:gd name="T23" fmla="*/ 31 h 38"/>
                          <a:gd name="T24" fmla="*/ 19 w 67"/>
                          <a:gd name="T25" fmla="*/ 35 h 38"/>
                          <a:gd name="T26" fmla="*/ 8 w 67"/>
                          <a:gd name="T27" fmla="*/ 37 h 38"/>
                          <a:gd name="T28" fmla="*/ 2 w 67"/>
                          <a:gd name="T29" fmla="*/ 37 h 38"/>
                          <a:gd name="T30" fmla="*/ 0 w 67"/>
                          <a:gd name="T31" fmla="*/ 23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7"/>
                          <a:gd name="T49" fmla="*/ 0 h 38"/>
                          <a:gd name="T50" fmla="*/ 67 w 67"/>
                          <a:gd name="T51" fmla="*/ 38 h 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7" h="38">
                            <a:moveTo>
                              <a:pt x="0" y="23"/>
                            </a:moveTo>
                            <a:lnTo>
                              <a:pt x="8" y="17"/>
                            </a:lnTo>
                            <a:lnTo>
                              <a:pt x="15" y="9"/>
                            </a:lnTo>
                            <a:lnTo>
                              <a:pt x="18" y="3"/>
                            </a:lnTo>
                            <a:lnTo>
                              <a:pt x="38" y="0"/>
                            </a:lnTo>
                            <a:lnTo>
                              <a:pt x="53" y="0"/>
                            </a:lnTo>
                            <a:lnTo>
                              <a:pt x="66" y="19"/>
                            </a:lnTo>
                            <a:lnTo>
                              <a:pt x="62" y="23"/>
                            </a:lnTo>
                            <a:lnTo>
                              <a:pt x="53" y="28"/>
                            </a:lnTo>
                            <a:lnTo>
                              <a:pt x="40" y="30"/>
                            </a:lnTo>
                            <a:lnTo>
                              <a:pt x="30" y="30"/>
                            </a:lnTo>
                            <a:lnTo>
                              <a:pt x="25" y="31"/>
                            </a:lnTo>
                            <a:lnTo>
                              <a:pt x="19" y="35"/>
                            </a:lnTo>
                            <a:lnTo>
                              <a:pt x="8" y="37"/>
                            </a:lnTo>
                            <a:lnTo>
                              <a:pt x="2" y="37"/>
                            </a:lnTo>
                            <a:lnTo>
                              <a:pt x="0" y="23"/>
                            </a:lnTo>
                          </a:path>
                        </a:pathLst>
                      </a:custGeom>
                      <a:solidFill>
                        <a:srgbClr val="FF7F7F"/>
                      </a:solidFill>
                      <a:ln w="12700" cap="rnd">
                        <a:noFill/>
                        <a:round/>
                        <a:headEnd/>
                        <a:tailEnd/>
                      </a:ln>
                    </p:spPr>
                    <p:txBody>
                      <a:bodyPr/>
                      <a:lstStyle/>
                      <a:p>
                        <a:endParaRPr lang="en-US" dirty="0"/>
                      </a:p>
                    </p:txBody>
                  </p:sp>
                </p:grpSp>
              </p:grpSp>
            </p:grpSp>
            <p:grpSp>
              <p:nvGrpSpPr>
                <p:cNvPr id="382" name="Group 589"/>
                <p:cNvGrpSpPr>
                  <a:grpSpLocks/>
                </p:cNvGrpSpPr>
                <p:nvPr/>
              </p:nvGrpSpPr>
              <p:grpSpPr bwMode="auto">
                <a:xfrm>
                  <a:off x="956" y="2511"/>
                  <a:ext cx="266" cy="470"/>
                  <a:chOff x="956" y="2511"/>
                  <a:chExt cx="266" cy="470"/>
                </a:xfrm>
              </p:grpSpPr>
              <p:grpSp>
                <p:nvGrpSpPr>
                  <p:cNvPr id="383" name="Group 590"/>
                  <p:cNvGrpSpPr>
                    <a:grpSpLocks/>
                  </p:cNvGrpSpPr>
                  <p:nvPr/>
                </p:nvGrpSpPr>
                <p:grpSpPr bwMode="auto">
                  <a:xfrm>
                    <a:off x="1039" y="2511"/>
                    <a:ext cx="95" cy="84"/>
                    <a:chOff x="1039" y="2511"/>
                    <a:chExt cx="95" cy="84"/>
                  </a:xfrm>
                </p:grpSpPr>
                <p:sp>
                  <p:nvSpPr>
                    <p:cNvPr id="388" name="Freeform 591"/>
                    <p:cNvSpPr>
                      <a:spLocks/>
                    </p:cNvSpPr>
                    <p:nvPr/>
                  </p:nvSpPr>
                  <p:spPr bwMode="auto">
                    <a:xfrm>
                      <a:off x="1041" y="2516"/>
                      <a:ext cx="88" cy="79"/>
                    </a:xfrm>
                    <a:custGeom>
                      <a:avLst/>
                      <a:gdLst>
                        <a:gd name="T0" fmla="*/ 0 w 88"/>
                        <a:gd name="T1" fmla="*/ 33 h 79"/>
                        <a:gd name="T2" fmla="*/ 4 w 88"/>
                        <a:gd name="T3" fmla="*/ 40 h 79"/>
                        <a:gd name="T4" fmla="*/ 7 w 88"/>
                        <a:gd name="T5" fmla="*/ 44 h 79"/>
                        <a:gd name="T6" fmla="*/ 10 w 88"/>
                        <a:gd name="T7" fmla="*/ 47 h 79"/>
                        <a:gd name="T8" fmla="*/ 15 w 88"/>
                        <a:gd name="T9" fmla="*/ 47 h 79"/>
                        <a:gd name="T10" fmla="*/ 16 w 88"/>
                        <a:gd name="T11" fmla="*/ 47 h 79"/>
                        <a:gd name="T12" fmla="*/ 16 w 88"/>
                        <a:gd name="T13" fmla="*/ 62 h 79"/>
                        <a:gd name="T14" fmla="*/ 44 w 88"/>
                        <a:gd name="T15" fmla="*/ 78 h 79"/>
                        <a:gd name="T16" fmla="*/ 68 w 88"/>
                        <a:gd name="T17" fmla="*/ 66 h 79"/>
                        <a:gd name="T18" fmla="*/ 69 w 88"/>
                        <a:gd name="T19" fmla="*/ 62 h 79"/>
                        <a:gd name="T20" fmla="*/ 72 w 88"/>
                        <a:gd name="T21" fmla="*/ 59 h 79"/>
                        <a:gd name="T22" fmla="*/ 76 w 88"/>
                        <a:gd name="T23" fmla="*/ 56 h 79"/>
                        <a:gd name="T24" fmla="*/ 79 w 88"/>
                        <a:gd name="T25" fmla="*/ 49 h 79"/>
                        <a:gd name="T26" fmla="*/ 85 w 88"/>
                        <a:gd name="T27" fmla="*/ 43 h 79"/>
                        <a:gd name="T28" fmla="*/ 86 w 88"/>
                        <a:gd name="T29" fmla="*/ 36 h 79"/>
                        <a:gd name="T30" fmla="*/ 86 w 88"/>
                        <a:gd name="T31" fmla="*/ 23 h 79"/>
                        <a:gd name="T32" fmla="*/ 87 w 88"/>
                        <a:gd name="T33" fmla="*/ 18 h 79"/>
                        <a:gd name="T34" fmla="*/ 85 w 88"/>
                        <a:gd name="T35" fmla="*/ 12 h 79"/>
                        <a:gd name="T36" fmla="*/ 80 w 88"/>
                        <a:gd name="T37" fmla="*/ 7 h 79"/>
                        <a:gd name="T38" fmla="*/ 70 w 88"/>
                        <a:gd name="T39" fmla="*/ 3 h 79"/>
                        <a:gd name="T40" fmla="*/ 59 w 88"/>
                        <a:gd name="T41" fmla="*/ 1 h 79"/>
                        <a:gd name="T42" fmla="*/ 47 w 88"/>
                        <a:gd name="T43" fmla="*/ 0 h 79"/>
                        <a:gd name="T44" fmla="*/ 34 w 88"/>
                        <a:gd name="T45" fmla="*/ 1 h 79"/>
                        <a:gd name="T46" fmla="*/ 25 w 88"/>
                        <a:gd name="T47" fmla="*/ 3 h 79"/>
                        <a:gd name="T48" fmla="*/ 17 w 88"/>
                        <a:gd name="T49" fmla="*/ 6 h 79"/>
                        <a:gd name="T50" fmla="*/ 10 w 88"/>
                        <a:gd name="T51" fmla="*/ 9 h 79"/>
                        <a:gd name="T52" fmla="*/ 7 w 88"/>
                        <a:gd name="T53" fmla="*/ 13 h 79"/>
                        <a:gd name="T54" fmla="*/ 3 w 88"/>
                        <a:gd name="T55" fmla="*/ 17 h 79"/>
                        <a:gd name="T56" fmla="*/ 2 w 88"/>
                        <a:gd name="T57" fmla="*/ 22 h 79"/>
                        <a:gd name="T58" fmla="*/ 1 w 88"/>
                        <a:gd name="T59" fmla="*/ 27 h 79"/>
                        <a:gd name="T60" fmla="*/ 2 w 88"/>
                        <a:gd name="T61" fmla="*/ 31 h 79"/>
                        <a:gd name="T62" fmla="*/ 0 w 88"/>
                        <a:gd name="T63" fmla="*/ 33 h 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
                        <a:gd name="T97" fmla="*/ 0 h 79"/>
                        <a:gd name="T98" fmla="*/ 88 w 88"/>
                        <a:gd name="T99" fmla="*/ 79 h 7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 h="79">
                          <a:moveTo>
                            <a:pt x="0" y="33"/>
                          </a:moveTo>
                          <a:lnTo>
                            <a:pt x="4" y="40"/>
                          </a:lnTo>
                          <a:lnTo>
                            <a:pt x="7" y="44"/>
                          </a:lnTo>
                          <a:lnTo>
                            <a:pt x="10" y="47"/>
                          </a:lnTo>
                          <a:lnTo>
                            <a:pt x="15" y="47"/>
                          </a:lnTo>
                          <a:lnTo>
                            <a:pt x="16" y="47"/>
                          </a:lnTo>
                          <a:lnTo>
                            <a:pt x="16" y="62"/>
                          </a:lnTo>
                          <a:lnTo>
                            <a:pt x="44" y="78"/>
                          </a:lnTo>
                          <a:lnTo>
                            <a:pt x="68" y="66"/>
                          </a:lnTo>
                          <a:lnTo>
                            <a:pt x="69" y="62"/>
                          </a:lnTo>
                          <a:lnTo>
                            <a:pt x="72" y="59"/>
                          </a:lnTo>
                          <a:lnTo>
                            <a:pt x="76" y="56"/>
                          </a:lnTo>
                          <a:lnTo>
                            <a:pt x="79" y="49"/>
                          </a:lnTo>
                          <a:lnTo>
                            <a:pt x="85" y="43"/>
                          </a:lnTo>
                          <a:lnTo>
                            <a:pt x="86" y="36"/>
                          </a:lnTo>
                          <a:lnTo>
                            <a:pt x="86" y="23"/>
                          </a:lnTo>
                          <a:lnTo>
                            <a:pt x="87" y="18"/>
                          </a:lnTo>
                          <a:lnTo>
                            <a:pt x="85" y="12"/>
                          </a:lnTo>
                          <a:lnTo>
                            <a:pt x="80" y="7"/>
                          </a:lnTo>
                          <a:lnTo>
                            <a:pt x="70" y="3"/>
                          </a:lnTo>
                          <a:lnTo>
                            <a:pt x="59" y="1"/>
                          </a:lnTo>
                          <a:lnTo>
                            <a:pt x="47" y="0"/>
                          </a:lnTo>
                          <a:lnTo>
                            <a:pt x="34" y="1"/>
                          </a:lnTo>
                          <a:lnTo>
                            <a:pt x="25" y="3"/>
                          </a:lnTo>
                          <a:lnTo>
                            <a:pt x="17" y="6"/>
                          </a:lnTo>
                          <a:lnTo>
                            <a:pt x="10" y="9"/>
                          </a:lnTo>
                          <a:lnTo>
                            <a:pt x="7" y="13"/>
                          </a:lnTo>
                          <a:lnTo>
                            <a:pt x="3" y="17"/>
                          </a:lnTo>
                          <a:lnTo>
                            <a:pt x="2" y="22"/>
                          </a:lnTo>
                          <a:lnTo>
                            <a:pt x="1" y="27"/>
                          </a:lnTo>
                          <a:lnTo>
                            <a:pt x="2" y="31"/>
                          </a:lnTo>
                          <a:lnTo>
                            <a:pt x="0" y="33"/>
                          </a:lnTo>
                        </a:path>
                      </a:pathLst>
                    </a:custGeom>
                    <a:solidFill>
                      <a:srgbClr val="FF9F7F"/>
                    </a:solidFill>
                    <a:ln w="12700" cap="rnd">
                      <a:noFill/>
                      <a:round/>
                      <a:headEnd/>
                      <a:tailEnd/>
                    </a:ln>
                  </p:spPr>
                  <p:txBody>
                    <a:bodyPr/>
                    <a:lstStyle/>
                    <a:p>
                      <a:endParaRPr lang="en-US" dirty="0"/>
                    </a:p>
                  </p:txBody>
                </p:sp>
                <p:sp>
                  <p:nvSpPr>
                    <p:cNvPr id="389" name="Freeform 592"/>
                    <p:cNvSpPr>
                      <a:spLocks/>
                    </p:cNvSpPr>
                    <p:nvPr/>
                  </p:nvSpPr>
                  <p:spPr bwMode="auto">
                    <a:xfrm>
                      <a:off x="1041" y="2523"/>
                      <a:ext cx="61" cy="71"/>
                    </a:xfrm>
                    <a:custGeom>
                      <a:avLst/>
                      <a:gdLst>
                        <a:gd name="T0" fmla="*/ 9 w 61"/>
                        <a:gd name="T1" fmla="*/ 5 h 71"/>
                        <a:gd name="T2" fmla="*/ 13 w 61"/>
                        <a:gd name="T3" fmla="*/ 3 h 71"/>
                        <a:gd name="T4" fmla="*/ 17 w 61"/>
                        <a:gd name="T5" fmla="*/ 0 h 71"/>
                        <a:gd name="T6" fmla="*/ 34 w 61"/>
                        <a:gd name="T7" fmla="*/ 8 h 71"/>
                        <a:gd name="T8" fmla="*/ 34 w 61"/>
                        <a:gd name="T9" fmla="*/ 20 h 71"/>
                        <a:gd name="T10" fmla="*/ 51 w 61"/>
                        <a:gd name="T11" fmla="*/ 22 h 71"/>
                        <a:gd name="T12" fmla="*/ 58 w 61"/>
                        <a:gd name="T13" fmla="*/ 23 h 71"/>
                        <a:gd name="T14" fmla="*/ 60 w 61"/>
                        <a:gd name="T15" fmla="*/ 38 h 71"/>
                        <a:gd name="T16" fmla="*/ 55 w 61"/>
                        <a:gd name="T17" fmla="*/ 37 h 71"/>
                        <a:gd name="T18" fmla="*/ 52 w 61"/>
                        <a:gd name="T19" fmla="*/ 39 h 71"/>
                        <a:gd name="T20" fmla="*/ 52 w 61"/>
                        <a:gd name="T21" fmla="*/ 25 h 71"/>
                        <a:gd name="T22" fmla="*/ 35 w 61"/>
                        <a:gd name="T23" fmla="*/ 27 h 71"/>
                        <a:gd name="T24" fmla="*/ 31 w 61"/>
                        <a:gd name="T25" fmla="*/ 29 h 71"/>
                        <a:gd name="T26" fmla="*/ 27 w 61"/>
                        <a:gd name="T27" fmla="*/ 32 h 71"/>
                        <a:gd name="T28" fmla="*/ 34 w 61"/>
                        <a:gd name="T29" fmla="*/ 38 h 71"/>
                        <a:gd name="T30" fmla="*/ 28 w 61"/>
                        <a:gd name="T31" fmla="*/ 41 h 71"/>
                        <a:gd name="T32" fmla="*/ 28 w 61"/>
                        <a:gd name="T33" fmla="*/ 51 h 71"/>
                        <a:gd name="T34" fmla="*/ 36 w 61"/>
                        <a:gd name="T35" fmla="*/ 54 h 71"/>
                        <a:gd name="T36" fmla="*/ 46 w 61"/>
                        <a:gd name="T37" fmla="*/ 56 h 71"/>
                        <a:gd name="T38" fmla="*/ 41 w 61"/>
                        <a:gd name="T39" fmla="*/ 70 h 71"/>
                        <a:gd name="T40" fmla="*/ 16 w 61"/>
                        <a:gd name="T41" fmla="*/ 56 h 71"/>
                        <a:gd name="T42" fmla="*/ 16 w 61"/>
                        <a:gd name="T43" fmla="*/ 40 h 71"/>
                        <a:gd name="T44" fmla="*/ 9 w 61"/>
                        <a:gd name="T45" fmla="*/ 40 h 71"/>
                        <a:gd name="T46" fmla="*/ 0 w 61"/>
                        <a:gd name="T47" fmla="*/ 28 h 71"/>
                        <a:gd name="T48" fmla="*/ 2 w 61"/>
                        <a:gd name="T49" fmla="*/ 25 h 71"/>
                        <a:gd name="T50" fmla="*/ 1 w 61"/>
                        <a:gd name="T51" fmla="*/ 21 h 71"/>
                        <a:gd name="T52" fmla="*/ 2 w 61"/>
                        <a:gd name="T53" fmla="*/ 18 h 71"/>
                        <a:gd name="T54" fmla="*/ 2 w 61"/>
                        <a:gd name="T55" fmla="*/ 14 h 71"/>
                        <a:gd name="T56" fmla="*/ 4 w 61"/>
                        <a:gd name="T57" fmla="*/ 10 h 71"/>
                        <a:gd name="T58" fmla="*/ 9 w 61"/>
                        <a:gd name="T59" fmla="*/ 5 h 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
                        <a:gd name="T91" fmla="*/ 0 h 71"/>
                        <a:gd name="T92" fmla="*/ 61 w 61"/>
                        <a:gd name="T93" fmla="*/ 71 h 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 h="71">
                          <a:moveTo>
                            <a:pt x="9" y="5"/>
                          </a:moveTo>
                          <a:lnTo>
                            <a:pt x="13" y="3"/>
                          </a:lnTo>
                          <a:lnTo>
                            <a:pt x="17" y="0"/>
                          </a:lnTo>
                          <a:lnTo>
                            <a:pt x="34" y="8"/>
                          </a:lnTo>
                          <a:lnTo>
                            <a:pt x="34" y="20"/>
                          </a:lnTo>
                          <a:lnTo>
                            <a:pt x="51" y="22"/>
                          </a:lnTo>
                          <a:lnTo>
                            <a:pt x="58" y="23"/>
                          </a:lnTo>
                          <a:lnTo>
                            <a:pt x="60" y="38"/>
                          </a:lnTo>
                          <a:lnTo>
                            <a:pt x="55" y="37"/>
                          </a:lnTo>
                          <a:lnTo>
                            <a:pt x="52" y="39"/>
                          </a:lnTo>
                          <a:lnTo>
                            <a:pt x="52" y="25"/>
                          </a:lnTo>
                          <a:lnTo>
                            <a:pt x="35" y="27"/>
                          </a:lnTo>
                          <a:lnTo>
                            <a:pt x="31" y="29"/>
                          </a:lnTo>
                          <a:lnTo>
                            <a:pt x="27" y="32"/>
                          </a:lnTo>
                          <a:lnTo>
                            <a:pt x="34" y="38"/>
                          </a:lnTo>
                          <a:lnTo>
                            <a:pt x="28" y="41"/>
                          </a:lnTo>
                          <a:lnTo>
                            <a:pt x="28" y="51"/>
                          </a:lnTo>
                          <a:lnTo>
                            <a:pt x="36" y="54"/>
                          </a:lnTo>
                          <a:lnTo>
                            <a:pt x="46" y="56"/>
                          </a:lnTo>
                          <a:lnTo>
                            <a:pt x="41" y="70"/>
                          </a:lnTo>
                          <a:lnTo>
                            <a:pt x="16" y="56"/>
                          </a:lnTo>
                          <a:lnTo>
                            <a:pt x="16" y="40"/>
                          </a:lnTo>
                          <a:lnTo>
                            <a:pt x="9" y="40"/>
                          </a:lnTo>
                          <a:lnTo>
                            <a:pt x="0" y="28"/>
                          </a:lnTo>
                          <a:lnTo>
                            <a:pt x="2" y="25"/>
                          </a:lnTo>
                          <a:lnTo>
                            <a:pt x="1" y="21"/>
                          </a:lnTo>
                          <a:lnTo>
                            <a:pt x="2" y="18"/>
                          </a:lnTo>
                          <a:lnTo>
                            <a:pt x="2" y="14"/>
                          </a:lnTo>
                          <a:lnTo>
                            <a:pt x="4" y="10"/>
                          </a:lnTo>
                          <a:lnTo>
                            <a:pt x="9" y="5"/>
                          </a:lnTo>
                        </a:path>
                      </a:pathLst>
                    </a:custGeom>
                    <a:solidFill>
                      <a:srgbClr val="FF7F3F"/>
                    </a:solidFill>
                    <a:ln w="12700" cap="rnd">
                      <a:noFill/>
                      <a:round/>
                      <a:headEnd/>
                      <a:tailEnd/>
                    </a:ln>
                  </p:spPr>
                  <p:txBody>
                    <a:bodyPr/>
                    <a:lstStyle/>
                    <a:p>
                      <a:endParaRPr lang="en-US" dirty="0"/>
                    </a:p>
                  </p:txBody>
                </p:sp>
                <p:sp>
                  <p:nvSpPr>
                    <p:cNvPr id="390" name="Freeform 593"/>
                    <p:cNvSpPr>
                      <a:spLocks/>
                    </p:cNvSpPr>
                    <p:nvPr/>
                  </p:nvSpPr>
                  <p:spPr bwMode="auto">
                    <a:xfrm>
                      <a:off x="1039" y="2511"/>
                      <a:ext cx="95" cy="43"/>
                    </a:xfrm>
                    <a:custGeom>
                      <a:avLst/>
                      <a:gdLst>
                        <a:gd name="T0" fmla="*/ 1 w 95"/>
                        <a:gd name="T1" fmla="*/ 34 h 43"/>
                        <a:gd name="T2" fmla="*/ 0 w 95"/>
                        <a:gd name="T3" fmla="*/ 29 h 43"/>
                        <a:gd name="T4" fmla="*/ 2 w 95"/>
                        <a:gd name="T5" fmla="*/ 22 h 43"/>
                        <a:gd name="T6" fmla="*/ 4 w 95"/>
                        <a:gd name="T7" fmla="*/ 16 h 43"/>
                        <a:gd name="T8" fmla="*/ 7 w 95"/>
                        <a:gd name="T9" fmla="*/ 11 h 43"/>
                        <a:gd name="T10" fmla="*/ 12 w 95"/>
                        <a:gd name="T11" fmla="*/ 7 h 43"/>
                        <a:gd name="T12" fmla="*/ 20 w 95"/>
                        <a:gd name="T13" fmla="*/ 6 h 43"/>
                        <a:gd name="T14" fmla="*/ 25 w 95"/>
                        <a:gd name="T15" fmla="*/ 4 h 43"/>
                        <a:gd name="T16" fmla="*/ 33 w 95"/>
                        <a:gd name="T17" fmla="*/ 2 h 43"/>
                        <a:gd name="T18" fmla="*/ 42 w 95"/>
                        <a:gd name="T19" fmla="*/ 0 h 43"/>
                        <a:gd name="T20" fmla="*/ 53 w 95"/>
                        <a:gd name="T21" fmla="*/ 0 h 43"/>
                        <a:gd name="T22" fmla="*/ 64 w 95"/>
                        <a:gd name="T23" fmla="*/ 1 h 43"/>
                        <a:gd name="T24" fmla="*/ 71 w 95"/>
                        <a:gd name="T25" fmla="*/ 3 h 43"/>
                        <a:gd name="T26" fmla="*/ 76 w 95"/>
                        <a:gd name="T27" fmla="*/ 5 h 43"/>
                        <a:gd name="T28" fmla="*/ 85 w 95"/>
                        <a:gd name="T29" fmla="*/ 9 h 43"/>
                        <a:gd name="T30" fmla="*/ 90 w 95"/>
                        <a:gd name="T31" fmla="*/ 12 h 43"/>
                        <a:gd name="T32" fmla="*/ 94 w 95"/>
                        <a:gd name="T33" fmla="*/ 13 h 43"/>
                        <a:gd name="T34" fmla="*/ 90 w 95"/>
                        <a:gd name="T35" fmla="*/ 14 h 43"/>
                        <a:gd name="T36" fmla="*/ 90 w 95"/>
                        <a:gd name="T37" fmla="*/ 15 h 43"/>
                        <a:gd name="T38" fmla="*/ 90 w 95"/>
                        <a:gd name="T39" fmla="*/ 17 h 43"/>
                        <a:gd name="T40" fmla="*/ 89 w 95"/>
                        <a:gd name="T41" fmla="*/ 20 h 43"/>
                        <a:gd name="T42" fmla="*/ 92 w 95"/>
                        <a:gd name="T43" fmla="*/ 25 h 43"/>
                        <a:gd name="T44" fmla="*/ 92 w 95"/>
                        <a:gd name="T45" fmla="*/ 30 h 43"/>
                        <a:gd name="T46" fmla="*/ 87 w 95"/>
                        <a:gd name="T47" fmla="*/ 36 h 43"/>
                        <a:gd name="T48" fmla="*/ 88 w 95"/>
                        <a:gd name="T49" fmla="*/ 28 h 43"/>
                        <a:gd name="T50" fmla="*/ 87 w 95"/>
                        <a:gd name="T51" fmla="*/ 22 h 43"/>
                        <a:gd name="T52" fmla="*/ 85 w 95"/>
                        <a:gd name="T53" fmla="*/ 20 h 43"/>
                        <a:gd name="T54" fmla="*/ 81 w 95"/>
                        <a:gd name="T55" fmla="*/ 18 h 43"/>
                        <a:gd name="T56" fmla="*/ 79 w 95"/>
                        <a:gd name="T57" fmla="*/ 17 h 43"/>
                        <a:gd name="T58" fmla="*/ 76 w 95"/>
                        <a:gd name="T59" fmla="*/ 17 h 43"/>
                        <a:gd name="T60" fmla="*/ 70 w 95"/>
                        <a:gd name="T61" fmla="*/ 18 h 43"/>
                        <a:gd name="T62" fmla="*/ 64 w 95"/>
                        <a:gd name="T63" fmla="*/ 18 h 43"/>
                        <a:gd name="T64" fmla="*/ 57 w 95"/>
                        <a:gd name="T65" fmla="*/ 18 h 43"/>
                        <a:gd name="T66" fmla="*/ 50 w 95"/>
                        <a:gd name="T67" fmla="*/ 18 h 43"/>
                        <a:gd name="T68" fmla="*/ 46 w 95"/>
                        <a:gd name="T69" fmla="*/ 18 h 43"/>
                        <a:gd name="T70" fmla="*/ 50 w 95"/>
                        <a:gd name="T71" fmla="*/ 19 h 43"/>
                        <a:gd name="T72" fmla="*/ 53 w 95"/>
                        <a:gd name="T73" fmla="*/ 20 h 43"/>
                        <a:gd name="T74" fmla="*/ 49 w 95"/>
                        <a:gd name="T75" fmla="*/ 20 h 43"/>
                        <a:gd name="T76" fmla="*/ 42 w 95"/>
                        <a:gd name="T77" fmla="*/ 20 h 43"/>
                        <a:gd name="T78" fmla="*/ 36 w 95"/>
                        <a:gd name="T79" fmla="*/ 19 h 43"/>
                        <a:gd name="T80" fmla="*/ 28 w 95"/>
                        <a:gd name="T81" fmla="*/ 19 h 43"/>
                        <a:gd name="T82" fmla="*/ 24 w 95"/>
                        <a:gd name="T83" fmla="*/ 19 h 43"/>
                        <a:gd name="T84" fmla="*/ 21 w 95"/>
                        <a:gd name="T85" fmla="*/ 19 h 43"/>
                        <a:gd name="T86" fmla="*/ 22 w 95"/>
                        <a:gd name="T87" fmla="*/ 20 h 43"/>
                        <a:gd name="T88" fmla="*/ 24 w 95"/>
                        <a:gd name="T89" fmla="*/ 21 h 43"/>
                        <a:gd name="T90" fmla="*/ 24 w 95"/>
                        <a:gd name="T91" fmla="*/ 24 h 43"/>
                        <a:gd name="T92" fmla="*/ 23 w 95"/>
                        <a:gd name="T93" fmla="*/ 26 h 43"/>
                        <a:gd name="T94" fmla="*/ 19 w 95"/>
                        <a:gd name="T95" fmla="*/ 29 h 43"/>
                        <a:gd name="T96" fmla="*/ 17 w 95"/>
                        <a:gd name="T97" fmla="*/ 32 h 43"/>
                        <a:gd name="T98" fmla="*/ 17 w 95"/>
                        <a:gd name="T99" fmla="*/ 36 h 43"/>
                        <a:gd name="T100" fmla="*/ 17 w 95"/>
                        <a:gd name="T101" fmla="*/ 40 h 43"/>
                        <a:gd name="T102" fmla="*/ 18 w 95"/>
                        <a:gd name="T103" fmla="*/ 42 h 43"/>
                        <a:gd name="T104" fmla="*/ 13 w 95"/>
                        <a:gd name="T105" fmla="*/ 39 h 43"/>
                        <a:gd name="T106" fmla="*/ 6 w 95"/>
                        <a:gd name="T107" fmla="*/ 36 h 43"/>
                        <a:gd name="T108" fmla="*/ 4 w 95"/>
                        <a:gd name="T109" fmla="*/ 36 h 43"/>
                        <a:gd name="T110" fmla="*/ 2 w 95"/>
                        <a:gd name="T111" fmla="*/ 39 h 43"/>
                        <a:gd name="T112" fmla="*/ 1 w 95"/>
                        <a:gd name="T113" fmla="*/ 34 h 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
                        <a:gd name="T172" fmla="*/ 0 h 43"/>
                        <a:gd name="T173" fmla="*/ 95 w 95"/>
                        <a:gd name="T174" fmla="*/ 43 h 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 h="43">
                          <a:moveTo>
                            <a:pt x="1" y="34"/>
                          </a:moveTo>
                          <a:lnTo>
                            <a:pt x="0" y="29"/>
                          </a:lnTo>
                          <a:lnTo>
                            <a:pt x="2" y="22"/>
                          </a:lnTo>
                          <a:lnTo>
                            <a:pt x="4" y="16"/>
                          </a:lnTo>
                          <a:lnTo>
                            <a:pt x="7" y="11"/>
                          </a:lnTo>
                          <a:lnTo>
                            <a:pt x="12" y="7"/>
                          </a:lnTo>
                          <a:lnTo>
                            <a:pt x="20" y="6"/>
                          </a:lnTo>
                          <a:lnTo>
                            <a:pt x="25" y="4"/>
                          </a:lnTo>
                          <a:lnTo>
                            <a:pt x="33" y="2"/>
                          </a:lnTo>
                          <a:lnTo>
                            <a:pt x="42" y="0"/>
                          </a:lnTo>
                          <a:lnTo>
                            <a:pt x="53" y="0"/>
                          </a:lnTo>
                          <a:lnTo>
                            <a:pt x="64" y="1"/>
                          </a:lnTo>
                          <a:lnTo>
                            <a:pt x="71" y="3"/>
                          </a:lnTo>
                          <a:lnTo>
                            <a:pt x="76" y="5"/>
                          </a:lnTo>
                          <a:lnTo>
                            <a:pt x="85" y="9"/>
                          </a:lnTo>
                          <a:lnTo>
                            <a:pt x="90" y="12"/>
                          </a:lnTo>
                          <a:lnTo>
                            <a:pt x="94" y="13"/>
                          </a:lnTo>
                          <a:lnTo>
                            <a:pt x="90" y="14"/>
                          </a:lnTo>
                          <a:lnTo>
                            <a:pt x="90" y="15"/>
                          </a:lnTo>
                          <a:lnTo>
                            <a:pt x="90" y="17"/>
                          </a:lnTo>
                          <a:lnTo>
                            <a:pt x="89" y="20"/>
                          </a:lnTo>
                          <a:lnTo>
                            <a:pt x="92" y="25"/>
                          </a:lnTo>
                          <a:lnTo>
                            <a:pt x="92" y="30"/>
                          </a:lnTo>
                          <a:lnTo>
                            <a:pt x="87" y="36"/>
                          </a:lnTo>
                          <a:lnTo>
                            <a:pt x="88" y="28"/>
                          </a:lnTo>
                          <a:lnTo>
                            <a:pt x="87" y="22"/>
                          </a:lnTo>
                          <a:lnTo>
                            <a:pt x="85" y="20"/>
                          </a:lnTo>
                          <a:lnTo>
                            <a:pt x="81" y="18"/>
                          </a:lnTo>
                          <a:lnTo>
                            <a:pt x="79" y="17"/>
                          </a:lnTo>
                          <a:lnTo>
                            <a:pt x="76" y="17"/>
                          </a:lnTo>
                          <a:lnTo>
                            <a:pt x="70" y="18"/>
                          </a:lnTo>
                          <a:lnTo>
                            <a:pt x="64" y="18"/>
                          </a:lnTo>
                          <a:lnTo>
                            <a:pt x="57" y="18"/>
                          </a:lnTo>
                          <a:lnTo>
                            <a:pt x="50" y="18"/>
                          </a:lnTo>
                          <a:lnTo>
                            <a:pt x="46" y="18"/>
                          </a:lnTo>
                          <a:lnTo>
                            <a:pt x="50" y="19"/>
                          </a:lnTo>
                          <a:lnTo>
                            <a:pt x="53" y="20"/>
                          </a:lnTo>
                          <a:lnTo>
                            <a:pt x="49" y="20"/>
                          </a:lnTo>
                          <a:lnTo>
                            <a:pt x="42" y="20"/>
                          </a:lnTo>
                          <a:lnTo>
                            <a:pt x="36" y="19"/>
                          </a:lnTo>
                          <a:lnTo>
                            <a:pt x="28" y="19"/>
                          </a:lnTo>
                          <a:lnTo>
                            <a:pt x="24" y="19"/>
                          </a:lnTo>
                          <a:lnTo>
                            <a:pt x="21" y="19"/>
                          </a:lnTo>
                          <a:lnTo>
                            <a:pt x="22" y="20"/>
                          </a:lnTo>
                          <a:lnTo>
                            <a:pt x="24" y="21"/>
                          </a:lnTo>
                          <a:lnTo>
                            <a:pt x="24" y="24"/>
                          </a:lnTo>
                          <a:lnTo>
                            <a:pt x="23" y="26"/>
                          </a:lnTo>
                          <a:lnTo>
                            <a:pt x="19" y="29"/>
                          </a:lnTo>
                          <a:lnTo>
                            <a:pt x="17" y="32"/>
                          </a:lnTo>
                          <a:lnTo>
                            <a:pt x="17" y="36"/>
                          </a:lnTo>
                          <a:lnTo>
                            <a:pt x="17" y="40"/>
                          </a:lnTo>
                          <a:lnTo>
                            <a:pt x="18" y="42"/>
                          </a:lnTo>
                          <a:lnTo>
                            <a:pt x="13" y="39"/>
                          </a:lnTo>
                          <a:lnTo>
                            <a:pt x="6" y="36"/>
                          </a:lnTo>
                          <a:lnTo>
                            <a:pt x="4" y="36"/>
                          </a:lnTo>
                          <a:lnTo>
                            <a:pt x="2" y="39"/>
                          </a:lnTo>
                          <a:lnTo>
                            <a:pt x="1" y="34"/>
                          </a:lnTo>
                        </a:path>
                      </a:pathLst>
                    </a:custGeom>
                    <a:solidFill>
                      <a:srgbClr val="000000"/>
                    </a:solidFill>
                    <a:ln w="12700" cap="rnd">
                      <a:noFill/>
                      <a:round/>
                      <a:headEnd/>
                      <a:tailEnd/>
                    </a:ln>
                  </p:spPr>
                  <p:txBody>
                    <a:bodyPr/>
                    <a:lstStyle/>
                    <a:p>
                      <a:endParaRPr lang="en-US" dirty="0"/>
                    </a:p>
                  </p:txBody>
                </p:sp>
              </p:grpSp>
              <p:grpSp>
                <p:nvGrpSpPr>
                  <p:cNvPr id="384" name="Group 594"/>
                  <p:cNvGrpSpPr>
                    <a:grpSpLocks/>
                  </p:cNvGrpSpPr>
                  <p:nvPr/>
                </p:nvGrpSpPr>
                <p:grpSpPr bwMode="auto">
                  <a:xfrm>
                    <a:off x="956" y="2947"/>
                    <a:ext cx="266" cy="34"/>
                    <a:chOff x="956" y="2947"/>
                    <a:chExt cx="266" cy="34"/>
                  </a:xfrm>
                </p:grpSpPr>
                <p:sp>
                  <p:nvSpPr>
                    <p:cNvPr id="386" name="Freeform 595"/>
                    <p:cNvSpPr>
                      <a:spLocks/>
                    </p:cNvSpPr>
                    <p:nvPr/>
                  </p:nvSpPr>
                  <p:spPr bwMode="auto">
                    <a:xfrm>
                      <a:off x="956" y="2947"/>
                      <a:ext cx="113" cy="34"/>
                    </a:xfrm>
                    <a:custGeom>
                      <a:avLst/>
                      <a:gdLst>
                        <a:gd name="T0" fmla="*/ 53 w 113"/>
                        <a:gd name="T1" fmla="*/ 5 h 34"/>
                        <a:gd name="T2" fmla="*/ 40 w 113"/>
                        <a:gd name="T3" fmla="*/ 10 h 34"/>
                        <a:gd name="T4" fmla="*/ 22 w 113"/>
                        <a:gd name="T5" fmla="*/ 16 h 34"/>
                        <a:gd name="T6" fmla="*/ 9 w 113"/>
                        <a:gd name="T7" fmla="*/ 20 h 34"/>
                        <a:gd name="T8" fmla="*/ 1 w 113"/>
                        <a:gd name="T9" fmla="*/ 23 h 34"/>
                        <a:gd name="T10" fmla="*/ 0 w 113"/>
                        <a:gd name="T11" fmla="*/ 29 h 34"/>
                        <a:gd name="T12" fmla="*/ 7 w 113"/>
                        <a:gd name="T13" fmla="*/ 31 h 34"/>
                        <a:gd name="T14" fmla="*/ 23 w 113"/>
                        <a:gd name="T15" fmla="*/ 32 h 34"/>
                        <a:gd name="T16" fmla="*/ 39 w 113"/>
                        <a:gd name="T17" fmla="*/ 33 h 34"/>
                        <a:gd name="T18" fmla="*/ 53 w 113"/>
                        <a:gd name="T19" fmla="*/ 32 h 34"/>
                        <a:gd name="T20" fmla="*/ 64 w 113"/>
                        <a:gd name="T21" fmla="*/ 29 h 34"/>
                        <a:gd name="T22" fmla="*/ 82 w 113"/>
                        <a:gd name="T23" fmla="*/ 25 h 34"/>
                        <a:gd name="T24" fmla="*/ 110 w 113"/>
                        <a:gd name="T25" fmla="*/ 21 h 34"/>
                        <a:gd name="T26" fmla="*/ 112 w 113"/>
                        <a:gd name="T27" fmla="*/ 8 h 34"/>
                        <a:gd name="T28" fmla="*/ 108 w 113"/>
                        <a:gd name="T29" fmla="*/ 0 h 34"/>
                        <a:gd name="T30" fmla="*/ 53 w 113"/>
                        <a:gd name="T31" fmla="*/ 5 h 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3"/>
                        <a:gd name="T49" fmla="*/ 0 h 34"/>
                        <a:gd name="T50" fmla="*/ 113 w 113"/>
                        <a:gd name="T51" fmla="*/ 34 h 3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3" h="34">
                          <a:moveTo>
                            <a:pt x="53" y="5"/>
                          </a:moveTo>
                          <a:lnTo>
                            <a:pt x="40" y="10"/>
                          </a:lnTo>
                          <a:lnTo>
                            <a:pt x="22" y="16"/>
                          </a:lnTo>
                          <a:lnTo>
                            <a:pt x="9" y="20"/>
                          </a:lnTo>
                          <a:lnTo>
                            <a:pt x="1" y="23"/>
                          </a:lnTo>
                          <a:lnTo>
                            <a:pt x="0" y="29"/>
                          </a:lnTo>
                          <a:lnTo>
                            <a:pt x="7" y="31"/>
                          </a:lnTo>
                          <a:lnTo>
                            <a:pt x="23" y="32"/>
                          </a:lnTo>
                          <a:lnTo>
                            <a:pt x="39" y="33"/>
                          </a:lnTo>
                          <a:lnTo>
                            <a:pt x="53" y="32"/>
                          </a:lnTo>
                          <a:lnTo>
                            <a:pt x="64" y="29"/>
                          </a:lnTo>
                          <a:lnTo>
                            <a:pt x="82" y="25"/>
                          </a:lnTo>
                          <a:lnTo>
                            <a:pt x="110" y="21"/>
                          </a:lnTo>
                          <a:lnTo>
                            <a:pt x="112" y="8"/>
                          </a:lnTo>
                          <a:lnTo>
                            <a:pt x="108" y="0"/>
                          </a:lnTo>
                          <a:lnTo>
                            <a:pt x="53" y="5"/>
                          </a:lnTo>
                        </a:path>
                      </a:pathLst>
                    </a:custGeom>
                    <a:solidFill>
                      <a:srgbClr val="3F1F00"/>
                    </a:solidFill>
                    <a:ln w="12700" cap="rnd">
                      <a:noFill/>
                      <a:round/>
                      <a:headEnd/>
                      <a:tailEnd/>
                    </a:ln>
                  </p:spPr>
                  <p:txBody>
                    <a:bodyPr/>
                    <a:lstStyle/>
                    <a:p>
                      <a:endParaRPr lang="en-US" dirty="0"/>
                    </a:p>
                  </p:txBody>
                </p:sp>
                <p:sp>
                  <p:nvSpPr>
                    <p:cNvPr id="387" name="Freeform 596"/>
                    <p:cNvSpPr>
                      <a:spLocks/>
                    </p:cNvSpPr>
                    <p:nvPr/>
                  </p:nvSpPr>
                  <p:spPr bwMode="auto">
                    <a:xfrm>
                      <a:off x="1102" y="2949"/>
                      <a:ext cx="120" cy="29"/>
                    </a:xfrm>
                    <a:custGeom>
                      <a:avLst/>
                      <a:gdLst>
                        <a:gd name="T0" fmla="*/ 2 w 120"/>
                        <a:gd name="T1" fmla="*/ 0 h 29"/>
                        <a:gd name="T2" fmla="*/ 0 w 120"/>
                        <a:gd name="T3" fmla="*/ 11 h 29"/>
                        <a:gd name="T4" fmla="*/ 2 w 120"/>
                        <a:gd name="T5" fmla="*/ 19 h 29"/>
                        <a:gd name="T6" fmla="*/ 30 w 120"/>
                        <a:gd name="T7" fmla="*/ 22 h 29"/>
                        <a:gd name="T8" fmla="*/ 44 w 120"/>
                        <a:gd name="T9" fmla="*/ 22 h 29"/>
                        <a:gd name="T10" fmla="*/ 64 w 120"/>
                        <a:gd name="T11" fmla="*/ 25 h 29"/>
                        <a:gd name="T12" fmla="*/ 87 w 120"/>
                        <a:gd name="T13" fmla="*/ 27 h 29"/>
                        <a:gd name="T14" fmla="*/ 118 w 120"/>
                        <a:gd name="T15" fmla="*/ 28 h 29"/>
                        <a:gd name="T16" fmla="*/ 119 w 120"/>
                        <a:gd name="T17" fmla="*/ 24 h 29"/>
                        <a:gd name="T18" fmla="*/ 119 w 120"/>
                        <a:gd name="T19" fmla="*/ 20 h 29"/>
                        <a:gd name="T20" fmla="*/ 94 w 120"/>
                        <a:gd name="T21" fmla="*/ 13 h 29"/>
                        <a:gd name="T22" fmla="*/ 67 w 120"/>
                        <a:gd name="T23" fmla="*/ 6 h 29"/>
                        <a:gd name="T24" fmla="*/ 51 w 120"/>
                        <a:gd name="T25" fmla="*/ 0 h 29"/>
                        <a:gd name="T26" fmla="*/ 2 w 120"/>
                        <a:gd name="T27" fmla="*/ 0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
                        <a:gd name="T43" fmla="*/ 0 h 29"/>
                        <a:gd name="T44" fmla="*/ 120 w 120"/>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 h="29">
                          <a:moveTo>
                            <a:pt x="2" y="0"/>
                          </a:moveTo>
                          <a:lnTo>
                            <a:pt x="0" y="11"/>
                          </a:lnTo>
                          <a:lnTo>
                            <a:pt x="2" y="19"/>
                          </a:lnTo>
                          <a:lnTo>
                            <a:pt x="30" y="22"/>
                          </a:lnTo>
                          <a:lnTo>
                            <a:pt x="44" y="22"/>
                          </a:lnTo>
                          <a:lnTo>
                            <a:pt x="64" y="25"/>
                          </a:lnTo>
                          <a:lnTo>
                            <a:pt x="87" y="27"/>
                          </a:lnTo>
                          <a:lnTo>
                            <a:pt x="118" y="28"/>
                          </a:lnTo>
                          <a:lnTo>
                            <a:pt x="119" y="24"/>
                          </a:lnTo>
                          <a:lnTo>
                            <a:pt x="119" y="20"/>
                          </a:lnTo>
                          <a:lnTo>
                            <a:pt x="94" y="13"/>
                          </a:lnTo>
                          <a:lnTo>
                            <a:pt x="67" y="6"/>
                          </a:lnTo>
                          <a:lnTo>
                            <a:pt x="51" y="0"/>
                          </a:lnTo>
                          <a:lnTo>
                            <a:pt x="2" y="0"/>
                          </a:lnTo>
                        </a:path>
                      </a:pathLst>
                    </a:custGeom>
                    <a:solidFill>
                      <a:srgbClr val="3F1F00"/>
                    </a:solidFill>
                    <a:ln w="12700" cap="rnd">
                      <a:noFill/>
                      <a:round/>
                      <a:headEnd/>
                      <a:tailEnd/>
                    </a:ln>
                  </p:spPr>
                  <p:txBody>
                    <a:bodyPr/>
                    <a:lstStyle/>
                    <a:p>
                      <a:endParaRPr lang="en-US" dirty="0"/>
                    </a:p>
                  </p:txBody>
                </p:sp>
              </p:grpSp>
              <p:sp>
                <p:nvSpPr>
                  <p:cNvPr id="385" name="Freeform 597"/>
                  <p:cNvSpPr>
                    <a:spLocks/>
                  </p:cNvSpPr>
                  <p:nvPr/>
                </p:nvSpPr>
                <p:spPr bwMode="auto">
                  <a:xfrm>
                    <a:off x="1002" y="2711"/>
                    <a:ext cx="181" cy="247"/>
                  </a:xfrm>
                  <a:custGeom>
                    <a:avLst/>
                    <a:gdLst>
                      <a:gd name="T0" fmla="*/ 6 w 181"/>
                      <a:gd name="T1" fmla="*/ 0 h 247"/>
                      <a:gd name="T2" fmla="*/ 0 w 181"/>
                      <a:gd name="T3" fmla="*/ 22 h 247"/>
                      <a:gd name="T4" fmla="*/ 0 w 181"/>
                      <a:gd name="T5" fmla="*/ 56 h 247"/>
                      <a:gd name="T6" fmla="*/ 0 w 181"/>
                      <a:gd name="T7" fmla="*/ 95 h 247"/>
                      <a:gd name="T8" fmla="*/ 6 w 181"/>
                      <a:gd name="T9" fmla="*/ 119 h 247"/>
                      <a:gd name="T10" fmla="*/ 6 w 181"/>
                      <a:gd name="T11" fmla="*/ 129 h 247"/>
                      <a:gd name="T12" fmla="*/ 2 w 181"/>
                      <a:gd name="T13" fmla="*/ 166 h 247"/>
                      <a:gd name="T14" fmla="*/ 4 w 181"/>
                      <a:gd name="T15" fmla="*/ 193 h 247"/>
                      <a:gd name="T16" fmla="*/ 8 w 181"/>
                      <a:gd name="T17" fmla="*/ 230 h 247"/>
                      <a:gd name="T18" fmla="*/ 8 w 181"/>
                      <a:gd name="T19" fmla="*/ 240 h 247"/>
                      <a:gd name="T20" fmla="*/ 19 w 181"/>
                      <a:gd name="T21" fmla="*/ 245 h 247"/>
                      <a:gd name="T22" fmla="*/ 64 w 181"/>
                      <a:gd name="T23" fmla="*/ 239 h 247"/>
                      <a:gd name="T24" fmla="*/ 78 w 181"/>
                      <a:gd name="T25" fmla="*/ 160 h 247"/>
                      <a:gd name="T26" fmla="*/ 81 w 181"/>
                      <a:gd name="T27" fmla="*/ 111 h 247"/>
                      <a:gd name="T28" fmla="*/ 87 w 181"/>
                      <a:gd name="T29" fmla="*/ 67 h 247"/>
                      <a:gd name="T30" fmla="*/ 93 w 181"/>
                      <a:gd name="T31" fmla="*/ 137 h 247"/>
                      <a:gd name="T32" fmla="*/ 99 w 181"/>
                      <a:gd name="T33" fmla="*/ 238 h 247"/>
                      <a:gd name="T34" fmla="*/ 144 w 181"/>
                      <a:gd name="T35" fmla="*/ 246 h 247"/>
                      <a:gd name="T36" fmla="*/ 153 w 181"/>
                      <a:gd name="T37" fmla="*/ 240 h 247"/>
                      <a:gd name="T38" fmla="*/ 165 w 181"/>
                      <a:gd name="T39" fmla="*/ 150 h 247"/>
                      <a:gd name="T40" fmla="*/ 167 w 181"/>
                      <a:gd name="T41" fmla="*/ 107 h 247"/>
                      <a:gd name="T42" fmla="*/ 180 w 181"/>
                      <a:gd name="T43" fmla="*/ 12 h 247"/>
                      <a:gd name="T44" fmla="*/ 176 w 181"/>
                      <a:gd name="T45" fmla="*/ 1 h 247"/>
                      <a:gd name="T46" fmla="*/ 6 w 181"/>
                      <a:gd name="T47" fmla="*/ 0 h 2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1"/>
                      <a:gd name="T73" fmla="*/ 0 h 247"/>
                      <a:gd name="T74" fmla="*/ 181 w 181"/>
                      <a:gd name="T75" fmla="*/ 247 h 2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1" h="247">
                        <a:moveTo>
                          <a:pt x="6" y="0"/>
                        </a:moveTo>
                        <a:lnTo>
                          <a:pt x="0" y="22"/>
                        </a:lnTo>
                        <a:lnTo>
                          <a:pt x="0" y="56"/>
                        </a:lnTo>
                        <a:lnTo>
                          <a:pt x="0" y="95"/>
                        </a:lnTo>
                        <a:lnTo>
                          <a:pt x="6" y="119"/>
                        </a:lnTo>
                        <a:lnTo>
                          <a:pt x="6" y="129"/>
                        </a:lnTo>
                        <a:lnTo>
                          <a:pt x="2" y="166"/>
                        </a:lnTo>
                        <a:lnTo>
                          <a:pt x="4" y="193"/>
                        </a:lnTo>
                        <a:lnTo>
                          <a:pt x="8" y="230"/>
                        </a:lnTo>
                        <a:lnTo>
                          <a:pt x="8" y="240"/>
                        </a:lnTo>
                        <a:lnTo>
                          <a:pt x="19" y="245"/>
                        </a:lnTo>
                        <a:lnTo>
                          <a:pt x="64" y="239"/>
                        </a:lnTo>
                        <a:lnTo>
                          <a:pt x="78" y="160"/>
                        </a:lnTo>
                        <a:lnTo>
                          <a:pt x="81" y="111"/>
                        </a:lnTo>
                        <a:lnTo>
                          <a:pt x="87" y="67"/>
                        </a:lnTo>
                        <a:lnTo>
                          <a:pt x="93" y="137"/>
                        </a:lnTo>
                        <a:lnTo>
                          <a:pt x="99" y="238"/>
                        </a:lnTo>
                        <a:lnTo>
                          <a:pt x="144" y="246"/>
                        </a:lnTo>
                        <a:lnTo>
                          <a:pt x="153" y="240"/>
                        </a:lnTo>
                        <a:lnTo>
                          <a:pt x="165" y="150"/>
                        </a:lnTo>
                        <a:lnTo>
                          <a:pt x="167" y="107"/>
                        </a:lnTo>
                        <a:lnTo>
                          <a:pt x="180" y="12"/>
                        </a:lnTo>
                        <a:lnTo>
                          <a:pt x="176" y="1"/>
                        </a:lnTo>
                        <a:lnTo>
                          <a:pt x="6" y="0"/>
                        </a:lnTo>
                      </a:path>
                    </a:pathLst>
                  </a:custGeom>
                  <a:solidFill>
                    <a:srgbClr val="000000"/>
                  </a:solidFill>
                  <a:ln w="12700" cap="rnd">
                    <a:noFill/>
                    <a:round/>
                    <a:headEnd/>
                    <a:tailEnd/>
                  </a:ln>
                </p:spPr>
                <p:txBody>
                  <a:bodyPr/>
                  <a:lstStyle/>
                  <a:p>
                    <a:endParaRPr lang="en-US" dirty="0"/>
                  </a:p>
                </p:txBody>
              </p:sp>
            </p:grpSp>
          </p:grpSp>
          <p:grpSp>
            <p:nvGrpSpPr>
              <p:cNvPr id="295" name="Group 598"/>
              <p:cNvGrpSpPr>
                <a:grpSpLocks/>
              </p:cNvGrpSpPr>
              <p:nvPr/>
            </p:nvGrpSpPr>
            <p:grpSpPr bwMode="auto">
              <a:xfrm>
                <a:off x="758" y="2540"/>
                <a:ext cx="302" cy="472"/>
                <a:chOff x="758" y="2540"/>
                <a:chExt cx="302" cy="472"/>
              </a:xfrm>
            </p:grpSpPr>
            <p:grpSp>
              <p:nvGrpSpPr>
                <p:cNvPr id="358" name="Group 599"/>
                <p:cNvGrpSpPr>
                  <a:grpSpLocks/>
                </p:cNvGrpSpPr>
                <p:nvPr/>
              </p:nvGrpSpPr>
              <p:grpSpPr bwMode="auto">
                <a:xfrm>
                  <a:off x="758" y="2600"/>
                  <a:ext cx="302" cy="412"/>
                  <a:chOff x="758" y="2600"/>
                  <a:chExt cx="302" cy="412"/>
                </a:xfrm>
              </p:grpSpPr>
              <p:grpSp>
                <p:nvGrpSpPr>
                  <p:cNvPr id="369" name="Group 600"/>
                  <p:cNvGrpSpPr>
                    <a:grpSpLocks/>
                  </p:cNvGrpSpPr>
                  <p:nvPr/>
                </p:nvGrpSpPr>
                <p:grpSpPr bwMode="auto">
                  <a:xfrm>
                    <a:off x="768" y="2971"/>
                    <a:ext cx="266" cy="41"/>
                    <a:chOff x="768" y="2971"/>
                    <a:chExt cx="266" cy="41"/>
                  </a:xfrm>
                </p:grpSpPr>
                <p:sp>
                  <p:nvSpPr>
                    <p:cNvPr id="379" name="Freeform 601"/>
                    <p:cNvSpPr>
                      <a:spLocks/>
                    </p:cNvSpPr>
                    <p:nvPr/>
                  </p:nvSpPr>
                  <p:spPr bwMode="auto">
                    <a:xfrm>
                      <a:off x="768" y="2980"/>
                      <a:ext cx="80" cy="32"/>
                    </a:xfrm>
                    <a:custGeom>
                      <a:avLst/>
                      <a:gdLst>
                        <a:gd name="T0" fmla="*/ 30 w 80"/>
                        <a:gd name="T1" fmla="*/ 6 h 32"/>
                        <a:gd name="T2" fmla="*/ 13 w 80"/>
                        <a:gd name="T3" fmla="*/ 15 h 32"/>
                        <a:gd name="T4" fmla="*/ 0 w 80"/>
                        <a:gd name="T5" fmla="*/ 23 h 32"/>
                        <a:gd name="T6" fmla="*/ 1 w 80"/>
                        <a:gd name="T7" fmla="*/ 29 h 32"/>
                        <a:gd name="T8" fmla="*/ 10 w 80"/>
                        <a:gd name="T9" fmla="*/ 31 h 32"/>
                        <a:gd name="T10" fmla="*/ 35 w 80"/>
                        <a:gd name="T11" fmla="*/ 30 h 32"/>
                        <a:gd name="T12" fmla="*/ 49 w 80"/>
                        <a:gd name="T13" fmla="*/ 26 h 32"/>
                        <a:gd name="T14" fmla="*/ 57 w 80"/>
                        <a:gd name="T15" fmla="*/ 20 h 32"/>
                        <a:gd name="T16" fmla="*/ 78 w 80"/>
                        <a:gd name="T17" fmla="*/ 16 h 32"/>
                        <a:gd name="T18" fmla="*/ 79 w 80"/>
                        <a:gd name="T19" fmla="*/ 7 h 32"/>
                        <a:gd name="T20" fmla="*/ 75 w 80"/>
                        <a:gd name="T21" fmla="*/ 0 h 32"/>
                        <a:gd name="T22" fmla="*/ 54 w 80"/>
                        <a:gd name="T23" fmla="*/ 5 h 32"/>
                        <a:gd name="T24" fmla="*/ 30 w 80"/>
                        <a:gd name="T25" fmla="*/ 6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32"/>
                        <a:gd name="T41" fmla="*/ 80 w 8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32">
                          <a:moveTo>
                            <a:pt x="30" y="6"/>
                          </a:moveTo>
                          <a:lnTo>
                            <a:pt x="13" y="15"/>
                          </a:lnTo>
                          <a:lnTo>
                            <a:pt x="0" y="23"/>
                          </a:lnTo>
                          <a:lnTo>
                            <a:pt x="1" y="29"/>
                          </a:lnTo>
                          <a:lnTo>
                            <a:pt x="10" y="31"/>
                          </a:lnTo>
                          <a:lnTo>
                            <a:pt x="35" y="30"/>
                          </a:lnTo>
                          <a:lnTo>
                            <a:pt x="49" y="26"/>
                          </a:lnTo>
                          <a:lnTo>
                            <a:pt x="57" y="20"/>
                          </a:lnTo>
                          <a:lnTo>
                            <a:pt x="78" y="16"/>
                          </a:lnTo>
                          <a:lnTo>
                            <a:pt x="79" y="7"/>
                          </a:lnTo>
                          <a:lnTo>
                            <a:pt x="75" y="0"/>
                          </a:lnTo>
                          <a:lnTo>
                            <a:pt x="54" y="5"/>
                          </a:lnTo>
                          <a:lnTo>
                            <a:pt x="30" y="6"/>
                          </a:lnTo>
                        </a:path>
                      </a:pathLst>
                    </a:custGeom>
                    <a:solidFill>
                      <a:srgbClr val="000000"/>
                    </a:solidFill>
                    <a:ln w="12700" cap="rnd">
                      <a:noFill/>
                      <a:round/>
                      <a:headEnd/>
                      <a:tailEnd/>
                    </a:ln>
                  </p:spPr>
                  <p:txBody>
                    <a:bodyPr/>
                    <a:lstStyle/>
                    <a:p>
                      <a:endParaRPr lang="en-US" dirty="0"/>
                    </a:p>
                  </p:txBody>
                </p:sp>
                <p:sp>
                  <p:nvSpPr>
                    <p:cNvPr id="380" name="Freeform 602"/>
                    <p:cNvSpPr>
                      <a:spLocks/>
                    </p:cNvSpPr>
                    <p:nvPr/>
                  </p:nvSpPr>
                  <p:spPr bwMode="auto">
                    <a:xfrm>
                      <a:off x="944" y="2971"/>
                      <a:ext cx="90" cy="33"/>
                    </a:xfrm>
                    <a:custGeom>
                      <a:avLst/>
                      <a:gdLst>
                        <a:gd name="T0" fmla="*/ 1 w 90"/>
                        <a:gd name="T1" fmla="*/ 2 h 33"/>
                        <a:gd name="T2" fmla="*/ 0 w 90"/>
                        <a:gd name="T3" fmla="*/ 15 h 33"/>
                        <a:gd name="T4" fmla="*/ 12 w 90"/>
                        <a:gd name="T5" fmla="*/ 20 h 33"/>
                        <a:gd name="T6" fmla="*/ 25 w 90"/>
                        <a:gd name="T7" fmla="*/ 21 h 33"/>
                        <a:gd name="T8" fmla="*/ 33 w 90"/>
                        <a:gd name="T9" fmla="*/ 24 h 33"/>
                        <a:gd name="T10" fmla="*/ 47 w 90"/>
                        <a:gd name="T11" fmla="*/ 29 h 33"/>
                        <a:gd name="T12" fmla="*/ 73 w 90"/>
                        <a:gd name="T13" fmla="*/ 32 h 33"/>
                        <a:gd name="T14" fmla="*/ 82 w 90"/>
                        <a:gd name="T15" fmla="*/ 31 h 33"/>
                        <a:gd name="T16" fmla="*/ 89 w 90"/>
                        <a:gd name="T17" fmla="*/ 29 h 33"/>
                        <a:gd name="T18" fmla="*/ 89 w 90"/>
                        <a:gd name="T19" fmla="*/ 26 h 33"/>
                        <a:gd name="T20" fmla="*/ 80 w 90"/>
                        <a:gd name="T21" fmla="*/ 18 h 33"/>
                        <a:gd name="T22" fmla="*/ 59 w 90"/>
                        <a:gd name="T23" fmla="*/ 11 h 33"/>
                        <a:gd name="T24" fmla="*/ 44 w 90"/>
                        <a:gd name="T25" fmla="*/ 5 h 33"/>
                        <a:gd name="T26" fmla="*/ 38 w 90"/>
                        <a:gd name="T27" fmla="*/ 0 h 33"/>
                        <a:gd name="T28" fmla="*/ 1 w 90"/>
                        <a:gd name="T29" fmla="*/ 2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33"/>
                        <a:gd name="T47" fmla="*/ 90 w 90"/>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33">
                          <a:moveTo>
                            <a:pt x="1" y="2"/>
                          </a:moveTo>
                          <a:lnTo>
                            <a:pt x="0" y="15"/>
                          </a:lnTo>
                          <a:lnTo>
                            <a:pt x="12" y="20"/>
                          </a:lnTo>
                          <a:lnTo>
                            <a:pt x="25" y="21"/>
                          </a:lnTo>
                          <a:lnTo>
                            <a:pt x="33" y="24"/>
                          </a:lnTo>
                          <a:lnTo>
                            <a:pt x="47" y="29"/>
                          </a:lnTo>
                          <a:lnTo>
                            <a:pt x="73" y="32"/>
                          </a:lnTo>
                          <a:lnTo>
                            <a:pt x="82" y="31"/>
                          </a:lnTo>
                          <a:lnTo>
                            <a:pt x="89" y="29"/>
                          </a:lnTo>
                          <a:lnTo>
                            <a:pt x="89" y="26"/>
                          </a:lnTo>
                          <a:lnTo>
                            <a:pt x="80" y="18"/>
                          </a:lnTo>
                          <a:lnTo>
                            <a:pt x="59" y="11"/>
                          </a:lnTo>
                          <a:lnTo>
                            <a:pt x="44" y="5"/>
                          </a:lnTo>
                          <a:lnTo>
                            <a:pt x="38" y="0"/>
                          </a:lnTo>
                          <a:lnTo>
                            <a:pt x="1" y="2"/>
                          </a:lnTo>
                        </a:path>
                      </a:pathLst>
                    </a:custGeom>
                    <a:solidFill>
                      <a:srgbClr val="000000"/>
                    </a:solidFill>
                    <a:ln w="12700" cap="rnd">
                      <a:noFill/>
                      <a:round/>
                      <a:headEnd/>
                      <a:tailEnd/>
                    </a:ln>
                  </p:spPr>
                  <p:txBody>
                    <a:bodyPr/>
                    <a:lstStyle/>
                    <a:p>
                      <a:endParaRPr lang="en-US" dirty="0"/>
                    </a:p>
                  </p:txBody>
                </p:sp>
              </p:grpSp>
              <p:grpSp>
                <p:nvGrpSpPr>
                  <p:cNvPr id="370" name="Group 603"/>
                  <p:cNvGrpSpPr>
                    <a:grpSpLocks/>
                  </p:cNvGrpSpPr>
                  <p:nvPr/>
                </p:nvGrpSpPr>
                <p:grpSpPr bwMode="auto">
                  <a:xfrm>
                    <a:off x="758" y="2600"/>
                    <a:ext cx="302" cy="389"/>
                    <a:chOff x="758" y="2600"/>
                    <a:chExt cx="302" cy="389"/>
                  </a:xfrm>
                </p:grpSpPr>
                <p:grpSp>
                  <p:nvGrpSpPr>
                    <p:cNvPr id="371" name="Group 604"/>
                    <p:cNvGrpSpPr>
                      <a:grpSpLocks/>
                    </p:cNvGrpSpPr>
                    <p:nvPr/>
                  </p:nvGrpSpPr>
                  <p:grpSpPr bwMode="auto">
                    <a:xfrm>
                      <a:off x="797" y="2600"/>
                      <a:ext cx="189" cy="124"/>
                      <a:chOff x="797" y="2600"/>
                      <a:chExt cx="189" cy="124"/>
                    </a:xfrm>
                  </p:grpSpPr>
                  <p:sp>
                    <p:nvSpPr>
                      <p:cNvPr id="376" name="Freeform 605"/>
                      <p:cNvSpPr>
                        <a:spLocks/>
                      </p:cNvSpPr>
                      <p:nvPr/>
                    </p:nvSpPr>
                    <p:spPr bwMode="auto">
                      <a:xfrm>
                        <a:off x="797" y="2608"/>
                        <a:ext cx="189" cy="116"/>
                      </a:xfrm>
                      <a:custGeom>
                        <a:avLst/>
                        <a:gdLst>
                          <a:gd name="T0" fmla="*/ 0 w 189"/>
                          <a:gd name="T1" fmla="*/ 22 h 116"/>
                          <a:gd name="T2" fmla="*/ 56 w 189"/>
                          <a:gd name="T3" fmla="*/ 0 h 116"/>
                          <a:gd name="T4" fmla="*/ 118 w 189"/>
                          <a:gd name="T5" fmla="*/ 51 h 116"/>
                          <a:gd name="T6" fmla="*/ 129 w 189"/>
                          <a:gd name="T7" fmla="*/ 3 h 116"/>
                          <a:gd name="T8" fmla="*/ 167 w 189"/>
                          <a:gd name="T9" fmla="*/ 9 h 116"/>
                          <a:gd name="T10" fmla="*/ 188 w 189"/>
                          <a:gd name="T11" fmla="*/ 26 h 116"/>
                          <a:gd name="T12" fmla="*/ 184 w 189"/>
                          <a:gd name="T13" fmla="*/ 115 h 116"/>
                          <a:gd name="T14" fmla="*/ 20 w 189"/>
                          <a:gd name="T15" fmla="*/ 115 h 116"/>
                          <a:gd name="T16" fmla="*/ 0 w 189"/>
                          <a:gd name="T17" fmla="*/ 22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9"/>
                          <a:gd name="T28" fmla="*/ 0 h 116"/>
                          <a:gd name="T29" fmla="*/ 189 w 189"/>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9" h="116">
                            <a:moveTo>
                              <a:pt x="0" y="22"/>
                            </a:moveTo>
                            <a:lnTo>
                              <a:pt x="56" y="0"/>
                            </a:lnTo>
                            <a:lnTo>
                              <a:pt x="118" y="51"/>
                            </a:lnTo>
                            <a:lnTo>
                              <a:pt x="129" y="3"/>
                            </a:lnTo>
                            <a:lnTo>
                              <a:pt x="167" y="9"/>
                            </a:lnTo>
                            <a:lnTo>
                              <a:pt x="188" y="26"/>
                            </a:lnTo>
                            <a:lnTo>
                              <a:pt x="184" y="115"/>
                            </a:lnTo>
                            <a:lnTo>
                              <a:pt x="20" y="115"/>
                            </a:lnTo>
                            <a:lnTo>
                              <a:pt x="0" y="22"/>
                            </a:lnTo>
                          </a:path>
                        </a:pathLst>
                      </a:custGeom>
                      <a:solidFill>
                        <a:srgbClr val="7F0000"/>
                      </a:solidFill>
                      <a:ln w="12700" cap="rnd">
                        <a:noFill/>
                        <a:round/>
                        <a:headEnd/>
                        <a:tailEnd/>
                      </a:ln>
                    </p:spPr>
                    <p:txBody>
                      <a:bodyPr/>
                      <a:lstStyle/>
                      <a:p>
                        <a:endParaRPr lang="en-US" dirty="0"/>
                      </a:p>
                    </p:txBody>
                  </p:sp>
                  <p:sp>
                    <p:nvSpPr>
                      <p:cNvPr id="377" name="Freeform 606"/>
                      <p:cNvSpPr>
                        <a:spLocks/>
                      </p:cNvSpPr>
                      <p:nvPr/>
                    </p:nvSpPr>
                    <p:spPr bwMode="auto">
                      <a:xfrm>
                        <a:off x="852" y="2600"/>
                        <a:ext cx="74" cy="68"/>
                      </a:xfrm>
                      <a:custGeom>
                        <a:avLst/>
                        <a:gdLst>
                          <a:gd name="T0" fmla="*/ 0 w 74"/>
                          <a:gd name="T1" fmla="*/ 7 h 68"/>
                          <a:gd name="T2" fmla="*/ 6 w 74"/>
                          <a:gd name="T3" fmla="*/ 0 h 68"/>
                          <a:gd name="T4" fmla="*/ 51 w 74"/>
                          <a:gd name="T5" fmla="*/ 12 h 68"/>
                          <a:gd name="T6" fmla="*/ 62 w 74"/>
                          <a:gd name="T7" fmla="*/ 4 h 68"/>
                          <a:gd name="T8" fmla="*/ 70 w 74"/>
                          <a:gd name="T9" fmla="*/ 7 h 68"/>
                          <a:gd name="T10" fmla="*/ 73 w 74"/>
                          <a:gd name="T11" fmla="*/ 46 h 68"/>
                          <a:gd name="T12" fmla="*/ 72 w 74"/>
                          <a:gd name="T13" fmla="*/ 67 h 68"/>
                          <a:gd name="T14" fmla="*/ 0 w 74"/>
                          <a:gd name="T15" fmla="*/ 7 h 68"/>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68"/>
                          <a:gd name="T26" fmla="*/ 74 w 74"/>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68">
                            <a:moveTo>
                              <a:pt x="0" y="7"/>
                            </a:moveTo>
                            <a:lnTo>
                              <a:pt x="6" y="0"/>
                            </a:lnTo>
                            <a:lnTo>
                              <a:pt x="51" y="12"/>
                            </a:lnTo>
                            <a:lnTo>
                              <a:pt x="62" y="4"/>
                            </a:lnTo>
                            <a:lnTo>
                              <a:pt x="70" y="7"/>
                            </a:lnTo>
                            <a:lnTo>
                              <a:pt x="73" y="46"/>
                            </a:lnTo>
                            <a:lnTo>
                              <a:pt x="72" y="67"/>
                            </a:lnTo>
                            <a:lnTo>
                              <a:pt x="0" y="7"/>
                            </a:lnTo>
                          </a:path>
                        </a:pathLst>
                      </a:custGeom>
                      <a:solidFill>
                        <a:srgbClr val="FFDFBF"/>
                      </a:solidFill>
                      <a:ln w="12700" cap="rnd">
                        <a:noFill/>
                        <a:round/>
                        <a:headEnd/>
                        <a:tailEnd/>
                      </a:ln>
                    </p:spPr>
                    <p:txBody>
                      <a:bodyPr/>
                      <a:lstStyle/>
                      <a:p>
                        <a:endParaRPr lang="en-US" dirty="0"/>
                      </a:p>
                    </p:txBody>
                  </p:sp>
                  <p:sp>
                    <p:nvSpPr>
                      <p:cNvPr id="378" name="Freeform 607"/>
                      <p:cNvSpPr>
                        <a:spLocks/>
                      </p:cNvSpPr>
                      <p:nvPr/>
                    </p:nvSpPr>
                    <p:spPr bwMode="auto">
                      <a:xfrm>
                        <a:off x="877" y="2614"/>
                        <a:ext cx="50" cy="16"/>
                      </a:xfrm>
                      <a:custGeom>
                        <a:avLst/>
                        <a:gdLst>
                          <a:gd name="T0" fmla="*/ 0 w 50"/>
                          <a:gd name="T1" fmla="*/ 15 h 16"/>
                          <a:gd name="T2" fmla="*/ 28 w 50"/>
                          <a:gd name="T3" fmla="*/ 0 h 16"/>
                          <a:gd name="T4" fmla="*/ 49 w 50"/>
                          <a:gd name="T5" fmla="*/ 12 h 16"/>
                          <a:gd name="T6" fmla="*/ 0 60000 65536"/>
                          <a:gd name="T7" fmla="*/ 0 60000 65536"/>
                          <a:gd name="T8" fmla="*/ 0 60000 65536"/>
                          <a:gd name="T9" fmla="*/ 0 w 50"/>
                          <a:gd name="T10" fmla="*/ 0 h 16"/>
                          <a:gd name="T11" fmla="*/ 50 w 50"/>
                          <a:gd name="T12" fmla="*/ 16 h 16"/>
                        </a:gdLst>
                        <a:ahLst/>
                        <a:cxnLst>
                          <a:cxn ang="T6">
                            <a:pos x="T0" y="T1"/>
                          </a:cxn>
                          <a:cxn ang="T7">
                            <a:pos x="T2" y="T3"/>
                          </a:cxn>
                          <a:cxn ang="T8">
                            <a:pos x="T4" y="T5"/>
                          </a:cxn>
                        </a:cxnLst>
                        <a:rect l="T9" t="T10" r="T11" b="T12"/>
                        <a:pathLst>
                          <a:path w="50" h="16">
                            <a:moveTo>
                              <a:pt x="0" y="15"/>
                            </a:moveTo>
                            <a:lnTo>
                              <a:pt x="28" y="0"/>
                            </a:lnTo>
                            <a:lnTo>
                              <a:pt x="49" y="12"/>
                            </a:lnTo>
                          </a:path>
                        </a:pathLst>
                      </a:custGeom>
                      <a:noFill/>
                      <a:ln w="12700" cap="rnd">
                        <a:noFill/>
                        <a:round/>
                        <a:headEnd/>
                        <a:tailEnd/>
                      </a:ln>
                    </p:spPr>
                    <p:txBody>
                      <a:bodyPr/>
                      <a:lstStyle/>
                      <a:p>
                        <a:endParaRPr lang="en-US" dirty="0"/>
                      </a:p>
                    </p:txBody>
                  </p:sp>
                </p:grpSp>
                <p:grpSp>
                  <p:nvGrpSpPr>
                    <p:cNvPr id="372" name="Group 608"/>
                    <p:cNvGrpSpPr>
                      <a:grpSpLocks/>
                    </p:cNvGrpSpPr>
                    <p:nvPr/>
                  </p:nvGrpSpPr>
                  <p:grpSpPr bwMode="auto">
                    <a:xfrm>
                      <a:off x="758" y="2606"/>
                      <a:ext cx="302" cy="383"/>
                      <a:chOff x="758" y="2606"/>
                      <a:chExt cx="302" cy="383"/>
                    </a:xfrm>
                  </p:grpSpPr>
                  <p:sp>
                    <p:nvSpPr>
                      <p:cNvPr id="373" name="Freeform 609"/>
                      <p:cNvSpPr>
                        <a:spLocks/>
                      </p:cNvSpPr>
                      <p:nvPr/>
                    </p:nvSpPr>
                    <p:spPr bwMode="auto">
                      <a:xfrm>
                        <a:off x="758" y="2606"/>
                        <a:ext cx="302" cy="383"/>
                      </a:xfrm>
                      <a:custGeom>
                        <a:avLst/>
                        <a:gdLst>
                          <a:gd name="T0" fmla="*/ 95 w 302"/>
                          <a:gd name="T1" fmla="*/ 0 h 383"/>
                          <a:gd name="T2" fmla="*/ 23 w 302"/>
                          <a:gd name="T3" fmla="*/ 28 h 383"/>
                          <a:gd name="T4" fmla="*/ 0 w 302"/>
                          <a:gd name="T5" fmla="*/ 118 h 383"/>
                          <a:gd name="T6" fmla="*/ 56 w 302"/>
                          <a:gd name="T7" fmla="*/ 178 h 383"/>
                          <a:gd name="T8" fmla="*/ 57 w 302"/>
                          <a:gd name="T9" fmla="*/ 189 h 383"/>
                          <a:gd name="T10" fmla="*/ 60 w 302"/>
                          <a:gd name="T11" fmla="*/ 203 h 383"/>
                          <a:gd name="T12" fmla="*/ 67 w 302"/>
                          <a:gd name="T13" fmla="*/ 212 h 383"/>
                          <a:gd name="T14" fmla="*/ 58 w 302"/>
                          <a:gd name="T15" fmla="*/ 277 h 383"/>
                          <a:gd name="T16" fmla="*/ 39 w 302"/>
                          <a:gd name="T17" fmla="*/ 381 h 383"/>
                          <a:gd name="T18" fmla="*/ 59 w 302"/>
                          <a:gd name="T19" fmla="*/ 382 h 383"/>
                          <a:gd name="T20" fmla="*/ 91 w 302"/>
                          <a:gd name="T21" fmla="*/ 376 h 383"/>
                          <a:gd name="T22" fmla="*/ 114 w 302"/>
                          <a:gd name="T23" fmla="*/ 306 h 383"/>
                          <a:gd name="T24" fmla="*/ 125 w 302"/>
                          <a:gd name="T25" fmla="*/ 281 h 383"/>
                          <a:gd name="T26" fmla="*/ 159 w 302"/>
                          <a:gd name="T27" fmla="*/ 213 h 383"/>
                          <a:gd name="T28" fmla="*/ 163 w 302"/>
                          <a:gd name="T29" fmla="*/ 284 h 383"/>
                          <a:gd name="T30" fmla="*/ 181 w 302"/>
                          <a:gd name="T31" fmla="*/ 370 h 383"/>
                          <a:gd name="T32" fmla="*/ 229 w 302"/>
                          <a:gd name="T33" fmla="*/ 371 h 383"/>
                          <a:gd name="T34" fmla="*/ 234 w 302"/>
                          <a:gd name="T35" fmla="*/ 279 h 383"/>
                          <a:gd name="T36" fmla="*/ 230 w 302"/>
                          <a:gd name="T37" fmla="*/ 186 h 383"/>
                          <a:gd name="T38" fmla="*/ 232 w 302"/>
                          <a:gd name="T39" fmla="*/ 140 h 383"/>
                          <a:gd name="T40" fmla="*/ 241 w 302"/>
                          <a:gd name="T41" fmla="*/ 125 h 383"/>
                          <a:gd name="T42" fmla="*/ 246 w 302"/>
                          <a:gd name="T43" fmla="*/ 126 h 383"/>
                          <a:gd name="T44" fmla="*/ 297 w 302"/>
                          <a:gd name="T45" fmla="*/ 110 h 383"/>
                          <a:gd name="T46" fmla="*/ 301 w 302"/>
                          <a:gd name="T47" fmla="*/ 81 h 383"/>
                          <a:gd name="T48" fmla="*/ 220 w 302"/>
                          <a:gd name="T49" fmla="*/ 10 h 383"/>
                          <a:gd name="T50" fmla="*/ 163 w 302"/>
                          <a:gd name="T51" fmla="*/ 0 h 383"/>
                          <a:gd name="T52" fmla="*/ 175 w 302"/>
                          <a:gd name="T53" fmla="*/ 48 h 383"/>
                          <a:gd name="T54" fmla="*/ 161 w 302"/>
                          <a:gd name="T55" fmla="*/ 95 h 383"/>
                          <a:gd name="T56" fmla="*/ 139 w 302"/>
                          <a:gd name="T57" fmla="*/ 51 h 383"/>
                          <a:gd name="T58" fmla="*/ 95 w 302"/>
                          <a:gd name="T59" fmla="*/ 0 h 38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383"/>
                          <a:gd name="T92" fmla="*/ 302 w 302"/>
                          <a:gd name="T93" fmla="*/ 383 h 38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383">
                            <a:moveTo>
                              <a:pt x="95" y="0"/>
                            </a:moveTo>
                            <a:lnTo>
                              <a:pt x="23" y="28"/>
                            </a:lnTo>
                            <a:lnTo>
                              <a:pt x="0" y="118"/>
                            </a:lnTo>
                            <a:lnTo>
                              <a:pt x="56" y="178"/>
                            </a:lnTo>
                            <a:lnTo>
                              <a:pt x="57" y="189"/>
                            </a:lnTo>
                            <a:lnTo>
                              <a:pt x="60" y="203"/>
                            </a:lnTo>
                            <a:lnTo>
                              <a:pt x="67" y="212"/>
                            </a:lnTo>
                            <a:lnTo>
                              <a:pt x="58" y="277"/>
                            </a:lnTo>
                            <a:lnTo>
                              <a:pt x="39" y="381"/>
                            </a:lnTo>
                            <a:lnTo>
                              <a:pt x="59" y="382"/>
                            </a:lnTo>
                            <a:lnTo>
                              <a:pt x="91" y="376"/>
                            </a:lnTo>
                            <a:lnTo>
                              <a:pt x="114" y="306"/>
                            </a:lnTo>
                            <a:lnTo>
                              <a:pt x="125" y="281"/>
                            </a:lnTo>
                            <a:lnTo>
                              <a:pt x="159" y="213"/>
                            </a:lnTo>
                            <a:lnTo>
                              <a:pt x="163" y="284"/>
                            </a:lnTo>
                            <a:lnTo>
                              <a:pt x="181" y="370"/>
                            </a:lnTo>
                            <a:lnTo>
                              <a:pt x="229" y="371"/>
                            </a:lnTo>
                            <a:lnTo>
                              <a:pt x="234" y="279"/>
                            </a:lnTo>
                            <a:lnTo>
                              <a:pt x="230" y="186"/>
                            </a:lnTo>
                            <a:lnTo>
                              <a:pt x="232" y="140"/>
                            </a:lnTo>
                            <a:lnTo>
                              <a:pt x="241" y="125"/>
                            </a:lnTo>
                            <a:lnTo>
                              <a:pt x="246" y="126"/>
                            </a:lnTo>
                            <a:lnTo>
                              <a:pt x="297" y="110"/>
                            </a:lnTo>
                            <a:lnTo>
                              <a:pt x="301" y="81"/>
                            </a:lnTo>
                            <a:lnTo>
                              <a:pt x="220" y="10"/>
                            </a:lnTo>
                            <a:lnTo>
                              <a:pt x="163" y="0"/>
                            </a:lnTo>
                            <a:lnTo>
                              <a:pt x="175" y="48"/>
                            </a:lnTo>
                            <a:lnTo>
                              <a:pt x="161" y="95"/>
                            </a:lnTo>
                            <a:lnTo>
                              <a:pt x="139" y="51"/>
                            </a:lnTo>
                            <a:lnTo>
                              <a:pt x="95" y="0"/>
                            </a:lnTo>
                          </a:path>
                        </a:pathLst>
                      </a:custGeom>
                      <a:solidFill>
                        <a:srgbClr val="5F3F1F"/>
                      </a:solidFill>
                      <a:ln w="12700" cap="rnd">
                        <a:noFill/>
                        <a:round/>
                        <a:headEnd/>
                        <a:tailEnd/>
                      </a:ln>
                    </p:spPr>
                    <p:txBody>
                      <a:bodyPr/>
                      <a:lstStyle/>
                      <a:p>
                        <a:endParaRPr lang="en-US" dirty="0"/>
                      </a:p>
                    </p:txBody>
                  </p:sp>
                  <p:sp>
                    <p:nvSpPr>
                      <p:cNvPr id="374" name="Freeform 610"/>
                      <p:cNvSpPr>
                        <a:spLocks/>
                      </p:cNvSpPr>
                      <p:nvPr/>
                    </p:nvSpPr>
                    <p:spPr bwMode="auto">
                      <a:xfrm>
                        <a:off x="775" y="2648"/>
                        <a:ext cx="72" cy="99"/>
                      </a:xfrm>
                      <a:custGeom>
                        <a:avLst/>
                        <a:gdLst>
                          <a:gd name="T0" fmla="*/ 35 w 72"/>
                          <a:gd name="T1" fmla="*/ 0 h 99"/>
                          <a:gd name="T2" fmla="*/ 42 w 72"/>
                          <a:gd name="T3" fmla="*/ 24 h 99"/>
                          <a:gd name="T4" fmla="*/ 39 w 72"/>
                          <a:gd name="T5" fmla="*/ 59 h 99"/>
                          <a:gd name="T6" fmla="*/ 0 w 72"/>
                          <a:gd name="T7" fmla="*/ 65 h 99"/>
                          <a:gd name="T8" fmla="*/ 39 w 72"/>
                          <a:gd name="T9" fmla="*/ 67 h 99"/>
                          <a:gd name="T10" fmla="*/ 50 w 72"/>
                          <a:gd name="T11" fmla="*/ 88 h 99"/>
                          <a:gd name="T12" fmla="*/ 71 w 72"/>
                          <a:gd name="T13" fmla="*/ 98 h 99"/>
                          <a:gd name="T14" fmla="*/ 64 w 72"/>
                          <a:gd name="T15" fmla="*/ 80 h 99"/>
                          <a:gd name="T16" fmla="*/ 57 w 72"/>
                          <a:gd name="T17" fmla="*/ 71 h 99"/>
                          <a:gd name="T18" fmla="*/ 53 w 72"/>
                          <a:gd name="T19" fmla="*/ 47 h 99"/>
                          <a:gd name="T20" fmla="*/ 35 w 72"/>
                          <a:gd name="T21" fmla="*/ 0 h 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99"/>
                          <a:gd name="T35" fmla="*/ 72 w 72"/>
                          <a:gd name="T36" fmla="*/ 99 h 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99">
                            <a:moveTo>
                              <a:pt x="35" y="0"/>
                            </a:moveTo>
                            <a:lnTo>
                              <a:pt x="42" y="24"/>
                            </a:lnTo>
                            <a:lnTo>
                              <a:pt x="39" y="59"/>
                            </a:lnTo>
                            <a:lnTo>
                              <a:pt x="0" y="65"/>
                            </a:lnTo>
                            <a:lnTo>
                              <a:pt x="39" y="67"/>
                            </a:lnTo>
                            <a:lnTo>
                              <a:pt x="50" y="88"/>
                            </a:lnTo>
                            <a:lnTo>
                              <a:pt x="71" y="98"/>
                            </a:lnTo>
                            <a:lnTo>
                              <a:pt x="64" y="80"/>
                            </a:lnTo>
                            <a:lnTo>
                              <a:pt x="57" y="71"/>
                            </a:lnTo>
                            <a:lnTo>
                              <a:pt x="53" y="47"/>
                            </a:lnTo>
                            <a:lnTo>
                              <a:pt x="35" y="0"/>
                            </a:lnTo>
                          </a:path>
                        </a:pathLst>
                      </a:custGeom>
                      <a:solidFill>
                        <a:srgbClr val="3F1F00"/>
                      </a:solidFill>
                      <a:ln w="12700" cap="rnd">
                        <a:noFill/>
                        <a:round/>
                        <a:headEnd/>
                        <a:tailEnd/>
                      </a:ln>
                    </p:spPr>
                    <p:txBody>
                      <a:bodyPr/>
                      <a:lstStyle/>
                      <a:p>
                        <a:endParaRPr lang="en-US" dirty="0"/>
                      </a:p>
                    </p:txBody>
                  </p:sp>
                  <p:sp>
                    <p:nvSpPr>
                      <p:cNvPr id="375" name="Freeform 611"/>
                      <p:cNvSpPr>
                        <a:spLocks/>
                      </p:cNvSpPr>
                      <p:nvPr/>
                    </p:nvSpPr>
                    <p:spPr bwMode="auto">
                      <a:xfrm>
                        <a:off x="844" y="2653"/>
                        <a:ext cx="23" cy="13"/>
                      </a:xfrm>
                      <a:custGeom>
                        <a:avLst/>
                        <a:gdLst>
                          <a:gd name="T0" fmla="*/ 0 w 23"/>
                          <a:gd name="T1" fmla="*/ 12 h 13"/>
                          <a:gd name="T2" fmla="*/ 5 w 23"/>
                          <a:gd name="T3" fmla="*/ 0 h 13"/>
                          <a:gd name="T4" fmla="*/ 22 w 23"/>
                          <a:gd name="T5" fmla="*/ 10 h 13"/>
                          <a:gd name="T6" fmla="*/ 0 w 23"/>
                          <a:gd name="T7" fmla="*/ 12 h 13"/>
                          <a:gd name="T8" fmla="*/ 0 60000 65536"/>
                          <a:gd name="T9" fmla="*/ 0 60000 65536"/>
                          <a:gd name="T10" fmla="*/ 0 60000 65536"/>
                          <a:gd name="T11" fmla="*/ 0 60000 65536"/>
                          <a:gd name="T12" fmla="*/ 0 w 23"/>
                          <a:gd name="T13" fmla="*/ 0 h 13"/>
                          <a:gd name="T14" fmla="*/ 23 w 23"/>
                          <a:gd name="T15" fmla="*/ 13 h 13"/>
                        </a:gdLst>
                        <a:ahLst/>
                        <a:cxnLst>
                          <a:cxn ang="T8">
                            <a:pos x="T0" y="T1"/>
                          </a:cxn>
                          <a:cxn ang="T9">
                            <a:pos x="T2" y="T3"/>
                          </a:cxn>
                          <a:cxn ang="T10">
                            <a:pos x="T4" y="T5"/>
                          </a:cxn>
                          <a:cxn ang="T11">
                            <a:pos x="T6" y="T7"/>
                          </a:cxn>
                        </a:cxnLst>
                        <a:rect l="T12" t="T13" r="T14" b="T15"/>
                        <a:pathLst>
                          <a:path w="23" h="13">
                            <a:moveTo>
                              <a:pt x="0" y="12"/>
                            </a:moveTo>
                            <a:lnTo>
                              <a:pt x="5" y="0"/>
                            </a:lnTo>
                            <a:lnTo>
                              <a:pt x="22" y="10"/>
                            </a:lnTo>
                            <a:lnTo>
                              <a:pt x="0" y="12"/>
                            </a:lnTo>
                          </a:path>
                        </a:pathLst>
                      </a:custGeom>
                      <a:solidFill>
                        <a:srgbClr val="FFDFBF"/>
                      </a:solidFill>
                      <a:ln w="12700" cap="rnd">
                        <a:noFill/>
                        <a:round/>
                        <a:headEnd/>
                        <a:tailEnd/>
                      </a:ln>
                    </p:spPr>
                    <p:txBody>
                      <a:bodyPr/>
                      <a:lstStyle/>
                      <a:p>
                        <a:endParaRPr lang="en-US" dirty="0"/>
                      </a:p>
                    </p:txBody>
                  </p:sp>
                </p:grpSp>
              </p:grpSp>
            </p:grpSp>
            <p:grpSp>
              <p:nvGrpSpPr>
                <p:cNvPr id="359" name="Group 612"/>
                <p:cNvGrpSpPr>
                  <a:grpSpLocks/>
                </p:cNvGrpSpPr>
                <p:nvPr/>
              </p:nvGrpSpPr>
              <p:grpSpPr bwMode="auto">
                <a:xfrm>
                  <a:off x="843" y="2540"/>
                  <a:ext cx="160" cy="192"/>
                  <a:chOff x="843" y="2540"/>
                  <a:chExt cx="160" cy="192"/>
                </a:xfrm>
              </p:grpSpPr>
              <p:grpSp>
                <p:nvGrpSpPr>
                  <p:cNvPr id="360" name="Group 613"/>
                  <p:cNvGrpSpPr>
                    <a:grpSpLocks/>
                  </p:cNvGrpSpPr>
                  <p:nvPr/>
                </p:nvGrpSpPr>
                <p:grpSpPr bwMode="auto">
                  <a:xfrm>
                    <a:off x="843" y="2540"/>
                    <a:ext cx="93" cy="73"/>
                    <a:chOff x="843" y="2540"/>
                    <a:chExt cx="93" cy="73"/>
                  </a:xfrm>
                </p:grpSpPr>
                <p:grpSp>
                  <p:nvGrpSpPr>
                    <p:cNvPr id="362" name="Group 614"/>
                    <p:cNvGrpSpPr>
                      <a:grpSpLocks/>
                    </p:cNvGrpSpPr>
                    <p:nvPr/>
                  </p:nvGrpSpPr>
                  <p:grpSpPr bwMode="auto">
                    <a:xfrm>
                      <a:off x="846" y="2540"/>
                      <a:ext cx="82" cy="73"/>
                      <a:chOff x="846" y="2540"/>
                      <a:chExt cx="82" cy="73"/>
                    </a:xfrm>
                  </p:grpSpPr>
                  <p:sp>
                    <p:nvSpPr>
                      <p:cNvPr id="364" name="Freeform 615"/>
                      <p:cNvSpPr>
                        <a:spLocks/>
                      </p:cNvSpPr>
                      <p:nvPr/>
                    </p:nvSpPr>
                    <p:spPr bwMode="auto">
                      <a:xfrm>
                        <a:off x="846" y="2540"/>
                        <a:ext cx="82" cy="73"/>
                      </a:xfrm>
                      <a:custGeom>
                        <a:avLst/>
                        <a:gdLst>
                          <a:gd name="T0" fmla="*/ 80 w 82"/>
                          <a:gd name="T1" fmla="*/ 12 h 73"/>
                          <a:gd name="T2" fmla="*/ 81 w 82"/>
                          <a:gd name="T3" fmla="*/ 24 h 73"/>
                          <a:gd name="T4" fmla="*/ 78 w 82"/>
                          <a:gd name="T5" fmla="*/ 28 h 73"/>
                          <a:gd name="T6" fmla="*/ 81 w 82"/>
                          <a:gd name="T7" fmla="*/ 32 h 73"/>
                          <a:gd name="T8" fmla="*/ 80 w 82"/>
                          <a:gd name="T9" fmla="*/ 36 h 73"/>
                          <a:gd name="T10" fmla="*/ 79 w 82"/>
                          <a:gd name="T11" fmla="*/ 42 h 73"/>
                          <a:gd name="T12" fmla="*/ 78 w 82"/>
                          <a:gd name="T13" fmla="*/ 48 h 73"/>
                          <a:gd name="T14" fmla="*/ 79 w 82"/>
                          <a:gd name="T15" fmla="*/ 54 h 73"/>
                          <a:gd name="T16" fmla="*/ 74 w 82"/>
                          <a:gd name="T17" fmla="*/ 58 h 73"/>
                          <a:gd name="T18" fmla="*/ 66 w 82"/>
                          <a:gd name="T19" fmla="*/ 60 h 73"/>
                          <a:gd name="T20" fmla="*/ 69 w 82"/>
                          <a:gd name="T21" fmla="*/ 64 h 73"/>
                          <a:gd name="T22" fmla="*/ 55 w 82"/>
                          <a:gd name="T23" fmla="*/ 72 h 73"/>
                          <a:gd name="T24" fmla="*/ 12 w 82"/>
                          <a:gd name="T25" fmla="*/ 60 h 73"/>
                          <a:gd name="T26" fmla="*/ 10 w 82"/>
                          <a:gd name="T27" fmla="*/ 44 h 73"/>
                          <a:gd name="T28" fmla="*/ 8 w 82"/>
                          <a:gd name="T29" fmla="*/ 42 h 73"/>
                          <a:gd name="T30" fmla="*/ 6 w 82"/>
                          <a:gd name="T31" fmla="*/ 40 h 73"/>
                          <a:gd name="T32" fmla="*/ 2 w 82"/>
                          <a:gd name="T33" fmla="*/ 35 h 73"/>
                          <a:gd name="T34" fmla="*/ 0 w 82"/>
                          <a:gd name="T35" fmla="*/ 27 h 73"/>
                          <a:gd name="T36" fmla="*/ 5 w 82"/>
                          <a:gd name="T37" fmla="*/ 26 h 73"/>
                          <a:gd name="T38" fmla="*/ 4 w 82"/>
                          <a:gd name="T39" fmla="*/ 23 h 73"/>
                          <a:gd name="T40" fmla="*/ 4 w 82"/>
                          <a:gd name="T41" fmla="*/ 17 h 73"/>
                          <a:gd name="T42" fmla="*/ 4 w 82"/>
                          <a:gd name="T43" fmla="*/ 13 h 73"/>
                          <a:gd name="T44" fmla="*/ 8 w 82"/>
                          <a:gd name="T45" fmla="*/ 8 h 73"/>
                          <a:gd name="T46" fmla="*/ 12 w 82"/>
                          <a:gd name="T47" fmla="*/ 5 h 73"/>
                          <a:gd name="T48" fmla="*/ 20 w 82"/>
                          <a:gd name="T49" fmla="*/ 2 h 73"/>
                          <a:gd name="T50" fmla="*/ 29 w 82"/>
                          <a:gd name="T51" fmla="*/ 1 h 73"/>
                          <a:gd name="T52" fmla="*/ 38 w 82"/>
                          <a:gd name="T53" fmla="*/ 0 h 73"/>
                          <a:gd name="T54" fmla="*/ 47 w 82"/>
                          <a:gd name="T55" fmla="*/ 0 h 73"/>
                          <a:gd name="T56" fmla="*/ 56 w 82"/>
                          <a:gd name="T57" fmla="*/ 0 h 73"/>
                          <a:gd name="T58" fmla="*/ 63 w 82"/>
                          <a:gd name="T59" fmla="*/ 1 h 73"/>
                          <a:gd name="T60" fmla="*/ 71 w 82"/>
                          <a:gd name="T61" fmla="*/ 3 h 73"/>
                          <a:gd name="T62" fmla="*/ 76 w 82"/>
                          <a:gd name="T63" fmla="*/ 6 h 73"/>
                          <a:gd name="T64" fmla="*/ 77 w 82"/>
                          <a:gd name="T65" fmla="*/ 8 h 73"/>
                          <a:gd name="T66" fmla="*/ 80 w 82"/>
                          <a:gd name="T67" fmla="*/ 12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73"/>
                          <a:gd name="T104" fmla="*/ 82 w 82"/>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73">
                            <a:moveTo>
                              <a:pt x="80" y="12"/>
                            </a:moveTo>
                            <a:lnTo>
                              <a:pt x="81" y="24"/>
                            </a:lnTo>
                            <a:lnTo>
                              <a:pt x="78" y="28"/>
                            </a:lnTo>
                            <a:lnTo>
                              <a:pt x="81" y="32"/>
                            </a:lnTo>
                            <a:lnTo>
                              <a:pt x="80" y="36"/>
                            </a:lnTo>
                            <a:lnTo>
                              <a:pt x="79" y="42"/>
                            </a:lnTo>
                            <a:lnTo>
                              <a:pt x="78" y="48"/>
                            </a:lnTo>
                            <a:lnTo>
                              <a:pt x="79" y="54"/>
                            </a:lnTo>
                            <a:lnTo>
                              <a:pt x="74" y="58"/>
                            </a:lnTo>
                            <a:lnTo>
                              <a:pt x="66" y="60"/>
                            </a:lnTo>
                            <a:lnTo>
                              <a:pt x="69" y="64"/>
                            </a:lnTo>
                            <a:lnTo>
                              <a:pt x="55" y="72"/>
                            </a:lnTo>
                            <a:lnTo>
                              <a:pt x="12" y="60"/>
                            </a:lnTo>
                            <a:lnTo>
                              <a:pt x="10" y="44"/>
                            </a:lnTo>
                            <a:lnTo>
                              <a:pt x="8" y="42"/>
                            </a:lnTo>
                            <a:lnTo>
                              <a:pt x="6" y="40"/>
                            </a:lnTo>
                            <a:lnTo>
                              <a:pt x="2" y="35"/>
                            </a:lnTo>
                            <a:lnTo>
                              <a:pt x="0" y="27"/>
                            </a:lnTo>
                            <a:lnTo>
                              <a:pt x="5" y="26"/>
                            </a:lnTo>
                            <a:lnTo>
                              <a:pt x="4" y="23"/>
                            </a:lnTo>
                            <a:lnTo>
                              <a:pt x="4" y="17"/>
                            </a:lnTo>
                            <a:lnTo>
                              <a:pt x="4" y="13"/>
                            </a:lnTo>
                            <a:lnTo>
                              <a:pt x="8" y="8"/>
                            </a:lnTo>
                            <a:lnTo>
                              <a:pt x="12" y="5"/>
                            </a:lnTo>
                            <a:lnTo>
                              <a:pt x="20" y="2"/>
                            </a:lnTo>
                            <a:lnTo>
                              <a:pt x="29" y="1"/>
                            </a:lnTo>
                            <a:lnTo>
                              <a:pt x="38" y="0"/>
                            </a:lnTo>
                            <a:lnTo>
                              <a:pt x="47" y="0"/>
                            </a:lnTo>
                            <a:lnTo>
                              <a:pt x="56" y="0"/>
                            </a:lnTo>
                            <a:lnTo>
                              <a:pt x="63" y="1"/>
                            </a:lnTo>
                            <a:lnTo>
                              <a:pt x="71" y="3"/>
                            </a:lnTo>
                            <a:lnTo>
                              <a:pt x="76" y="6"/>
                            </a:lnTo>
                            <a:lnTo>
                              <a:pt x="77" y="8"/>
                            </a:lnTo>
                            <a:lnTo>
                              <a:pt x="80" y="12"/>
                            </a:lnTo>
                          </a:path>
                        </a:pathLst>
                      </a:custGeom>
                      <a:solidFill>
                        <a:srgbClr val="FF7F7F"/>
                      </a:solidFill>
                      <a:ln w="12700" cap="rnd">
                        <a:noFill/>
                        <a:round/>
                        <a:headEnd/>
                        <a:tailEnd/>
                      </a:ln>
                    </p:spPr>
                    <p:txBody>
                      <a:bodyPr/>
                      <a:lstStyle/>
                      <a:p>
                        <a:endParaRPr lang="en-US" dirty="0"/>
                      </a:p>
                    </p:txBody>
                  </p:sp>
                  <p:grpSp>
                    <p:nvGrpSpPr>
                      <p:cNvPr id="365" name="Group 616"/>
                      <p:cNvGrpSpPr>
                        <a:grpSpLocks/>
                      </p:cNvGrpSpPr>
                      <p:nvPr/>
                    </p:nvGrpSpPr>
                    <p:grpSpPr bwMode="auto">
                      <a:xfrm>
                        <a:off x="855" y="2565"/>
                        <a:ext cx="71" cy="35"/>
                        <a:chOff x="855" y="2565"/>
                        <a:chExt cx="71" cy="35"/>
                      </a:xfrm>
                    </p:grpSpPr>
                    <p:sp>
                      <p:nvSpPr>
                        <p:cNvPr id="366" name="Freeform 617"/>
                        <p:cNvSpPr>
                          <a:spLocks/>
                        </p:cNvSpPr>
                        <p:nvPr/>
                      </p:nvSpPr>
                      <p:spPr bwMode="auto">
                        <a:xfrm>
                          <a:off x="882" y="2565"/>
                          <a:ext cx="27" cy="6"/>
                        </a:xfrm>
                        <a:custGeom>
                          <a:avLst/>
                          <a:gdLst>
                            <a:gd name="T0" fmla="*/ 0 w 27"/>
                            <a:gd name="T1" fmla="*/ 1 h 6"/>
                            <a:gd name="T2" fmla="*/ 12 w 27"/>
                            <a:gd name="T3" fmla="*/ 0 h 6"/>
                            <a:gd name="T4" fmla="*/ 20 w 27"/>
                            <a:gd name="T5" fmla="*/ 1 h 6"/>
                            <a:gd name="T6" fmla="*/ 23 w 27"/>
                            <a:gd name="T7" fmla="*/ 1 h 6"/>
                            <a:gd name="T8" fmla="*/ 26 w 27"/>
                            <a:gd name="T9" fmla="*/ 2 h 6"/>
                            <a:gd name="T10" fmla="*/ 24 w 27"/>
                            <a:gd name="T11" fmla="*/ 3 h 6"/>
                            <a:gd name="T12" fmla="*/ 22 w 27"/>
                            <a:gd name="T13" fmla="*/ 4 h 6"/>
                            <a:gd name="T14" fmla="*/ 23 w 27"/>
                            <a:gd name="T15" fmla="*/ 5 h 6"/>
                            <a:gd name="T16" fmla="*/ 15 w 27"/>
                            <a:gd name="T17" fmla="*/ 4 h 6"/>
                            <a:gd name="T18" fmla="*/ 7 w 27"/>
                            <a:gd name="T19" fmla="*/ 5 h 6"/>
                            <a:gd name="T20" fmla="*/ 11 w 27"/>
                            <a:gd name="T21" fmla="*/ 4 h 6"/>
                            <a:gd name="T22" fmla="*/ 6 w 27"/>
                            <a:gd name="T23" fmla="*/ 3 h 6"/>
                            <a:gd name="T24" fmla="*/ 0 w 27"/>
                            <a:gd name="T25" fmla="*/ 1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6"/>
                            <a:gd name="T41" fmla="*/ 27 w 2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6">
                              <a:moveTo>
                                <a:pt x="0" y="1"/>
                              </a:moveTo>
                              <a:lnTo>
                                <a:pt x="12" y="0"/>
                              </a:lnTo>
                              <a:lnTo>
                                <a:pt x="20" y="1"/>
                              </a:lnTo>
                              <a:lnTo>
                                <a:pt x="23" y="1"/>
                              </a:lnTo>
                              <a:lnTo>
                                <a:pt x="26" y="2"/>
                              </a:lnTo>
                              <a:lnTo>
                                <a:pt x="24" y="3"/>
                              </a:lnTo>
                              <a:lnTo>
                                <a:pt x="22" y="4"/>
                              </a:lnTo>
                              <a:lnTo>
                                <a:pt x="23" y="5"/>
                              </a:lnTo>
                              <a:lnTo>
                                <a:pt x="15" y="4"/>
                              </a:lnTo>
                              <a:lnTo>
                                <a:pt x="7" y="5"/>
                              </a:lnTo>
                              <a:lnTo>
                                <a:pt x="11" y="4"/>
                              </a:lnTo>
                              <a:lnTo>
                                <a:pt x="6" y="3"/>
                              </a:lnTo>
                              <a:lnTo>
                                <a:pt x="0" y="1"/>
                              </a:lnTo>
                            </a:path>
                          </a:pathLst>
                        </a:custGeom>
                        <a:solidFill>
                          <a:srgbClr val="7F5F3F"/>
                        </a:solidFill>
                        <a:ln w="12700" cap="rnd">
                          <a:noFill/>
                          <a:round/>
                          <a:headEnd/>
                          <a:tailEnd/>
                        </a:ln>
                      </p:spPr>
                      <p:txBody>
                        <a:bodyPr/>
                        <a:lstStyle/>
                        <a:p>
                          <a:endParaRPr lang="en-US" dirty="0"/>
                        </a:p>
                      </p:txBody>
                    </p:sp>
                    <p:sp>
                      <p:nvSpPr>
                        <p:cNvPr id="367" name="Freeform 618"/>
                        <p:cNvSpPr>
                          <a:spLocks/>
                        </p:cNvSpPr>
                        <p:nvPr/>
                      </p:nvSpPr>
                      <p:spPr bwMode="auto">
                        <a:xfrm>
                          <a:off x="921" y="2582"/>
                          <a:ext cx="5" cy="2"/>
                        </a:xfrm>
                        <a:custGeom>
                          <a:avLst/>
                          <a:gdLst>
                            <a:gd name="T0" fmla="*/ 0 w 5"/>
                            <a:gd name="T1" fmla="*/ 0 h 2"/>
                            <a:gd name="T2" fmla="*/ 4 w 5"/>
                            <a:gd name="T3" fmla="*/ 0 h 2"/>
                            <a:gd name="T4" fmla="*/ 3 w 5"/>
                            <a:gd name="T5" fmla="*/ 1 h 2"/>
                            <a:gd name="T6" fmla="*/ 0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0" y="0"/>
                              </a:moveTo>
                              <a:lnTo>
                                <a:pt x="4" y="0"/>
                              </a:lnTo>
                              <a:lnTo>
                                <a:pt x="3" y="1"/>
                              </a:lnTo>
                              <a:lnTo>
                                <a:pt x="0" y="0"/>
                              </a:lnTo>
                            </a:path>
                          </a:pathLst>
                        </a:custGeom>
                        <a:solidFill>
                          <a:srgbClr val="7F5F3F"/>
                        </a:solidFill>
                        <a:ln w="12700" cap="rnd">
                          <a:noFill/>
                          <a:round/>
                          <a:headEnd/>
                          <a:tailEnd/>
                        </a:ln>
                      </p:spPr>
                      <p:txBody>
                        <a:bodyPr/>
                        <a:lstStyle/>
                        <a:p>
                          <a:endParaRPr lang="en-US" dirty="0"/>
                        </a:p>
                      </p:txBody>
                    </p:sp>
                    <p:sp>
                      <p:nvSpPr>
                        <p:cNvPr id="368" name="Freeform 619"/>
                        <p:cNvSpPr>
                          <a:spLocks/>
                        </p:cNvSpPr>
                        <p:nvPr/>
                      </p:nvSpPr>
                      <p:spPr bwMode="auto">
                        <a:xfrm>
                          <a:off x="855" y="2583"/>
                          <a:ext cx="43" cy="17"/>
                        </a:xfrm>
                        <a:custGeom>
                          <a:avLst/>
                          <a:gdLst>
                            <a:gd name="T0" fmla="*/ 3 w 43"/>
                            <a:gd name="T1" fmla="*/ 2 h 17"/>
                            <a:gd name="T2" fmla="*/ 8 w 43"/>
                            <a:gd name="T3" fmla="*/ 1 h 17"/>
                            <a:gd name="T4" fmla="*/ 18 w 43"/>
                            <a:gd name="T5" fmla="*/ 10 h 17"/>
                            <a:gd name="T6" fmla="*/ 42 w 43"/>
                            <a:gd name="T7" fmla="*/ 16 h 17"/>
                            <a:gd name="T8" fmla="*/ 17 w 43"/>
                            <a:gd name="T9" fmla="*/ 12 h 17"/>
                            <a:gd name="T10" fmla="*/ 7 w 43"/>
                            <a:gd name="T11" fmla="*/ 7 h 17"/>
                            <a:gd name="T12" fmla="*/ 2 w 43"/>
                            <a:gd name="T13" fmla="*/ 9 h 17"/>
                            <a:gd name="T14" fmla="*/ 0 w 43"/>
                            <a:gd name="T15" fmla="*/ 0 h 17"/>
                            <a:gd name="T16" fmla="*/ 3 w 43"/>
                            <a:gd name="T17" fmla="*/ 2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
                            <a:gd name="T28" fmla="*/ 0 h 17"/>
                            <a:gd name="T29" fmla="*/ 43 w 43"/>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 h="17">
                              <a:moveTo>
                                <a:pt x="3" y="2"/>
                              </a:moveTo>
                              <a:lnTo>
                                <a:pt x="8" y="1"/>
                              </a:lnTo>
                              <a:lnTo>
                                <a:pt x="18" y="10"/>
                              </a:lnTo>
                              <a:lnTo>
                                <a:pt x="42" y="16"/>
                              </a:lnTo>
                              <a:lnTo>
                                <a:pt x="17" y="12"/>
                              </a:lnTo>
                              <a:lnTo>
                                <a:pt x="7" y="7"/>
                              </a:lnTo>
                              <a:lnTo>
                                <a:pt x="2" y="9"/>
                              </a:lnTo>
                              <a:lnTo>
                                <a:pt x="0" y="0"/>
                              </a:lnTo>
                              <a:lnTo>
                                <a:pt x="3" y="2"/>
                              </a:lnTo>
                            </a:path>
                          </a:pathLst>
                        </a:custGeom>
                        <a:solidFill>
                          <a:srgbClr val="7F5F3F"/>
                        </a:solidFill>
                        <a:ln w="12700" cap="rnd">
                          <a:noFill/>
                          <a:round/>
                          <a:headEnd/>
                          <a:tailEnd/>
                        </a:ln>
                      </p:spPr>
                      <p:txBody>
                        <a:bodyPr/>
                        <a:lstStyle/>
                        <a:p>
                          <a:endParaRPr lang="en-US" dirty="0"/>
                        </a:p>
                      </p:txBody>
                    </p:sp>
                  </p:grpSp>
                </p:grpSp>
                <p:sp>
                  <p:nvSpPr>
                    <p:cNvPr id="363" name="Freeform 620"/>
                    <p:cNvSpPr>
                      <a:spLocks/>
                    </p:cNvSpPr>
                    <p:nvPr/>
                  </p:nvSpPr>
                  <p:spPr bwMode="auto">
                    <a:xfrm>
                      <a:off x="843" y="2540"/>
                      <a:ext cx="93" cy="46"/>
                    </a:xfrm>
                    <a:custGeom>
                      <a:avLst/>
                      <a:gdLst>
                        <a:gd name="T0" fmla="*/ 13 w 93"/>
                        <a:gd name="T1" fmla="*/ 45 h 46"/>
                        <a:gd name="T2" fmla="*/ 6 w 93"/>
                        <a:gd name="T3" fmla="*/ 40 h 46"/>
                        <a:gd name="T4" fmla="*/ 2 w 93"/>
                        <a:gd name="T5" fmla="*/ 33 h 46"/>
                        <a:gd name="T6" fmla="*/ 0 w 93"/>
                        <a:gd name="T7" fmla="*/ 24 h 46"/>
                        <a:gd name="T8" fmla="*/ 0 w 93"/>
                        <a:gd name="T9" fmla="*/ 15 h 46"/>
                        <a:gd name="T10" fmla="*/ 3 w 93"/>
                        <a:gd name="T11" fmla="*/ 8 h 46"/>
                        <a:gd name="T12" fmla="*/ 12 w 93"/>
                        <a:gd name="T13" fmla="*/ 3 h 46"/>
                        <a:gd name="T14" fmla="*/ 22 w 93"/>
                        <a:gd name="T15" fmla="*/ 1 h 46"/>
                        <a:gd name="T16" fmla="*/ 40 w 93"/>
                        <a:gd name="T17" fmla="*/ 0 h 46"/>
                        <a:gd name="T18" fmla="*/ 64 w 93"/>
                        <a:gd name="T19" fmla="*/ 1 h 46"/>
                        <a:gd name="T20" fmla="*/ 79 w 93"/>
                        <a:gd name="T21" fmla="*/ 3 h 46"/>
                        <a:gd name="T22" fmla="*/ 88 w 93"/>
                        <a:gd name="T23" fmla="*/ 4 h 46"/>
                        <a:gd name="T24" fmla="*/ 92 w 93"/>
                        <a:gd name="T25" fmla="*/ 4 h 46"/>
                        <a:gd name="T26" fmla="*/ 87 w 93"/>
                        <a:gd name="T27" fmla="*/ 7 h 46"/>
                        <a:gd name="T28" fmla="*/ 83 w 93"/>
                        <a:gd name="T29" fmla="*/ 12 h 46"/>
                        <a:gd name="T30" fmla="*/ 83 w 93"/>
                        <a:gd name="T31" fmla="*/ 14 h 46"/>
                        <a:gd name="T32" fmla="*/ 75 w 93"/>
                        <a:gd name="T33" fmla="*/ 11 h 46"/>
                        <a:gd name="T34" fmla="*/ 64 w 93"/>
                        <a:gd name="T35" fmla="*/ 10 h 46"/>
                        <a:gd name="T36" fmla="*/ 51 w 93"/>
                        <a:gd name="T37" fmla="*/ 10 h 46"/>
                        <a:gd name="T38" fmla="*/ 41 w 93"/>
                        <a:gd name="T39" fmla="*/ 10 h 46"/>
                        <a:gd name="T40" fmla="*/ 31 w 93"/>
                        <a:gd name="T41" fmla="*/ 10 h 46"/>
                        <a:gd name="T42" fmla="*/ 36 w 93"/>
                        <a:gd name="T43" fmla="*/ 11 h 46"/>
                        <a:gd name="T44" fmla="*/ 36 w 93"/>
                        <a:gd name="T45" fmla="*/ 14 h 46"/>
                        <a:gd name="T46" fmla="*/ 33 w 93"/>
                        <a:gd name="T47" fmla="*/ 17 h 46"/>
                        <a:gd name="T48" fmla="*/ 27 w 93"/>
                        <a:gd name="T49" fmla="*/ 22 h 46"/>
                        <a:gd name="T50" fmla="*/ 24 w 93"/>
                        <a:gd name="T51" fmla="*/ 27 h 46"/>
                        <a:gd name="T52" fmla="*/ 24 w 93"/>
                        <a:gd name="T53" fmla="*/ 33 h 46"/>
                        <a:gd name="T54" fmla="*/ 16 w 93"/>
                        <a:gd name="T55" fmla="*/ 30 h 46"/>
                        <a:gd name="T56" fmla="*/ 16 w 93"/>
                        <a:gd name="T57" fmla="*/ 27 h 46"/>
                        <a:gd name="T58" fmla="*/ 11 w 93"/>
                        <a:gd name="T59" fmla="*/ 26 h 46"/>
                        <a:gd name="T60" fmla="*/ 5 w 93"/>
                        <a:gd name="T61" fmla="*/ 26 h 46"/>
                        <a:gd name="T62" fmla="*/ 4 w 93"/>
                        <a:gd name="T63" fmla="*/ 28 h 46"/>
                        <a:gd name="T64" fmla="*/ 6 w 93"/>
                        <a:gd name="T65" fmla="*/ 36 h 46"/>
                        <a:gd name="T66" fmla="*/ 10 w 93"/>
                        <a:gd name="T67" fmla="*/ 40 h 46"/>
                        <a:gd name="T68" fmla="*/ 13 w 93"/>
                        <a:gd name="T69" fmla="*/ 45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3"/>
                        <a:gd name="T106" fmla="*/ 0 h 46"/>
                        <a:gd name="T107" fmla="*/ 93 w 93"/>
                        <a:gd name="T108" fmla="*/ 46 h 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3" h="46">
                          <a:moveTo>
                            <a:pt x="13" y="45"/>
                          </a:moveTo>
                          <a:lnTo>
                            <a:pt x="6" y="40"/>
                          </a:lnTo>
                          <a:lnTo>
                            <a:pt x="2" y="33"/>
                          </a:lnTo>
                          <a:lnTo>
                            <a:pt x="0" y="24"/>
                          </a:lnTo>
                          <a:lnTo>
                            <a:pt x="0" y="15"/>
                          </a:lnTo>
                          <a:lnTo>
                            <a:pt x="3" y="8"/>
                          </a:lnTo>
                          <a:lnTo>
                            <a:pt x="12" y="3"/>
                          </a:lnTo>
                          <a:lnTo>
                            <a:pt x="22" y="1"/>
                          </a:lnTo>
                          <a:lnTo>
                            <a:pt x="40" y="0"/>
                          </a:lnTo>
                          <a:lnTo>
                            <a:pt x="64" y="1"/>
                          </a:lnTo>
                          <a:lnTo>
                            <a:pt x="79" y="3"/>
                          </a:lnTo>
                          <a:lnTo>
                            <a:pt x="88" y="4"/>
                          </a:lnTo>
                          <a:lnTo>
                            <a:pt x="92" y="4"/>
                          </a:lnTo>
                          <a:lnTo>
                            <a:pt x="87" y="7"/>
                          </a:lnTo>
                          <a:lnTo>
                            <a:pt x="83" y="12"/>
                          </a:lnTo>
                          <a:lnTo>
                            <a:pt x="83" y="14"/>
                          </a:lnTo>
                          <a:lnTo>
                            <a:pt x="75" y="11"/>
                          </a:lnTo>
                          <a:lnTo>
                            <a:pt x="64" y="10"/>
                          </a:lnTo>
                          <a:lnTo>
                            <a:pt x="51" y="10"/>
                          </a:lnTo>
                          <a:lnTo>
                            <a:pt x="41" y="10"/>
                          </a:lnTo>
                          <a:lnTo>
                            <a:pt x="31" y="10"/>
                          </a:lnTo>
                          <a:lnTo>
                            <a:pt x="36" y="11"/>
                          </a:lnTo>
                          <a:lnTo>
                            <a:pt x="36" y="14"/>
                          </a:lnTo>
                          <a:lnTo>
                            <a:pt x="33" y="17"/>
                          </a:lnTo>
                          <a:lnTo>
                            <a:pt x="27" y="22"/>
                          </a:lnTo>
                          <a:lnTo>
                            <a:pt x="24" y="27"/>
                          </a:lnTo>
                          <a:lnTo>
                            <a:pt x="24" y="33"/>
                          </a:lnTo>
                          <a:lnTo>
                            <a:pt x="16" y="30"/>
                          </a:lnTo>
                          <a:lnTo>
                            <a:pt x="16" y="27"/>
                          </a:lnTo>
                          <a:lnTo>
                            <a:pt x="11" y="26"/>
                          </a:lnTo>
                          <a:lnTo>
                            <a:pt x="5" y="26"/>
                          </a:lnTo>
                          <a:lnTo>
                            <a:pt x="4" y="28"/>
                          </a:lnTo>
                          <a:lnTo>
                            <a:pt x="6" y="36"/>
                          </a:lnTo>
                          <a:lnTo>
                            <a:pt x="10" y="40"/>
                          </a:lnTo>
                          <a:lnTo>
                            <a:pt x="13" y="45"/>
                          </a:lnTo>
                        </a:path>
                      </a:pathLst>
                    </a:custGeom>
                    <a:solidFill>
                      <a:srgbClr val="BF7F1F"/>
                    </a:solidFill>
                    <a:ln w="12700" cap="rnd">
                      <a:noFill/>
                      <a:round/>
                      <a:headEnd/>
                      <a:tailEnd/>
                    </a:ln>
                  </p:spPr>
                  <p:txBody>
                    <a:bodyPr/>
                    <a:lstStyle/>
                    <a:p>
                      <a:endParaRPr lang="en-US" dirty="0"/>
                    </a:p>
                  </p:txBody>
                </p:sp>
              </p:grpSp>
              <p:sp>
                <p:nvSpPr>
                  <p:cNvPr id="361" name="Freeform 621"/>
                  <p:cNvSpPr>
                    <a:spLocks/>
                  </p:cNvSpPr>
                  <p:nvPr/>
                </p:nvSpPr>
                <p:spPr bwMode="auto">
                  <a:xfrm>
                    <a:off x="923" y="2709"/>
                    <a:ext cx="80" cy="23"/>
                  </a:xfrm>
                  <a:custGeom>
                    <a:avLst/>
                    <a:gdLst>
                      <a:gd name="T0" fmla="*/ 79 w 80"/>
                      <a:gd name="T1" fmla="*/ 20 h 23"/>
                      <a:gd name="T2" fmla="*/ 61 w 80"/>
                      <a:gd name="T3" fmla="*/ 22 h 23"/>
                      <a:gd name="T4" fmla="*/ 35 w 80"/>
                      <a:gd name="T5" fmla="*/ 20 h 23"/>
                      <a:gd name="T6" fmla="*/ 13 w 80"/>
                      <a:gd name="T7" fmla="*/ 17 h 23"/>
                      <a:gd name="T8" fmla="*/ 0 w 80"/>
                      <a:gd name="T9" fmla="*/ 4 h 23"/>
                      <a:gd name="T10" fmla="*/ 36 w 80"/>
                      <a:gd name="T11" fmla="*/ 6 h 23"/>
                      <a:gd name="T12" fmla="*/ 33 w 80"/>
                      <a:gd name="T13" fmla="*/ 0 h 23"/>
                      <a:gd name="T14" fmla="*/ 50 w 80"/>
                      <a:gd name="T15" fmla="*/ 1 h 23"/>
                      <a:gd name="T16" fmla="*/ 66 w 80"/>
                      <a:gd name="T17" fmla="*/ 6 h 23"/>
                      <a:gd name="T18" fmla="*/ 73 w 80"/>
                      <a:gd name="T19" fmla="*/ 7 h 23"/>
                      <a:gd name="T20" fmla="*/ 79 w 80"/>
                      <a:gd name="T21" fmla="*/ 2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23"/>
                      <a:gd name="T35" fmla="*/ 80 w 80"/>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23">
                        <a:moveTo>
                          <a:pt x="79" y="20"/>
                        </a:moveTo>
                        <a:lnTo>
                          <a:pt x="61" y="22"/>
                        </a:lnTo>
                        <a:lnTo>
                          <a:pt x="35" y="20"/>
                        </a:lnTo>
                        <a:lnTo>
                          <a:pt x="13" y="17"/>
                        </a:lnTo>
                        <a:lnTo>
                          <a:pt x="0" y="4"/>
                        </a:lnTo>
                        <a:lnTo>
                          <a:pt x="36" y="6"/>
                        </a:lnTo>
                        <a:lnTo>
                          <a:pt x="33" y="0"/>
                        </a:lnTo>
                        <a:lnTo>
                          <a:pt x="50" y="1"/>
                        </a:lnTo>
                        <a:lnTo>
                          <a:pt x="66" y="6"/>
                        </a:lnTo>
                        <a:lnTo>
                          <a:pt x="73" y="7"/>
                        </a:lnTo>
                        <a:lnTo>
                          <a:pt x="79" y="20"/>
                        </a:lnTo>
                      </a:path>
                    </a:pathLst>
                  </a:custGeom>
                  <a:solidFill>
                    <a:srgbClr val="FF7F7F"/>
                  </a:solidFill>
                  <a:ln w="12700" cap="rnd">
                    <a:noFill/>
                    <a:round/>
                    <a:headEnd/>
                    <a:tailEnd/>
                  </a:ln>
                </p:spPr>
                <p:txBody>
                  <a:bodyPr/>
                  <a:lstStyle/>
                  <a:p>
                    <a:endParaRPr lang="en-US" dirty="0"/>
                  </a:p>
                </p:txBody>
              </p:sp>
            </p:grpSp>
          </p:grpSp>
          <p:sp>
            <p:nvSpPr>
              <p:cNvPr id="296" name="Freeform 622"/>
              <p:cNvSpPr>
                <a:spLocks/>
              </p:cNvSpPr>
              <p:nvPr/>
            </p:nvSpPr>
            <p:spPr bwMode="auto">
              <a:xfrm>
                <a:off x="1313" y="2807"/>
                <a:ext cx="24" cy="37"/>
              </a:xfrm>
              <a:custGeom>
                <a:avLst/>
                <a:gdLst>
                  <a:gd name="T0" fmla="*/ 22 w 24"/>
                  <a:gd name="T1" fmla="*/ 0 h 37"/>
                  <a:gd name="T2" fmla="*/ 23 w 24"/>
                  <a:gd name="T3" fmla="*/ 20 h 37"/>
                  <a:gd name="T4" fmla="*/ 11 w 24"/>
                  <a:gd name="T5" fmla="*/ 32 h 37"/>
                  <a:gd name="T6" fmla="*/ 5 w 24"/>
                  <a:gd name="T7" fmla="*/ 36 h 37"/>
                  <a:gd name="T8" fmla="*/ 6 w 24"/>
                  <a:gd name="T9" fmla="*/ 19 h 37"/>
                  <a:gd name="T10" fmla="*/ 4 w 24"/>
                  <a:gd name="T11" fmla="*/ 21 h 37"/>
                  <a:gd name="T12" fmla="*/ 1 w 24"/>
                  <a:gd name="T13" fmla="*/ 26 h 37"/>
                  <a:gd name="T14" fmla="*/ 0 w 24"/>
                  <a:gd name="T15" fmla="*/ 20 h 37"/>
                  <a:gd name="T16" fmla="*/ 3 w 24"/>
                  <a:gd name="T17" fmla="*/ 9 h 37"/>
                  <a:gd name="T18" fmla="*/ 11 w 24"/>
                  <a:gd name="T19" fmla="*/ 0 h 37"/>
                  <a:gd name="T20" fmla="*/ 22 w 24"/>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7"/>
                  <a:gd name="T35" fmla="*/ 24 w 24"/>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7">
                    <a:moveTo>
                      <a:pt x="22" y="0"/>
                    </a:moveTo>
                    <a:lnTo>
                      <a:pt x="23" y="20"/>
                    </a:lnTo>
                    <a:lnTo>
                      <a:pt x="11" y="32"/>
                    </a:lnTo>
                    <a:lnTo>
                      <a:pt x="5" y="36"/>
                    </a:lnTo>
                    <a:lnTo>
                      <a:pt x="6" y="19"/>
                    </a:lnTo>
                    <a:lnTo>
                      <a:pt x="4" y="21"/>
                    </a:lnTo>
                    <a:lnTo>
                      <a:pt x="1" y="26"/>
                    </a:lnTo>
                    <a:lnTo>
                      <a:pt x="0" y="20"/>
                    </a:lnTo>
                    <a:lnTo>
                      <a:pt x="3" y="9"/>
                    </a:lnTo>
                    <a:lnTo>
                      <a:pt x="11" y="0"/>
                    </a:lnTo>
                    <a:lnTo>
                      <a:pt x="22" y="0"/>
                    </a:lnTo>
                  </a:path>
                </a:pathLst>
              </a:custGeom>
              <a:solidFill>
                <a:srgbClr val="FF7F9F"/>
              </a:solidFill>
              <a:ln w="12700" cap="rnd">
                <a:noFill/>
                <a:round/>
                <a:headEnd/>
                <a:tailEnd/>
              </a:ln>
            </p:spPr>
            <p:txBody>
              <a:bodyPr/>
              <a:lstStyle/>
              <a:p>
                <a:endParaRPr lang="en-US" dirty="0"/>
              </a:p>
            </p:txBody>
          </p:sp>
          <p:sp>
            <p:nvSpPr>
              <p:cNvPr id="297" name="Freeform 623"/>
              <p:cNvSpPr>
                <a:spLocks/>
              </p:cNvSpPr>
              <p:nvPr/>
            </p:nvSpPr>
            <p:spPr bwMode="auto">
              <a:xfrm>
                <a:off x="1167" y="2797"/>
                <a:ext cx="28" cy="34"/>
              </a:xfrm>
              <a:custGeom>
                <a:avLst/>
                <a:gdLst>
                  <a:gd name="T0" fmla="*/ 19 w 28"/>
                  <a:gd name="T1" fmla="*/ 0 h 34"/>
                  <a:gd name="T2" fmla="*/ 27 w 28"/>
                  <a:gd name="T3" fmla="*/ 17 h 34"/>
                  <a:gd name="T4" fmla="*/ 13 w 28"/>
                  <a:gd name="T5" fmla="*/ 33 h 34"/>
                  <a:gd name="T6" fmla="*/ 8 w 28"/>
                  <a:gd name="T7" fmla="*/ 31 h 34"/>
                  <a:gd name="T8" fmla="*/ 0 w 28"/>
                  <a:gd name="T9" fmla="*/ 30 h 34"/>
                  <a:gd name="T10" fmla="*/ 3 w 28"/>
                  <a:gd name="T11" fmla="*/ 25 h 34"/>
                  <a:gd name="T12" fmla="*/ 4 w 28"/>
                  <a:gd name="T13" fmla="*/ 18 h 34"/>
                  <a:gd name="T14" fmla="*/ 0 w 28"/>
                  <a:gd name="T15" fmla="*/ 12 h 34"/>
                  <a:gd name="T16" fmla="*/ 3 w 28"/>
                  <a:gd name="T17" fmla="*/ 1 h 34"/>
                  <a:gd name="T18" fmla="*/ 19 w 2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9" y="0"/>
                    </a:moveTo>
                    <a:lnTo>
                      <a:pt x="27" y="17"/>
                    </a:lnTo>
                    <a:lnTo>
                      <a:pt x="13" y="33"/>
                    </a:lnTo>
                    <a:lnTo>
                      <a:pt x="8" y="31"/>
                    </a:lnTo>
                    <a:lnTo>
                      <a:pt x="0" y="30"/>
                    </a:lnTo>
                    <a:lnTo>
                      <a:pt x="3" y="25"/>
                    </a:lnTo>
                    <a:lnTo>
                      <a:pt x="4" y="18"/>
                    </a:lnTo>
                    <a:lnTo>
                      <a:pt x="0" y="12"/>
                    </a:lnTo>
                    <a:lnTo>
                      <a:pt x="3" y="1"/>
                    </a:lnTo>
                    <a:lnTo>
                      <a:pt x="19" y="0"/>
                    </a:lnTo>
                  </a:path>
                </a:pathLst>
              </a:custGeom>
              <a:solidFill>
                <a:srgbClr val="FF7F9F"/>
              </a:solidFill>
              <a:ln w="12700" cap="rnd">
                <a:noFill/>
                <a:round/>
                <a:headEnd/>
                <a:tailEnd/>
              </a:ln>
            </p:spPr>
            <p:txBody>
              <a:bodyPr/>
              <a:lstStyle/>
              <a:p>
                <a:endParaRPr lang="en-US" dirty="0"/>
              </a:p>
            </p:txBody>
          </p:sp>
          <p:grpSp>
            <p:nvGrpSpPr>
              <p:cNvPr id="298" name="Group 624"/>
              <p:cNvGrpSpPr>
                <a:grpSpLocks/>
              </p:cNvGrpSpPr>
              <p:nvPr/>
            </p:nvGrpSpPr>
            <p:grpSpPr bwMode="auto">
              <a:xfrm>
                <a:off x="1435" y="2570"/>
                <a:ext cx="192" cy="461"/>
                <a:chOff x="1435" y="2570"/>
                <a:chExt cx="192" cy="461"/>
              </a:xfrm>
            </p:grpSpPr>
            <p:sp>
              <p:nvSpPr>
                <p:cNvPr id="343" name="Freeform 625"/>
                <p:cNvSpPr>
                  <a:spLocks/>
                </p:cNvSpPr>
                <p:nvPr/>
              </p:nvSpPr>
              <p:spPr bwMode="auto">
                <a:xfrm>
                  <a:off x="1475" y="2885"/>
                  <a:ext cx="100" cy="134"/>
                </a:xfrm>
                <a:custGeom>
                  <a:avLst/>
                  <a:gdLst>
                    <a:gd name="T0" fmla="*/ 22 w 100"/>
                    <a:gd name="T1" fmla="*/ 0 h 134"/>
                    <a:gd name="T2" fmla="*/ 20 w 100"/>
                    <a:gd name="T3" fmla="*/ 16 h 134"/>
                    <a:gd name="T4" fmla="*/ 18 w 100"/>
                    <a:gd name="T5" fmla="*/ 34 h 134"/>
                    <a:gd name="T6" fmla="*/ 18 w 100"/>
                    <a:gd name="T7" fmla="*/ 51 h 134"/>
                    <a:gd name="T8" fmla="*/ 20 w 100"/>
                    <a:gd name="T9" fmla="*/ 68 h 134"/>
                    <a:gd name="T10" fmla="*/ 20 w 100"/>
                    <a:gd name="T11" fmla="*/ 81 h 134"/>
                    <a:gd name="T12" fmla="*/ 20 w 100"/>
                    <a:gd name="T13" fmla="*/ 98 h 134"/>
                    <a:gd name="T14" fmla="*/ 18 w 100"/>
                    <a:gd name="T15" fmla="*/ 105 h 134"/>
                    <a:gd name="T16" fmla="*/ 5 w 100"/>
                    <a:gd name="T17" fmla="*/ 125 h 134"/>
                    <a:gd name="T18" fmla="*/ 0 w 100"/>
                    <a:gd name="T19" fmla="*/ 133 h 134"/>
                    <a:gd name="T20" fmla="*/ 21 w 100"/>
                    <a:gd name="T21" fmla="*/ 133 h 134"/>
                    <a:gd name="T22" fmla="*/ 31 w 100"/>
                    <a:gd name="T23" fmla="*/ 124 h 134"/>
                    <a:gd name="T24" fmla="*/ 37 w 100"/>
                    <a:gd name="T25" fmla="*/ 113 h 134"/>
                    <a:gd name="T26" fmla="*/ 40 w 100"/>
                    <a:gd name="T27" fmla="*/ 97 h 134"/>
                    <a:gd name="T28" fmla="*/ 53 w 100"/>
                    <a:gd name="T29" fmla="*/ 51 h 134"/>
                    <a:gd name="T30" fmla="*/ 57 w 100"/>
                    <a:gd name="T31" fmla="*/ 39 h 134"/>
                    <a:gd name="T32" fmla="*/ 54 w 100"/>
                    <a:gd name="T33" fmla="*/ 63 h 134"/>
                    <a:gd name="T34" fmla="*/ 57 w 100"/>
                    <a:gd name="T35" fmla="*/ 78 h 134"/>
                    <a:gd name="T36" fmla="*/ 59 w 100"/>
                    <a:gd name="T37" fmla="*/ 92 h 134"/>
                    <a:gd name="T38" fmla="*/ 56 w 100"/>
                    <a:gd name="T39" fmla="*/ 105 h 134"/>
                    <a:gd name="T40" fmla="*/ 58 w 100"/>
                    <a:gd name="T41" fmla="*/ 111 h 134"/>
                    <a:gd name="T42" fmla="*/ 72 w 100"/>
                    <a:gd name="T43" fmla="*/ 131 h 134"/>
                    <a:gd name="T44" fmla="*/ 84 w 100"/>
                    <a:gd name="T45" fmla="*/ 131 h 134"/>
                    <a:gd name="T46" fmla="*/ 90 w 100"/>
                    <a:gd name="T47" fmla="*/ 131 h 134"/>
                    <a:gd name="T48" fmla="*/ 97 w 100"/>
                    <a:gd name="T49" fmla="*/ 127 h 134"/>
                    <a:gd name="T50" fmla="*/ 79 w 100"/>
                    <a:gd name="T51" fmla="*/ 105 h 134"/>
                    <a:gd name="T52" fmla="*/ 88 w 100"/>
                    <a:gd name="T53" fmla="*/ 59 h 134"/>
                    <a:gd name="T54" fmla="*/ 92 w 100"/>
                    <a:gd name="T55" fmla="*/ 38 h 134"/>
                    <a:gd name="T56" fmla="*/ 99 w 100"/>
                    <a:gd name="T57" fmla="*/ 1 h 134"/>
                    <a:gd name="T58" fmla="*/ 22 w 100"/>
                    <a:gd name="T59" fmla="*/ 0 h 1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0"/>
                    <a:gd name="T91" fmla="*/ 0 h 134"/>
                    <a:gd name="T92" fmla="*/ 100 w 100"/>
                    <a:gd name="T93" fmla="*/ 134 h 1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0" h="134">
                      <a:moveTo>
                        <a:pt x="22" y="0"/>
                      </a:moveTo>
                      <a:lnTo>
                        <a:pt x="20" y="16"/>
                      </a:lnTo>
                      <a:lnTo>
                        <a:pt x="18" y="34"/>
                      </a:lnTo>
                      <a:lnTo>
                        <a:pt x="18" y="51"/>
                      </a:lnTo>
                      <a:lnTo>
                        <a:pt x="20" y="68"/>
                      </a:lnTo>
                      <a:lnTo>
                        <a:pt x="20" y="81"/>
                      </a:lnTo>
                      <a:lnTo>
                        <a:pt x="20" y="98"/>
                      </a:lnTo>
                      <a:lnTo>
                        <a:pt x="18" y="105"/>
                      </a:lnTo>
                      <a:lnTo>
                        <a:pt x="5" y="125"/>
                      </a:lnTo>
                      <a:lnTo>
                        <a:pt x="0" y="133"/>
                      </a:lnTo>
                      <a:lnTo>
                        <a:pt x="21" y="133"/>
                      </a:lnTo>
                      <a:lnTo>
                        <a:pt x="31" y="124"/>
                      </a:lnTo>
                      <a:lnTo>
                        <a:pt x="37" y="113"/>
                      </a:lnTo>
                      <a:lnTo>
                        <a:pt x="40" y="97"/>
                      </a:lnTo>
                      <a:lnTo>
                        <a:pt x="53" y="51"/>
                      </a:lnTo>
                      <a:lnTo>
                        <a:pt x="57" y="39"/>
                      </a:lnTo>
                      <a:lnTo>
                        <a:pt x="54" y="63"/>
                      </a:lnTo>
                      <a:lnTo>
                        <a:pt x="57" y="78"/>
                      </a:lnTo>
                      <a:lnTo>
                        <a:pt x="59" y="92"/>
                      </a:lnTo>
                      <a:lnTo>
                        <a:pt x="56" y="105"/>
                      </a:lnTo>
                      <a:lnTo>
                        <a:pt x="58" y="111"/>
                      </a:lnTo>
                      <a:lnTo>
                        <a:pt x="72" y="131"/>
                      </a:lnTo>
                      <a:lnTo>
                        <a:pt x="84" y="131"/>
                      </a:lnTo>
                      <a:lnTo>
                        <a:pt x="90" y="131"/>
                      </a:lnTo>
                      <a:lnTo>
                        <a:pt x="97" y="127"/>
                      </a:lnTo>
                      <a:lnTo>
                        <a:pt x="79" y="105"/>
                      </a:lnTo>
                      <a:lnTo>
                        <a:pt x="88" y="59"/>
                      </a:lnTo>
                      <a:lnTo>
                        <a:pt x="92" y="38"/>
                      </a:lnTo>
                      <a:lnTo>
                        <a:pt x="99" y="1"/>
                      </a:lnTo>
                      <a:lnTo>
                        <a:pt x="22" y="0"/>
                      </a:lnTo>
                    </a:path>
                  </a:pathLst>
                </a:custGeom>
                <a:solidFill>
                  <a:srgbClr val="7F3F00"/>
                </a:solidFill>
                <a:ln w="12700" cap="rnd">
                  <a:noFill/>
                  <a:round/>
                  <a:headEnd/>
                  <a:tailEnd/>
                </a:ln>
              </p:spPr>
              <p:txBody>
                <a:bodyPr/>
                <a:lstStyle/>
                <a:p>
                  <a:endParaRPr lang="en-US" dirty="0"/>
                </a:p>
              </p:txBody>
            </p:sp>
            <p:grpSp>
              <p:nvGrpSpPr>
                <p:cNvPr id="344" name="Group 626"/>
                <p:cNvGrpSpPr>
                  <a:grpSpLocks/>
                </p:cNvGrpSpPr>
                <p:nvPr/>
              </p:nvGrpSpPr>
              <p:grpSpPr bwMode="auto">
                <a:xfrm>
                  <a:off x="1437" y="2717"/>
                  <a:ext cx="186" cy="133"/>
                  <a:chOff x="1437" y="2717"/>
                  <a:chExt cx="186" cy="133"/>
                </a:xfrm>
              </p:grpSpPr>
              <p:sp>
                <p:nvSpPr>
                  <p:cNvPr id="356" name="Freeform 627"/>
                  <p:cNvSpPr>
                    <a:spLocks/>
                  </p:cNvSpPr>
                  <p:nvPr/>
                </p:nvSpPr>
                <p:spPr bwMode="auto">
                  <a:xfrm>
                    <a:off x="1437" y="2721"/>
                    <a:ext cx="48" cy="129"/>
                  </a:xfrm>
                  <a:custGeom>
                    <a:avLst/>
                    <a:gdLst>
                      <a:gd name="T0" fmla="*/ 2 w 48"/>
                      <a:gd name="T1" fmla="*/ 0 h 129"/>
                      <a:gd name="T2" fmla="*/ 0 w 48"/>
                      <a:gd name="T3" fmla="*/ 29 h 129"/>
                      <a:gd name="T4" fmla="*/ 8 w 48"/>
                      <a:gd name="T5" fmla="*/ 69 h 129"/>
                      <a:gd name="T6" fmla="*/ 14 w 48"/>
                      <a:gd name="T7" fmla="*/ 103 h 129"/>
                      <a:gd name="T8" fmla="*/ 26 w 48"/>
                      <a:gd name="T9" fmla="*/ 124 h 129"/>
                      <a:gd name="T10" fmla="*/ 31 w 48"/>
                      <a:gd name="T11" fmla="*/ 128 h 129"/>
                      <a:gd name="T12" fmla="*/ 35 w 48"/>
                      <a:gd name="T13" fmla="*/ 122 h 129"/>
                      <a:gd name="T14" fmla="*/ 36 w 48"/>
                      <a:gd name="T15" fmla="*/ 107 h 129"/>
                      <a:gd name="T16" fmla="*/ 47 w 48"/>
                      <a:gd name="T17" fmla="*/ 104 h 129"/>
                      <a:gd name="T18" fmla="*/ 33 w 48"/>
                      <a:gd name="T19" fmla="*/ 92 h 129"/>
                      <a:gd name="T20" fmla="*/ 24 w 48"/>
                      <a:gd name="T21" fmla="*/ 85 h 129"/>
                      <a:gd name="T22" fmla="*/ 25 w 48"/>
                      <a:gd name="T23" fmla="*/ 26 h 129"/>
                      <a:gd name="T24" fmla="*/ 29 w 48"/>
                      <a:gd name="T25" fmla="*/ 2 h 129"/>
                      <a:gd name="T26" fmla="*/ 2 w 48"/>
                      <a:gd name="T27" fmla="*/ 0 h 1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
                      <a:gd name="T43" fmla="*/ 0 h 129"/>
                      <a:gd name="T44" fmla="*/ 48 w 48"/>
                      <a:gd name="T45" fmla="*/ 129 h 1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 h="129">
                        <a:moveTo>
                          <a:pt x="2" y="0"/>
                        </a:moveTo>
                        <a:lnTo>
                          <a:pt x="0" y="29"/>
                        </a:lnTo>
                        <a:lnTo>
                          <a:pt x="8" y="69"/>
                        </a:lnTo>
                        <a:lnTo>
                          <a:pt x="14" y="103"/>
                        </a:lnTo>
                        <a:lnTo>
                          <a:pt x="26" y="124"/>
                        </a:lnTo>
                        <a:lnTo>
                          <a:pt x="31" y="128"/>
                        </a:lnTo>
                        <a:lnTo>
                          <a:pt x="35" y="122"/>
                        </a:lnTo>
                        <a:lnTo>
                          <a:pt x="36" y="107"/>
                        </a:lnTo>
                        <a:lnTo>
                          <a:pt x="47" y="104"/>
                        </a:lnTo>
                        <a:lnTo>
                          <a:pt x="33" y="92"/>
                        </a:lnTo>
                        <a:lnTo>
                          <a:pt x="24" y="85"/>
                        </a:lnTo>
                        <a:lnTo>
                          <a:pt x="25" y="26"/>
                        </a:lnTo>
                        <a:lnTo>
                          <a:pt x="29" y="2"/>
                        </a:lnTo>
                        <a:lnTo>
                          <a:pt x="2" y="0"/>
                        </a:lnTo>
                      </a:path>
                    </a:pathLst>
                  </a:custGeom>
                  <a:solidFill>
                    <a:srgbClr val="7F3F00"/>
                  </a:solidFill>
                  <a:ln w="12700" cap="rnd">
                    <a:noFill/>
                    <a:round/>
                    <a:headEnd/>
                    <a:tailEnd/>
                  </a:ln>
                </p:spPr>
                <p:txBody>
                  <a:bodyPr/>
                  <a:lstStyle/>
                  <a:p>
                    <a:endParaRPr lang="en-US" dirty="0"/>
                  </a:p>
                </p:txBody>
              </p:sp>
              <p:sp>
                <p:nvSpPr>
                  <p:cNvPr id="357" name="Freeform 628"/>
                  <p:cNvSpPr>
                    <a:spLocks/>
                  </p:cNvSpPr>
                  <p:nvPr/>
                </p:nvSpPr>
                <p:spPr bwMode="auto">
                  <a:xfrm>
                    <a:off x="1582" y="2717"/>
                    <a:ext cx="41" cy="120"/>
                  </a:xfrm>
                  <a:custGeom>
                    <a:avLst/>
                    <a:gdLst>
                      <a:gd name="T0" fmla="*/ 11 w 41"/>
                      <a:gd name="T1" fmla="*/ 3 h 120"/>
                      <a:gd name="T2" fmla="*/ 17 w 41"/>
                      <a:gd name="T3" fmla="*/ 25 h 120"/>
                      <a:gd name="T4" fmla="*/ 17 w 41"/>
                      <a:gd name="T5" fmla="*/ 75 h 120"/>
                      <a:gd name="T6" fmla="*/ 0 w 41"/>
                      <a:gd name="T7" fmla="*/ 97 h 120"/>
                      <a:gd name="T8" fmla="*/ 4 w 41"/>
                      <a:gd name="T9" fmla="*/ 99 h 120"/>
                      <a:gd name="T10" fmla="*/ 0 w 41"/>
                      <a:gd name="T11" fmla="*/ 110 h 120"/>
                      <a:gd name="T12" fmla="*/ 3 w 41"/>
                      <a:gd name="T13" fmla="*/ 119 h 120"/>
                      <a:gd name="T14" fmla="*/ 17 w 41"/>
                      <a:gd name="T15" fmla="*/ 104 h 120"/>
                      <a:gd name="T16" fmla="*/ 29 w 41"/>
                      <a:gd name="T17" fmla="*/ 78 h 120"/>
                      <a:gd name="T18" fmla="*/ 40 w 41"/>
                      <a:gd name="T19" fmla="*/ 20 h 120"/>
                      <a:gd name="T20" fmla="*/ 35 w 41"/>
                      <a:gd name="T21" fmla="*/ 0 h 120"/>
                      <a:gd name="T22" fmla="*/ 11 w 41"/>
                      <a:gd name="T23" fmla="*/ 3 h 1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20"/>
                      <a:gd name="T38" fmla="*/ 41 w 41"/>
                      <a:gd name="T39" fmla="*/ 120 h 1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20">
                        <a:moveTo>
                          <a:pt x="11" y="3"/>
                        </a:moveTo>
                        <a:lnTo>
                          <a:pt x="17" y="25"/>
                        </a:lnTo>
                        <a:lnTo>
                          <a:pt x="17" y="75"/>
                        </a:lnTo>
                        <a:lnTo>
                          <a:pt x="0" y="97"/>
                        </a:lnTo>
                        <a:lnTo>
                          <a:pt x="4" y="99"/>
                        </a:lnTo>
                        <a:lnTo>
                          <a:pt x="0" y="110"/>
                        </a:lnTo>
                        <a:lnTo>
                          <a:pt x="3" y="119"/>
                        </a:lnTo>
                        <a:lnTo>
                          <a:pt x="17" y="104"/>
                        </a:lnTo>
                        <a:lnTo>
                          <a:pt x="29" y="78"/>
                        </a:lnTo>
                        <a:lnTo>
                          <a:pt x="40" y="20"/>
                        </a:lnTo>
                        <a:lnTo>
                          <a:pt x="35" y="0"/>
                        </a:lnTo>
                        <a:lnTo>
                          <a:pt x="11" y="3"/>
                        </a:lnTo>
                      </a:path>
                    </a:pathLst>
                  </a:custGeom>
                  <a:solidFill>
                    <a:srgbClr val="7F3F00"/>
                  </a:solidFill>
                  <a:ln w="12700" cap="rnd">
                    <a:noFill/>
                    <a:round/>
                    <a:headEnd/>
                    <a:tailEnd/>
                  </a:ln>
                </p:spPr>
                <p:txBody>
                  <a:bodyPr/>
                  <a:lstStyle/>
                  <a:p>
                    <a:endParaRPr lang="en-US" dirty="0"/>
                  </a:p>
                </p:txBody>
              </p:sp>
            </p:grpSp>
            <p:sp>
              <p:nvSpPr>
                <p:cNvPr id="345" name="Freeform 629"/>
                <p:cNvSpPr>
                  <a:spLocks/>
                </p:cNvSpPr>
                <p:nvPr/>
              </p:nvSpPr>
              <p:spPr bwMode="auto">
                <a:xfrm>
                  <a:off x="1506" y="2579"/>
                  <a:ext cx="62" cy="59"/>
                </a:xfrm>
                <a:custGeom>
                  <a:avLst/>
                  <a:gdLst>
                    <a:gd name="T0" fmla="*/ 9 w 62"/>
                    <a:gd name="T1" fmla="*/ 58 h 59"/>
                    <a:gd name="T2" fmla="*/ 9 w 62"/>
                    <a:gd name="T3" fmla="*/ 49 h 59"/>
                    <a:gd name="T4" fmla="*/ 2 w 62"/>
                    <a:gd name="T5" fmla="*/ 39 h 59"/>
                    <a:gd name="T6" fmla="*/ 0 w 62"/>
                    <a:gd name="T7" fmla="*/ 32 h 59"/>
                    <a:gd name="T8" fmla="*/ 0 w 62"/>
                    <a:gd name="T9" fmla="*/ 27 h 59"/>
                    <a:gd name="T10" fmla="*/ 0 w 62"/>
                    <a:gd name="T11" fmla="*/ 19 h 59"/>
                    <a:gd name="T12" fmla="*/ 2 w 62"/>
                    <a:gd name="T13" fmla="*/ 13 h 59"/>
                    <a:gd name="T14" fmla="*/ 5 w 62"/>
                    <a:gd name="T15" fmla="*/ 9 h 59"/>
                    <a:gd name="T16" fmla="*/ 9 w 62"/>
                    <a:gd name="T17" fmla="*/ 5 h 59"/>
                    <a:gd name="T18" fmla="*/ 14 w 62"/>
                    <a:gd name="T19" fmla="*/ 3 h 59"/>
                    <a:gd name="T20" fmla="*/ 23 w 62"/>
                    <a:gd name="T21" fmla="*/ 0 h 59"/>
                    <a:gd name="T22" fmla="*/ 33 w 62"/>
                    <a:gd name="T23" fmla="*/ 0 h 59"/>
                    <a:gd name="T24" fmla="*/ 41 w 62"/>
                    <a:gd name="T25" fmla="*/ 1 h 59"/>
                    <a:gd name="T26" fmla="*/ 48 w 62"/>
                    <a:gd name="T27" fmla="*/ 2 h 59"/>
                    <a:gd name="T28" fmla="*/ 54 w 62"/>
                    <a:gd name="T29" fmla="*/ 5 h 59"/>
                    <a:gd name="T30" fmla="*/ 58 w 62"/>
                    <a:gd name="T31" fmla="*/ 9 h 59"/>
                    <a:gd name="T32" fmla="*/ 61 w 62"/>
                    <a:gd name="T33" fmla="*/ 13 h 59"/>
                    <a:gd name="T34" fmla="*/ 60 w 62"/>
                    <a:gd name="T35" fmla="*/ 24 h 59"/>
                    <a:gd name="T36" fmla="*/ 58 w 62"/>
                    <a:gd name="T37" fmla="*/ 31 h 59"/>
                    <a:gd name="T38" fmla="*/ 56 w 62"/>
                    <a:gd name="T39" fmla="*/ 40 h 59"/>
                    <a:gd name="T40" fmla="*/ 51 w 62"/>
                    <a:gd name="T41" fmla="*/ 45 h 59"/>
                    <a:gd name="T42" fmla="*/ 47 w 62"/>
                    <a:gd name="T43" fmla="*/ 48 h 59"/>
                    <a:gd name="T44" fmla="*/ 44 w 62"/>
                    <a:gd name="T45" fmla="*/ 51 h 59"/>
                    <a:gd name="T46" fmla="*/ 42 w 62"/>
                    <a:gd name="T47" fmla="*/ 58 h 59"/>
                    <a:gd name="T48" fmla="*/ 9 w 62"/>
                    <a:gd name="T49" fmla="*/ 58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59"/>
                    <a:gd name="T77" fmla="*/ 62 w 62"/>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59">
                      <a:moveTo>
                        <a:pt x="9" y="58"/>
                      </a:moveTo>
                      <a:lnTo>
                        <a:pt x="9" y="49"/>
                      </a:lnTo>
                      <a:lnTo>
                        <a:pt x="2" y="39"/>
                      </a:lnTo>
                      <a:lnTo>
                        <a:pt x="0" y="32"/>
                      </a:lnTo>
                      <a:lnTo>
                        <a:pt x="0" y="27"/>
                      </a:lnTo>
                      <a:lnTo>
                        <a:pt x="0" y="19"/>
                      </a:lnTo>
                      <a:lnTo>
                        <a:pt x="2" y="13"/>
                      </a:lnTo>
                      <a:lnTo>
                        <a:pt x="5" y="9"/>
                      </a:lnTo>
                      <a:lnTo>
                        <a:pt x="9" y="5"/>
                      </a:lnTo>
                      <a:lnTo>
                        <a:pt x="14" y="3"/>
                      </a:lnTo>
                      <a:lnTo>
                        <a:pt x="23" y="0"/>
                      </a:lnTo>
                      <a:lnTo>
                        <a:pt x="33" y="0"/>
                      </a:lnTo>
                      <a:lnTo>
                        <a:pt x="41" y="1"/>
                      </a:lnTo>
                      <a:lnTo>
                        <a:pt x="48" y="2"/>
                      </a:lnTo>
                      <a:lnTo>
                        <a:pt x="54" y="5"/>
                      </a:lnTo>
                      <a:lnTo>
                        <a:pt x="58" y="9"/>
                      </a:lnTo>
                      <a:lnTo>
                        <a:pt x="61" y="13"/>
                      </a:lnTo>
                      <a:lnTo>
                        <a:pt x="60" y="24"/>
                      </a:lnTo>
                      <a:lnTo>
                        <a:pt x="58" y="31"/>
                      </a:lnTo>
                      <a:lnTo>
                        <a:pt x="56" y="40"/>
                      </a:lnTo>
                      <a:lnTo>
                        <a:pt x="51" y="45"/>
                      </a:lnTo>
                      <a:lnTo>
                        <a:pt x="47" y="48"/>
                      </a:lnTo>
                      <a:lnTo>
                        <a:pt x="44" y="51"/>
                      </a:lnTo>
                      <a:lnTo>
                        <a:pt x="42" y="58"/>
                      </a:lnTo>
                      <a:lnTo>
                        <a:pt x="9" y="58"/>
                      </a:lnTo>
                    </a:path>
                  </a:pathLst>
                </a:custGeom>
                <a:solidFill>
                  <a:srgbClr val="7F3F00"/>
                </a:solidFill>
                <a:ln w="12700" cap="rnd">
                  <a:noFill/>
                  <a:round/>
                  <a:headEnd/>
                  <a:tailEnd/>
                </a:ln>
              </p:spPr>
              <p:txBody>
                <a:bodyPr/>
                <a:lstStyle/>
                <a:p>
                  <a:endParaRPr lang="en-US" dirty="0"/>
                </a:p>
              </p:txBody>
            </p:sp>
            <p:sp>
              <p:nvSpPr>
                <p:cNvPr id="346" name="Freeform 630"/>
                <p:cNvSpPr>
                  <a:spLocks/>
                </p:cNvSpPr>
                <p:nvPr/>
              </p:nvSpPr>
              <p:spPr bwMode="auto">
                <a:xfrm>
                  <a:off x="1477" y="2570"/>
                  <a:ext cx="116" cy="48"/>
                </a:xfrm>
                <a:custGeom>
                  <a:avLst/>
                  <a:gdLst>
                    <a:gd name="T0" fmla="*/ 12 w 116"/>
                    <a:gd name="T1" fmla="*/ 46 h 48"/>
                    <a:gd name="T2" fmla="*/ 7 w 116"/>
                    <a:gd name="T3" fmla="*/ 47 h 48"/>
                    <a:gd name="T4" fmla="*/ 0 w 116"/>
                    <a:gd name="T5" fmla="*/ 45 h 48"/>
                    <a:gd name="T6" fmla="*/ 3 w 116"/>
                    <a:gd name="T7" fmla="*/ 38 h 48"/>
                    <a:gd name="T8" fmla="*/ 7 w 116"/>
                    <a:gd name="T9" fmla="*/ 29 h 48"/>
                    <a:gd name="T10" fmla="*/ 14 w 116"/>
                    <a:gd name="T11" fmla="*/ 18 h 48"/>
                    <a:gd name="T12" fmla="*/ 19 w 116"/>
                    <a:gd name="T13" fmla="*/ 12 h 48"/>
                    <a:gd name="T14" fmla="*/ 23 w 116"/>
                    <a:gd name="T15" fmla="*/ 7 h 48"/>
                    <a:gd name="T16" fmla="*/ 33 w 116"/>
                    <a:gd name="T17" fmla="*/ 3 h 48"/>
                    <a:gd name="T18" fmla="*/ 51 w 116"/>
                    <a:gd name="T19" fmla="*/ 1 h 48"/>
                    <a:gd name="T20" fmla="*/ 66 w 116"/>
                    <a:gd name="T21" fmla="*/ 0 h 48"/>
                    <a:gd name="T22" fmla="*/ 88 w 116"/>
                    <a:gd name="T23" fmla="*/ 5 h 48"/>
                    <a:gd name="T24" fmla="*/ 97 w 116"/>
                    <a:gd name="T25" fmla="*/ 10 h 48"/>
                    <a:gd name="T26" fmla="*/ 104 w 116"/>
                    <a:gd name="T27" fmla="*/ 19 h 48"/>
                    <a:gd name="T28" fmla="*/ 112 w 116"/>
                    <a:gd name="T29" fmla="*/ 30 h 48"/>
                    <a:gd name="T30" fmla="*/ 115 w 116"/>
                    <a:gd name="T31" fmla="*/ 40 h 48"/>
                    <a:gd name="T32" fmla="*/ 114 w 116"/>
                    <a:gd name="T33" fmla="*/ 44 h 48"/>
                    <a:gd name="T34" fmla="*/ 103 w 116"/>
                    <a:gd name="T35" fmla="*/ 45 h 48"/>
                    <a:gd name="T36" fmla="*/ 95 w 116"/>
                    <a:gd name="T37" fmla="*/ 45 h 48"/>
                    <a:gd name="T38" fmla="*/ 84 w 116"/>
                    <a:gd name="T39" fmla="*/ 46 h 48"/>
                    <a:gd name="T40" fmla="*/ 87 w 116"/>
                    <a:gd name="T41" fmla="*/ 37 h 48"/>
                    <a:gd name="T42" fmla="*/ 87 w 116"/>
                    <a:gd name="T43" fmla="*/ 31 h 48"/>
                    <a:gd name="T44" fmla="*/ 86 w 116"/>
                    <a:gd name="T45" fmla="*/ 26 h 48"/>
                    <a:gd name="T46" fmla="*/ 87 w 116"/>
                    <a:gd name="T47" fmla="*/ 20 h 48"/>
                    <a:gd name="T48" fmla="*/ 74 w 116"/>
                    <a:gd name="T49" fmla="*/ 17 h 48"/>
                    <a:gd name="T50" fmla="*/ 70 w 116"/>
                    <a:gd name="T51" fmla="*/ 11 h 48"/>
                    <a:gd name="T52" fmla="*/ 59 w 116"/>
                    <a:gd name="T53" fmla="*/ 15 h 48"/>
                    <a:gd name="T54" fmla="*/ 44 w 116"/>
                    <a:gd name="T55" fmla="*/ 22 h 48"/>
                    <a:gd name="T56" fmla="*/ 50 w 116"/>
                    <a:gd name="T57" fmla="*/ 19 h 48"/>
                    <a:gd name="T58" fmla="*/ 37 w 116"/>
                    <a:gd name="T59" fmla="*/ 24 h 48"/>
                    <a:gd name="T60" fmla="*/ 37 w 116"/>
                    <a:gd name="T61" fmla="*/ 33 h 48"/>
                    <a:gd name="T62" fmla="*/ 40 w 116"/>
                    <a:gd name="T63" fmla="*/ 37 h 48"/>
                    <a:gd name="T64" fmla="*/ 44 w 116"/>
                    <a:gd name="T65" fmla="*/ 41 h 48"/>
                    <a:gd name="T66" fmla="*/ 47 w 116"/>
                    <a:gd name="T67" fmla="*/ 47 h 48"/>
                    <a:gd name="T68" fmla="*/ 33 w 116"/>
                    <a:gd name="T69" fmla="*/ 47 h 48"/>
                    <a:gd name="T70" fmla="*/ 39 w 116"/>
                    <a:gd name="T71" fmla="*/ 47 h 48"/>
                    <a:gd name="T72" fmla="*/ 20 w 116"/>
                    <a:gd name="T73" fmla="*/ 45 h 48"/>
                    <a:gd name="T74" fmla="*/ 19 w 116"/>
                    <a:gd name="T75" fmla="*/ 45 h 48"/>
                    <a:gd name="T76" fmla="*/ 12 w 116"/>
                    <a:gd name="T77" fmla="*/ 46 h 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
                    <a:gd name="T118" fmla="*/ 0 h 48"/>
                    <a:gd name="T119" fmla="*/ 116 w 116"/>
                    <a:gd name="T120" fmla="*/ 48 h 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 h="48">
                      <a:moveTo>
                        <a:pt x="12" y="46"/>
                      </a:moveTo>
                      <a:lnTo>
                        <a:pt x="7" y="47"/>
                      </a:lnTo>
                      <a:lnTo>
                        <a:pt x="0" y="45"/>
                      </a:lnTo>
                      <a:lnTo>
                        <a:pt x="3" y="38"/>
                      </a:lnTo>
                      <a:lnTo>
                        <a:pt x="7" y="29"/>
                      </a:lnTo>
                      <a:lnTo>
                        <a:pt x="14" y="18"/>
                      </a:lnTo>
                      <a:lnTo>
                        <a:pt x="19" y="12"/>
                      </a:lnTo>
                      <a:lnTo>
                        <a:pt x="23" y="7"/>
                      </a:lnTo>
                      <a:lnTo>
                        <a:pt x="33" y="3"/>
                      </a:lnTo>
                      <a:lnTo>
                        <a:pt x="51" y="1"/>
                      </a:lnTo>
                      <a:lnTo>
                        <a:pt x="66" y="0"/>
                      </a:lnTo>
                      <a:lnTo>
                        <a:pt x="88" y="5"/>
                      </a:lnTo>
                      <a:lnTo>
                        <a:pt x="97" y="10"/>
                      </a:lnTo>
                      <a:lnTo>
                        <a:pt x="104" y="19"/>
                      </a:lnTo>
                      <a:lnTo>
                        <a:pt x="112" y="30"/>
                      </a:lnTo>
                      <a:lnTo>
                        <a:pt x="115" y="40"/>
                      </a:lnTo>
                      <a:lnTo>
                        <a:pt x="114" y="44"/>
                      </a:lnTo>
                      <a:lnTo>
                        <a:pt x="103" y="45"/>
                      </a:lnTo>
                      <a:lnTo>
                        <a:pt x="95" y="45"/>
                      </a:lnTo>
                      <a:lnTo>
                        <a:pt x="84" y="46"/>
                      </a:lnTo>
                      <a:lnTo>
                        <a:pt x="87" y="37"/>
                      </a:lnTo>
                      <a:lnTo>
                        <a:pt x="87" y="31"/>
                      </a:lnTo>
                      <a:lnTo>
                        <a:pt x="86" y="26"/>
                      </a:lnTo>
                      <a:lnTo>
                        <a:pt x="87" y="20"/>
                      </a:lnTo>
                      <a:lnTo>
                        <a:pt x="74" y="17"/>
                      </a:lnTo>
                      <a:lnTo>
                        <a:pt x="70" y="11"/>
                      </a:lnTo>
                      <a:lnTo>
                        <a:pt x="59" y="15"/>
                      </a:lnTo>
                      <a:lnTo>
                        <a:pt x="44" y="22"/>
                      </a:lnTo>
                      <a:lnTo>
                        <a:pt x="50" y="19"/>
                      </a:lnTo>
                      <a:lnTo>
                        <a:pt x="37" y="24"/>
                      </a:lnTo>
                      <a:lnTo>
                        <a:pt x="37" y="33"/>
                      </a:lnTo>
                      <a:lnTo>
                        <a:pt x="40" y="37"/>
                      </a:lnTo>
                      <a:lnTo>
                        <a:pt x="44" y="41"/>
                      </a:lnTo>
                      <a:lnTo>
                        <a:pt x="47" y="47"/>
                      </a:lnTo>
                      <a:lnTo>
                        <a:pt x="33" y="47"/>
                      </a:lnTo>
                      <a:lnTo>
                        <a:pt x="39" y="47"/>
                      </a:lnTo>
                      <a:lnTo>
                        <a:pt x="20" y="45"/>
                      </a:lnTo>
                      <a:lnTo>
                        <a:pt x="19" y="45"/>
                      </a:lnTo>
                      <a:lnTo>
                        <a:pt x="12" y="46"/>
                      </a:lnTo>
                    </a:path>
                  </a:pathLst>
                </a:custGeom>
                <a:solidFill>
                  <a:srgbClr val="000000"/>
                </a:solidFill>
                <a:ln w="12700" cap="rnd">
                  <a:noFill/>
                  <a:round/>
                  <a:headEnd/>
                  <a:tailEnd/>
                </a:ln>
              </p:spPr>
              <p:txBody>
                <a:bodyPr/>
                <a:lstStyle/>
                <a:p>
                  <a:endParaRPr lang="en-US" dirty="0"/>
                </a:p>
              </p:txBody>
            </p:sp>
            <p:sp>
              <p:nvSpPr>
                <p:cNvPr id="347" name="Freeform 631"/>
                <p:cNvSpPr>
                  <a:spLocks/>
                </p:cNvSpPr>
                <p:nvPr/>
              </p:nvSpPr>
              <p:spPr bwMode="auto">
                <a:xfrm>
                  <a:off x="1435" y="2640"/>
                  <a:ext cx="192" cy="247"/>
                </a:xfrm>
                <a:custGeom>
                  <a:avLst/>
                  <a:gdLst>
                    <a:gd name="T0" fmla="*/ 77 w 192"/>
                    <a:gd name="T1" fmla="*/ 0 h 247"/>
                    <a:gd name="T2" fmla="*/ 30 w 192"/>
                    <a:gd name="T3" fmla="*/ 14 h 247"/>
                    <a:gd name="T4" fmla="*/ 24 w 192"/>
                    <a:gd name="T5" fmla="*/ 18 h 247"/>
                    <a:gd name="T6" fmla="*/ 0 w 192"/>
                    <a:gd name="T7" fmla="*/ 80 h 247"/>
                    <a:gd name="T8" fmla="*/ 36 w 192"/>
                    <a:gd name="T9" fmla="*/ 83 h 247"/>
                    <a:gd name="T10" fmla="*/ 41 w 192"/>
                    <a:gd name="T11" fmla="*/ 67 h 247"/>
                    <a:gd name="T12" fmla="*/ 55 w 192"/>
                    <a:gd name="T13" fmla="*/ 100 h 247"/>
                    <a:gd name="T14" fmla="*/ 32 w 192"/>
                    <a:gd name="T15" fmla="*/ 174 h 247"/>
                    <a:gd name="T16" fmla="*/ 44 w 192"/>
                    <a:gd name="T17" fmla="*/ 245 h 247"/>
                    <a:gd name="T18" fmla="*/ 58 w 192"/>
                    <a:gd name="T19" fmla="*/ 246 h 247"/>
                    <a:gd name="T20" fmla="*/ 78 w 192"/>
                    <a:gd name="T21" fmla="*/ 245 h 247"/>
                    <a:gd name="T22" fmla="*/ 106 w 192"/>
                    <a:gd name="T23" fmla="*/ 244 h 247"/>
                    <a:gd name="T24" fmla="*/ 132 w 192"/>
                    <a:gd name="T25" fmla="*/ 244 h 247"/>
                    <a:gd name="T26" fmla="*/ 153 w 192"/>
                    <a:gd name="T27" fmla="*/ 244 h 247"/>
                    <a:gd name="T28" fmla="*/ 161 w 192"/>
                    <a:gd name="T29" fmla="*/ 142 h 247"/>
                    <a:gd name="T30" fmla="*/ 140 w 192"/>
                    <a:gd name="T31" fmla="*/ 97 h 247"/>
                    <a:gd name="T32" fmla="*/ 148 w 192"/>
                    <a:gd name="T33" fmla="*/ 72 h 247"/>
                    <a:gd name="T34" fmla="*/ 153 w 192"/>
                    <a:gd name="T35" fmla="*/ 81 h 247"/>
                    <a:gd name="T36" fmla="*/ 191 w 192"/>
                    <a:gd name="T37" fmla="*/ 76 h 247"/>
                    <a:gd name="T38" fmla="*/ 162 w 192"/>
                    <a:gd name="T39" fmla="*/ 17 h 247"/>
                    <a:gd name="T40" fmla="*/ 113 w 192"/>
                    <a:gd name="T41" fmla="*/ 0 h 247"/>
                    <a:gd name="T42" fmla="*/ 77 w 192"/>
                    <a:gd name="T43" fmla="*/ 0 h 24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2"/>
                    <a:gd name="T67" fmla="*/ 0 h 247"/>
                    <a:gd name="T68" fmla="*/ 192 w 192"/>
                    <a:gd name="T69" fmla="*/ 247 h 24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2" h="247">
                      <a:moveTo>
                        <a:pt x="77" y="0"/>
                      </a:moveTo>
                      <a:lnTo>
                        <a:pt x="30" y="14"/>
                      </a:lnTo>
                      <a:lnTo>
                        <a:pt x="24" y="18"/>
                      </a:lnTo>
                      <a:lnTo>
                        <a:pt x="0" y="80"/>
                      </a:lnTo>
                      <a:lnTo>
                        <a:pt x="36" y="83"/>
                      </a:lnTo>
                      <a:lnTo>
                        <a:pt x="41" y="67"/>
                      </a:lnTo>
                      <a:lnTo>
                        <a:pt x="55" y="100"/>
                      </a:lnTo>
                      <a:lnTo>
                        <a:pt x="32" y="174"/>
                      </a:lnTo>
                      <a:lnTo>
                        <a:pt x="44" y="245"/>
                      </a:lnTo>
                      <a:lnTo>
                        <a:pt x="58" y="246"/>
                      </a:lnTo>
                      <a:lnTo>
                        <a:pt x="78" y="245"/>
                      </a:lnTo>
                      <a:lnTo>
                        <a:pt x="106" y="244"/>
                      </a:lnTo>
                      <a:lnTo>
                        <a:pt x="132" y="244"/>
                      </a:lnTo>
                      <a:lnTo>
                        <a:pt x="153" y="244"/>
                      </a:lnTo>
                      <a:lnTo>
                        <a:pt x="161" y="142"/>
                      </a:lnTo>
                      <a:lnTo>
                        <a:pt x="140" y="97"/>
                      </a:lnTo>
                      <a:lnTo>
                        <a:pt x="148" y="72"/>
                      </a:lnTo>
                      <a:lnTo>
                        <a:pt x="153" y="81"/>
                      </a:lnTo>
                      <a:lnTo>
                        <a:pt x="191" y="76"/>
                      </a:lnTo>
                      <a:lnTo>
                        <a:pt x="162" y="17"/>
                      </a:lnTo>
                      <a:lnTo>
                        <a:pt x="113" y="0"/>
                      </a:lnTo>
                      <a:lnTo>
                        <a:pt x="77" y="0"/>
                      </a:lnTo>
                    </a:path>
                  </a:pathLst>
                </a:custGeom>
                <a:solidFill>
                  <a:srgbClr val="001F9F"/>
                </a:solidFill>
                <a:ln w="12700" cap="rnd">
                  <a:noFill/>
                  <a:round/>
                  <a:headEnd/>
                  <a:tailEnd/>
                </a:ln>
              </p:spPr>
              <p:txBody>
                <a:bodyPr/>
                <a:lstStyle/>
                <a:p>
                  <a:endParaRPr lang="en-US" dirty="0"/>
                </a:p>
              </p:txBody>
            </p:sp>
            <p:grpSp>
              <p:nvGrpSpPr>
                <p:cNvPr id="348" name="Group 632"/>
                <p:cNvGrpSpPr>
                  <a:grpSpLocks/>
                </p:cNvGrpSpPr>
                <p:nvPr/>
              </p:nvGrpSpPr>
              <p:grpSpPr bwMode="auto">
                <a:xfrm>
                  <a:off x="1491" y="2641"/>
                  <a:ext cx="87" cy="102"/>
                  <a:chOff x="1491" y="2641"/>
                  <a:chExt cx="87" cy="102"/>
                </a:xfrm>
              </p:grpSpPr>
              <p:sp>
                <p:nvSpPr>
                  <p:cNvPr id="353" name="Freeform 633"/>
                  <p:cNvSpPr>
                    <a:spLocks/>
                  </p:cNvSpPr>
                  <p:nvPr/>
                </p:nvSpPr>
                <p:spPr bwMode="auto">
                  <a:xfrm>
                    <a:off x="1511" y="2641"/>
                    <a:ext cx="45" cy="13"/>
                  </a:xfrm>
                  <a:custGeom>
                    <a:avLst/>
                    <a:gdLst>
                      <a:gd name="T0" fmla="*/ 0 w 45"/>
                      <a:gd name="T1" fmla="*/ 1 h 13"/>
                      <a:gd name="T2" fmla="*/ 10 w 45"/>
                      <a:gd name="T3" fmla="*/ 12 h 13"/>
                      <a:gd name="T4" fmla="*/ 23 w 45"/>
                      <a:gd name="T5" fmla="*/ 0 h 13"/>
                      <a:gd name="T6" fmla="*/ 36 w 45"/>
                      <a:gd name="T7" fmla="*/ 12 h 13"/>
                      <a:gd name="T8" fmla="*/ 44 w 45"/>
                      <a:gd name="T9" fmla="*/ 1 h 13"/>
                      <a:gd name="T10" fmla="*/ 0 w 45"/>
                      <a:gd name="T11" fmla="*/ 1 h 13"/>
                      <a:gd name="T12" fmla="*/ 0 60000 65536"/>
                      <a:gd name="T13" fmla="*/ 0 60000 65536"/>
                      <a:gd name="T14" fmla="*/ 0 60000 65536"/>
                      <a:gd name="T15" fmla="*/ 0 60000 65536"/>
                      <a:gd name="T16" fmla="*/ 0 60000 65536"/>
                      <a:gd name="T17" fmla="*/ 0 60000 65536"/>
                      <a:gd name="T18" fmla="*/ 0 w 45"/>
                      <a:gd name="T19" fmla="*/ 0 h 13"/>
                      <a:gd name="T20" fmla="*/ 45 w 4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5" h="13">
                        <a:moveTo>
                          <a:pt x="0" y="1"/>
                        </a:moveTo>
                        <a:lnTo>
                          <a:pt x="10" y="12"/>
                        </a:lnTo>
                        <a:lnTo>
                          <a:pt x="23" y="0"/>
                        </a:lnTo>
                        <a:lnTo>
                          <a:pt x="36" y="12"/>
                        </a:lnTo>
                        <a:lnTo>
                          <a:pt x="44" y="1"/>
                        </a:lnTo>
                        <a:lnTo>
                          <a:pt x="0" y="1"/>
                        </a:lnTo>
                      </a:path>
                    </a:pathLst>
                  </a:custGeom>
                  <a:solidFill>
                    <a:srgbClr val="00007F"/>
                  </a:solidFill>
                  <a:ln w="12700" cap="rnd">
                    <a:noFill/>
                    <a:round/>
                    <a:headEnd/>
                    <a:tailEnd/>
                  </a:ln>
                </p:spPr>
                <p:txBody>
                  <a:bodyPr/>
                  <a:lstStyle/>
                  <a:p>
                    <a:endParaRPr lang="en-US" dirty="0"/>
                  </a:p>
                </p:txBody>
              </p:sp>
              <p:sp>
                <p:nvSpPr>
                  <p:cNvPr id="354" name="Freeform 634"/>
                  <p:cNvSpPr>
                    <a:spLocks/>
                  </p:cNvSpPr>
                  <p:nvPr/>
                </p:nvSpPr>
                <p:spPr bwMode="auto">
                  <a:xfrm>
                    <a:off x="1534" y="2643"/>
                    <a:ext cx="4" cy="98"/>
                  </a:xfrm>
                  <a:custGeom>
                    <a:avLst/>
                    <a:gdLst>
                      <a:gd name="T0" fmla="*/ 0 w 4"/>
                      <a:gd name="T1" fmla="*/ 0 h 98"/>
                      <a:gd name="T2" fmla="*/ 3 w 4"/>
                      <a:gd name="T3" fmla="*/ 40 h 98"/>
                      <a:gd name="T4" fmla="*/ 3 w 4"/>
                      <a:gd name="T5" fmla="*/ 97 h 98"/>
                      <a:gd name="T6" fmla="*/ 0 w 4"/>
                      <a:gd name="T7" fmla="*/ 0 h 98"/>
                      <a:gd name="T8" fmla="*/ 0 60000 65536"/>
                      <a:gd name="T9" fmla="*/ 0 60000 65536"/>
                      <a:gd name="T10" fmla="*/ 0 60000 65536"/>
                      <a:gd name="T11" fmla="*/ 0 60000 65536"/>
                      <a:gd name="T12" fmla="*/ 0 w 4"/>
                      <a:gd name="T13" fmla="*/ 0 h 98"/>
                      <a:gd name="T14" fmla="*/ 4 w 4"/>
                      <a:gd name="T15" fmla="*/ 98 h 98"/>
                    </a:gdLst>
                    <a:ahLst/>
                    <a:cxnLst>
                      <a:cxn ang="T8">
                        <a:pos x="T0" y="T1"/>
                      </a:cxn>
                      <a:cxn ang="T9">
                        <a:pos x="T2" y="T3"/>
                      </a:cxn>
                      <a:cxn ang="T10">
                        <a:pos x="T4" y="T5"/>
                      </a:cxn>
                      <a:cxn ang="T11">
                        <a:pos x="T6" y="T7"/>
                      </a:cxn>
                    </a:cxnLst>
                    <a:rect l="T12" t="T13" r="T14" b="T15"/>
                    <a:pathLst>
                      <a:path w="4" h="98">
                        <a:moveTo>
                          <a:pt x="0" y="0"/>
                        </a:moveTo>
                        <a:lnTo>
                          <a:pt x="3" y="40"/>
                        </a:lnTo>
                        <a:lnTo>
                          <a:pt x="3" y="97"/>
                        </a:lnTo>
                        <a:lnTo>
                          <a:pt x="0" y="0"/>
                        </a:lnTo>
                      </a:path>
                    </a:pathLst>
                  </a:custGeom>
                  <a:solidFill>
                    <a:srgbClr val="00007F"/>
                  </a:solidFill>
                  <a:ln w="12700" cap="rnd">
                    <a:noFill/>
                    <a:round/>
                    <a:headEnd/>
                    <a:tailEnd/>
                  </a:ln>
                </p:spPr>
                <p:txBody>
                  <a:bodyPr/>
                  <a:lstStyle/>
                  <a:p>
                    <a:endParaRPr lang="en-US" dirty="0"/>
                  </a:p>
                </p:txBody>
              </p:sp>
              <p:sp>
                <p:nvSpPr>
                  <p:cNvPr id="355" name="Freeform 635"/>
                  <p:cNvSpPr>
                    <a:spLocks/>
                  </p:cNvSpPr>
                  <p:nvPr/>
                </p:nvSpPr>
                <p:spPr bwMode="auto">
                  <a:xfrm>
                    <a:off x="1491" y="2739"/>
                    <a:ext cx="87" cy="4"/>
                  </a:xfrm>
                  <a:custGeom>
                    <a:avLst/>
                    <a:gdLst>
                      <a:gd name="T0" fmla="*/ 0 w 87"/>
                      <a:gd name="T1" fmla="*/ 3 h 4"/>
                      <a:gd name="T2" fmla="*/ 47 w 87"/>
                      <a:gd name="T3" fmla="*/ 0 h 4"/>
                      <a:gd name="T4" fmla="*/ 86 w 87"/>
                      <a:gd name="T5" fmla="*/ 1 h 4"/>
                      <a:gd name="T6" fmla="*/ 0 w 87"/>
                      <a:gd name="T7" fmla="*/ 3 h 4"/>
                      <a:gd name="T8" fmla="*/ 0 60000 65536"/>
                      <a:gd name="T9" fmla="*/ 0 60000 65536"/>
                      <a:gd name="T10" fmla="*/ 0 60000 65536"/>
                      <a:gd name="T11" fmla="*/ 0 60000 65536"/>
                      <a:gd name="T12" fmla="*/ 0 w 87"/>
                      <a:gd name="T13" fmla="*/ 0 h 4"/>
                      <a:gd name="T14" fmla="*/ 87 w 87"/>
                      <a:gd name="T15" fmla="*/ 4 h 4"/>
                    </a:gdLst>
                    <a:ahLst/>
                    <a:cxnLst>
                      <a:cxn ang="T8">
                        <a:pos x="T0" y="T1"/>
                      </a:cxn>
                      <a:cxn ang="T9">
                        <a:pos x="T2" y="T3"/>
                      </a:cxn>
                      <a:cxn ang="T10">
                        <a:pos x="T4" y="T5"/>
                      </a:cxn>
                      <a:cxn ang="T11">
                        <a:pos x="T6" y="T7"/>
                      </a:cxn>
                    </a:cxnLst>
                    <a:rect l="T12" t="T13" r="T14" b="T15"/>
                    <a:pathLst>
                      <a:path w="87" h="4">
                        <a:moveTo>
                          <a:pt x="0" y="3"/>
                        </a:moveTo>
                        <a:lnTo>
                          <a:pt x="47" y="0"/>
                        </a:lnTo>
                        <a:lnTo>
                          <a:pt x="86" y="1"/>
                        </a:lnTo>
                        <a:lnTo>
                          <a:pt x="0" y="3"/>
                        </a:lnTo>
                      </a:path>
                    </a:pathLst>
                  </a:custGeom>
                  <a:solidFill>
                    <a:srgbClr val="00007F"/>
                  </a:solidFill>
                  <a:ln w="12700" cap="rnd">
                    <a:noFill/>
                    <a:round/>
                    <a:headEnd/>
                    <a:tailEnd/>
                  </a:ln>
                </p:spPr>
                <p:txBody>
                  <a:bodyPr/>
                  <a:lstStyle/>
                  <a:p>
                    <a:endParaRPr lang="en-US" dirty="0"/>
                  </a:p>
                </p:txBody>
              </p:sp>
            </p:grpSp>
            <p:grpSp>
              <p:nvGrpSpPr>
                <p:cNvPr id="349" name="Group 636"/>
                <p:cNvGrpSpPr>
                  <a:grpSpLocks/>
                </p:cNvGrpSpPr>
                <p:nvPr/>
              </p:nvGrpSpPr>
              <p:grpSpPr bwMode="auto">
                <a:xfrm>
                  <a:off x="1469" y="2993"/>
                  <a:ext cx="111" cy="38"/>
                  <a:chOff x="1469" y="2993"/>
                  <a:chExt cx="111" cy="38"/>
                </a:xfrm>
              </p:grpSpPr>
              <p:sp>
                <p:nvSpPr>
                  <p:cNvPr id="351" name="Freeform 637"/>
                  <p:cNvSpPr>
                    <a:spLocks/>
                  </p:cNvSpPr>
                  <p:nvPr/>
                </p:nvSpPr>
                <p:spPr bwMode="auto">
                  <a:xfrm>
                    <a:off x="1469" y="2997"/>
                    <a:ext cx="42" cy="34"/>
                  </a:xfrm>
                  <a:custGeom>
                    <a:avLst/>
                    <a:gdLst>
                      <a:gd name="T0" fmla="*/ 8 w 42"/>
                      <a:gd name="T1" fmla="*/ 16 h 34"/>
                      <a:gd name="T2" fmla="*/ 2 w 42"/>
                      <a:gd name="T3" fmla="*/ 21 h 34"/>
                      <a:gd name="T4" fmla="*/ 0 w 42"/>
                      <a:gd name="T5" fmla="*/ 25 h 34"/>
                      <a:gd name="T6" fmla="*/ 0 w 42"/>
                      <a:gd name="T7" fmla="*/ 28 h 34"/>
                      <a:gd name="T8" fmla="*/ 1 w 42"/>
                      <a:gd name="T9" fmla="*/ 30 h 34"/>
                      <a:gd name="T10" fmla="*/ 4 w 42"/>
                      <a:gd name="T11" fmla="*/ 32 h 34"/>
                      <a:gd name="T12" fmla="*/ 9 w 42"/>
                      <a:gd name="T13" fmla="*/ 33 h 34"/>
                      <a:gd name="T14" fmla="*/ 16 w 42"/>
                      <a:gd name="T15" fmla="*/ 33 h 34"/>
                      <a:gd name="T16" fmla="*/ 23 w 42"/>
                      <a:gd name="T17" fmla="*/ 31 h 34"/>
                      <a:gd name="T18" fmla="*/ 29 w 42"/>
                      <a:gd name="T19" fmla="*/ 28 h 34"/>
                      <a:gd name="T20" fmla="*/ 33 w 42"/>
                      <a:gd name="T21" fmla="*/ 23 h 34"/>
                      <a:gd name="T22" fmla="*/ 36 w 42"/>
                      <a:gd name="T23" fmla="*/ 15 h 34"/>
                      <a:gd name="T24" fmla="*/ 41 w 42"/>
                      <a:gd name="T25" fmla="*/ 6 h 34"/>
                      <a:gd name="T26" fmla="*/ 40 w 42"/>
                      <a:gd name="T27" fmla="*/ 0 h 34"/>
                      <a:gd name="T28" fmla="*/ 32 w 42"/>
                      <a:gd name="T29" fmla="*/ 13 h 34"/>
                      <a:gd name="T30" fmla="*/ 25 w 42"/>
                      <a:gd name="T31" fmla="*/ 21 h 34"/>
                      <a:gd name="T32" fmla="*/ 15 w 42"/>
                      <a:gd name="T33" fmla="*/ 21 h 34"/>
                      <a:gd name="T34" fmla="*/ 6 w 42"/>
                      <a:gd name="T35" fmla="*/ 20 h 34"/>
                      <a:gd name="T36" fmla="*/ 8 w 42"/>
                      <a:gd name="T37" fmla="*/ 16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34"/>
                      <a:gd name="T59" fmla="*/ 42 w 42"/>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34">
                        <a:moveTo>
                          <a:pt x="8" y="16"/>
                        </a:moveTo>
                        <a:lnTo>
                          <a:pt x="2" y="21"/>
                        </a:lnTo>
                        <a:lnTo>
                          <a:pt x="0" y="25"/>
                        </a:lnTo>
                        <a:lnTo>
                          <a:pt x="0" y="28"/>
                        </a:lnTo>
                        <a:lnTo>
                          <a:pt x="1" y="30"/>
                        </a:lnTo>
                        <a:lnTo>
                          <a:pt x="4" y="32"/>
                        </a:lnTo>
                        <a:lnTo>
                          <a:pt x="9" y="33"/>
                        </a:lnTo>
                        <a:lnTo>
                          <a:pt x="16" y="33"/>
                        </a:lnTo>
                        <a:lnTo>
                          <a:pt x="23" y="31"/>
                        </a:lnTo>
                        <a:lnTo>
                          <a:pt x="29" y="28"/>
                        </a:lnTo>
                        <a:lnTo>
                          <a:pt x="33" y="23"/>
                        </a:lnTo>
                        <a:lnTo>
                          <a:pt x="36" y="15"/>
                        </a:lnTo>
                        <a:lnTo>
                          <a:pt x="41" y="6"/>
                        </a:lnTo>
                        <a:lnTo>
                          <a:pt x="40" y="0"/>
                        </a:lnTo>
                        <a:lnTo>
                          <a:pt x="32" y="13"/>
                        </a:lnTo>
                        <a:lnTo>
                          <a:pt x="25" y="21"/>
                        </a:lnTo>
                        <a:lnTo>
                          <a:pt x="15" y="21"/>
                        </a:lnTo>
                        <a:lnTo>
                          <a:pt x="6" y="20"/>
                        </a:lnTo>
                        <a:lnTo>
                          <a:pt x="8" y="16"/>
                        </a:lnTo>
                      </a:path>
                    </a:pathLst>
                  </a:custGeom>
                  <a:solidFill>
                    <a:srgbClr val="000000"/>
                  </a:solidFill>
                  <a:ln w="12700" cap="rnd">
                    <a:noFill/>
                    <a:round/>
                    <a:headEnd/>
                    <a:tailEnd/>
                  </a:ln>
                </p:spPr>
                <p:txBody>
                  <a:bodyPr/>
                  <a:lstStyle/>
                  <a:p>
                    <a:endParaRPr lang="en-US" dirty="0"/>
                  </a:p>
                </p:txBody>
              </p:sp>
              <p:sp>
                <p:nvSpPr>
                  <p:cNvPr id="352" name="Freeform 638"/>
                  <p:cNvSpPr>
                    <a:spLocks/>
                  </p:cNvSpPr>
                  <p:nvPr/>
                </p:nvSpPr>
                <p:spPr bwMode="auto">
                  <a:xfrm>
                    <a:off x="1533" y="2993"/>
                    <a:ext cx="47" cy="38"/>
                  </a:xfrm>
                  <a:custGeom>
                    <a:avLst/>
                    <a:gdLst>
                      <a:gd name="T0" fmla="*/ 1 w 47"/>
                      <a:gd name="T1" fmla="*/ 0 h 38"/>
                      <a:gd name="T2" fmla="*/ 0 w 47"/>
                      <a:gd name="T3" fmla="*/ 4 h 38"/>
                      <a:gd name="T4" fmla="*/ 6 w 47"/>
                      <a:gd name="T5" fmla="*/ 13 h 38"/>
                      <a:gd name="T6" fmla="*/ 10 w 47"/>
                      <a:gd name="T7" fmla="*/ 21 h 38"/>
                      <a:gd name="T8" fmla="*/ 15 w 47"/>
                      <a:gd name="T9" fmla="*/ 28 h 38"/>
                      <a:gd name="T10" fmla="*/ 19 w 47"/>
                      <a:gd name="T11" fmla="*/ 32 h 38"/>
                      <a:gd name="T12" fmla="*/ 24 w 47"/>
                      <a:gd name="T13" fmla="*/ 35 h 38"/>
                      <a:gd name="T14" fmla="*/ 30 w 47"/>
                      <a:gd name="T15" fmla="*/ 36 h 38"/>
                      <a:gd name="T16" fmla="*/ 37 w 47"/>
                      <a:gd name="T17" fmla="*/ 37 h 38"/>
                      <a:gd name="T18" fmla="*/ 41 w 47"/>
                      <a:gd name="T19" fmla="*/ 36 h 38"/>
                      <a:gd name="T20" fmla="*/ 44 w 47"/>
                      <a:gd name="T21" fmla="*/ 35 h 38"/>
                      <a:gd name="T22" fmla="*/ 46 w 47"/>
                      <a:gd name="T23" fmla="*/ 31 h 38"/>
                      <a:gd name="T24" fmla="*/ 45 w 47"/>
                      <a:gd name="T25" fmla="*/ 26 h 38"/>
                      <a:gd name="T26" fmla="*/ 41 w 47"/>
                      <a:gd name="T27" fmla="*/ 20 h 38"/>
                      <a:gd name="T28" fmla="*/ 38 w 47"/>
                      <a:gd name="T29" fmla="*/ 17 h 38"/>
                      <a:gd name="T30" fmla="*/ 37 w 47"/>
                      <a:gd name="T31" fmla="*/ 20 h 38"/>
                      <a:gd name="T32" fmla="*/ 35 w 47"/>
                      <a:gd name="T33" fmla="*/ 21 h 38"/>
                      <a:gd name="T34" fmla="*/ 29 w 47"/>
                      <a:gd name="T35" fmla="*/ 22 h 38"/>
                      <a:gd name="T36" fmla="*/ 24 w 47"/>
                      <a:gd name="T37" fmla="*/ 23 h 38"/>
                      <a:gd name="T38" fmla="*/ 15 w 47"/>
                      <a:gd name="T39" fmla="*/ 22 h 38"/>
                      <a:gd name="T40" fmla="*/ 6 w 47"/>
                      <a:gd name="T41" fmla="*/ 7 h 38"/>
                      <a:gd name="T42" fmla="*/ 1 w 47"/>
                      <a:gd name="T43" fmla="*/ 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38"/>
                      <a:gd name="T68" fmla="*/ 47 w 47"/>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38">
                        <a:moveTo>
                          <a:pt x="1" y="0"/>
                        </a:moveTo>
                        <a:lnTo>
                          <a:pt x="0" y="4"/>
                        </a:lnTo>
                        <a:lnTo>
                          <a:pt x="6" y="13"/>
                        </a:lnTo>
                        <a:lnTo>
                          <a:pt x="10" y="21"/>
                        </a:lnTo>
                        <a:lnTo>
                          <a:pt x="15" y="28"/>
                        </a:lnTo>
                        <a:lnTo>
                          <a:pt x="19" y="32"/>
                        </a:lnTo>
                        <a:lnTo>
                          <a:pt x="24" y="35"/>
                        </a:lnTo>
                        <a:lnTo>
                          <a:pt x="30" y="36"/>
                        </a:lnTo>
                        <a:lnTo>
                          <a:pt x="37" y="37"/>
                        </a:lnTo>
                        <a:lnTo>
                          <a:pt x="41" y="36"/>
                        </a:lnTo>
                        <a:lnTo>
                          <a:pt x="44" y="35"/>
                        </a:lnTo>
                        <a:lnTo>
                          <a:pt x="46" y="31"/>
                        </a:lnTo>
                        <a:lnTo>
                          <a:pt x="45" y="26"/>
                        </a:lnTo>
                        <a:lnTo>
                          <a:pt x="41" y="20"/>
                        </a:lnTo>
                        <a:lnTo>
                          <a:pt x="38" y="17"/>
                        </a:lnTo>
                        <a:lnTo>
                          <a:pt x="37" y="20"/>
                        </a:lnTo>
                        <a:lnTo>
                          <a:pt x="35" y="21"/>
                        </a:lnTo>
                        <a:lnTo>
                          <a:pt x="29" y="22"/>
                        </a:lnTo>
                        <a:lnTo>
                          <a:pt x="24" y="23"/>
                        </a:lnTo>
                        <a:lnTo>
                          <a:pt x="15" y="22"/>
                        </a:lnTo>
                        <a:lnTo>
                          <a:pt x="6" y="7"/>
                        </a:lnTo>
                        <a:lnTo>
                          <a:pt x="1" y="0"/>
                        </a:lnTo>
                      </a:path>
                    </a:pathLst>
                  </a:custGeom>
                  <a:solidFill>
                    <a:srgbClr val="000000"/>
                  </a:solidFill>
                  <a:ln w="12700" cap="rnd">
                    <a:noFill/>
                    <a:round/>
                    <a:headEnd/>
                    <a:tailEnd/>
                  </a:ln>
                </p:spPr>
                <p:txBody>
                  <a:bodyPr/>
                  <a:lstStyle/>
                  <a:p>
                    <a:endParaRPr lang="en-US" dirty="0"/>
                  </a:p>
                </p:txBody>
              </p:sp>
            </p:grpSp>
            <p:sp>
              <p:nvSpPr>
                <p:cNvPr id="350" name="Freeform 639"/>
                <p:cNvSpPr>
                  <a:spLocks/>
                </p:cNvSpPr>
                <p:nvPr/>
              </p:nvSpPr>
              <p:spPr bwMode="auto">
                <a:xfrm>
                  <a:off x="1533" y="2617"/>
                  <a:ext cx="18" cy="3"/>
                </a:xfrm>
                <a:custGeom>
                  <a:avLst/>
                  <a:gdLst>
                    <a:gd name="T0" fmla="*/ 0 w 18"/>
                    <a:gd name="T1" fmla="*/ 2 h 3"/>
                    <a:gd name="T2" fmla="*/ 5 w 18"/>
                    <a:gd name="T3" fmla="*/ 0 h 3"/>
                    <a:gd name="T4" fmla="*/ 8 w 18"/>
                    <a:gd name="T5" fmla="*/ 1 h 3"/>
                    <a:gd name="T6" fmla="*/ 14 w 18"/>
                    <a:gd name="T7" fmla="*/ 0 h 3"/>
                    <a:gd name="T8" fmla="*/ 17 w 18"/>
                    <a:gd name="T9" fmla="*/ 2 h 3"/>
                    <a:gd name="T10" fmla="*/ 0 60000 65536"/>
                    <a:gd name="T11" fmla="*/ 0 60000 65536"/>
                    <a:gd name="T12" fmla="*/ 0 60000 65536"/>
                    <a:gd name="T13" fmla="*/ 0 60000 65536"/>
                    <a:gd name="T14" fmla="*/ 0 60000 65536"/>
                    <a:gd name="T15" fmla="*/ 0 w 18"/>
                    <a:gd name="T16" fmla="*/ 0 h 3"/>
                    <a:gd name="T17" fmla="*/ 18 w 18"/>
                    <a:gd name="T18" fmla="*/ 3 h 3"/>
                  </a:gdLst>
                  <a:ahLst/>
                  <a:cxnLst>
                    <a:cxn ang="T10">
                      <a:pos x="T0" y="T1"/>
                    </a:cxn>
                    <a:cxn ang="T11">
                      <a:pos x="T2" y="T3"/>
                    </a:cxn>
                    <a:cxn ang="T12">
                      <a:pos x="T4" y="T5"/>
                    </a:cxn>
                    <a:cxn ang="T13">
                      <a:pos x="T6" y="T7"/>
                    </a:cxn>
                    <a:cxn ang="T14">
                      <a:pos x="T8" y="T9"/>
                    </a:cxn>
                  </a:cxnLst>
                  <a:rect l="T15" t="T16" r="T17" b="T18"/>
                  <a:pathLst>
                    <a:path w="18" h="3">
                      <a:moveTo>
                        <a:pt x="0" y="2"/>
                      </a:moveTo>
                      <a:lnTo>
                        <a:pt x="5" y="0"/>
                      </a:lnTo>
                      <a:lnTo>
                        <a:pt x="8" y="1"/>
                      </a:lnTo>
                      <a:lnTo>
                        <a:pt x="14" y="0"/>
                      </a:lnTo>
                      <a:lnTo>
                        <a:pt x="17" y="2"/>
                      </a:lnTo>
                    </a:path>
                  </a:pathLst>
                </a:custGeom>
                <a:noFill/>
                <a:ln w="12700" cap="rnd">
                  <a:noFill/>
                  <a:round/>
                  <a:headEnd/>
                  <a:tailEnd/>
                </a:ln>
              </p:spPr>
              <p:txBody>
                <a:bodyPr/>
                <a:lstStyle/>
                <a:p>
                  <a:endParaRPr lang="en-US" dirty="0"/>
                </a:p>
              </p:txBody>
            </p:sp>
          </p:grpSp>
          <p:grpSp>
            <p:nvGrpSpPr>
              <p:cNvPr id="299" name="Group 640"/>
              <p:cNvGrpSpPr>
                <a:grpSpLocks/>
              </p:cNvGrpSpPr>
              <p:nvPr/>
            </p:nvGrpSpPr>
            <p:grpSpPr bwMode="auto">
              <a:xfrm>
                <a:off x="1136" y="2523"/>
                <a:ext cx="236" cy="510"/>
                <a:chOff x="1136" y="2523"/>
                <a:chExt cx="236" cy="510"/>
              </a:xfrm>
            </p:grpSpPr>
            <p:grpSp>
              <p:nvGrpSpPr>
                <p:cNvPr id="322" name="Group 641"/>
                <p:cNvGrpSpPr>
                  <a:grpSpLocks/>
                </p:cNvGrpSpPr>
                <p:nvPr/>
              </p:nvGrpSpPr>
              <p:grpSpPr bwMode="auto">
                <a:xfrm>
                  <a:off x="1141" y="2985"/>
                  <a:ext cx="231" cy="48"/>
                  <a:chOff x="1141" y="2985"/>
                  <a:chExt cx="231" cy="48"/>
                </a:xfrm>
              </p:grpSpPr>
              <p:sp>
                <p:nvSpPr>
                  <p:cNvPr id="341" name="Freeform 642"/>
                  <p:cNvSpPr>
                    <a:spLocks/>
                  </p:cNvSpPr>
                  <p:nvPr/>
                </p:nvSpPr>
                <p:spPr bwMode="auto">
                  <a:xfrm>
                    <a:off x="1278" y="2985"/>
                    <a:ext cx="94" cy="29"/>
                  </a:xfrm>
                  <a:custGeom>
                    <a:avLst/>
                    <a:gdLst>
                      <a:gd name="T0" fmla="*/ 46 w 94"/>
                      <a:gd name="T1" fmla="*/ 0 h 29"/>
                      <a:gd name="T2" fmla="*/ 61 w 94"/>
                      <a:gd name="T3" fmla="*/ 7 h 29"/>
                      <a:gd name="T4" fmla="*/ 74 w 94"/>
                      <a:gd name="T5" fmla="*/ 15 h 29"/>
                      <a:gd name="T6" fmla="*/ 91 w 94"/>
                      <a:gd name="T7" fmla="*/ 22 h 29"/>
                      <a:gd name="T8" fmla="*/ 93 w 94"/>
                      <a:gd name="T9" fmla="*/ 26 h 29"/>
                      <a:gd name="T10" fmla="*/ 76 w 94"/>
                      <a:gd name="T11" fmla="*/ 28 h 29"/>
                      <a:gd name="T12" fmla="*/ 59 w 94"/>
                      <a:gd name="T13" fmla="*/ 27 h 29"/>
                      <a:gd name="T14" fmla="*/ 38 w 94"/>
                      <a:gd name="T15" fmla="*/ 22 h 29"/>
                      <a:gd name="T16" fmla="*/ 22 w 94"/>
                      <a:gd name="T17" fmla="*/ 18 h 29"/>
                      <a:gd name="T18" fmla="*/ 6 w 94"/>
                      <a:gd name="T19" fmla="*/ 17 h 29"/>
                      <a:gd name="T20" fmla="*/ 0 w 94"/>
                      <a:gd name="T21" fmla="*/ 14 h 29"/>
                      <a:gd name="T22" fmla="*/ 2 w 94"/>
                      <a:gd name="T23" fmla="*/ 2 h 29"/>
                      <a:gd name="T24" fmla="*/ 46 w 94"/>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29"/>
                      <a:gd name="T41" fmla="*/ 94 w 94"/>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29">
                        <a:moveTo>
                          <a:pt x="46" y="0"/>
                        </a:moveTo>
                        <a:lnTo>
                          <a:pt x="61" y="7"/>
                        </a:lnTo>
                        <a:lnTo>
                          <a:pt x="74" y="15"/>
                        </a:lnTo>
                        <a:lnTo>
                          <a:pt x="91" y="22"/>
                        </a:lnTo>
                        <a:lnTo>
                          <a:pt x="93" y="26"/>
                        </a:lnTo>
                        <a:lnTo>
                          <a:pt x="76" y="28"/>
                        </a:lnTo>
                        <a:lnTo>
                          <a:pt x="59" y="27"/>
                        </a:lnTo>
                        <a:lnTo>
                          <a:pt x="38" y="22"/>
                        </a:lnTo>
                        <a:lnTo>
                          <a:pt x="22" y="18"/>
                        </a:lnTo>
                        <a:lnTo>
                          <a:pt x="6" y="17"/>
                        </a:lnTo>
                        <a:lnTo>
                          <a:pt x="0" y="14"/>
                        </a:lnTo>
                        <a:lnTo>
                          <a:pt x="2" y="2"/>
                        </a:lnTo>
                        <a:lnTo>
                          <a:pt x="46" y="0"/>
                        </a:lnTo>
                      </a:path>
                    </a:pathLst>
                  </a:custGeom>
                  <a:solidFill>
                    <a:srgbClr val="000000"/>
                  </a:solidFill>
                  <a:ln w="12700" cap="rnd">
                    <a:noFill/>
                    <a:round/>
                    <a:headEnd/>
                    <a:tailEnd/>
                  </a:ln>
                </p:spPr>
                <p:txBody>
                  <a:bodyPr/>
                  <a:lstStyle/>
                  <a:p>
                    <a:endParaRPr lang="en-US" dirty="0"/>
                  </a:p>
                </p:txBody>
              </p:sp>
              <p:sp>
                <p:nvSpPr>
                  <p:cNvPr id="342" name="Freeform 643"/>
                  <p:cNvSpPr>
                    <a:spLocks/>
                  </p:cNvSpPr>
                  <p:nvPr/>
                </p:nvSpPr>
                <p:spPr bwMode="auto">
                  <a:xfrm>
                    <a:off x="1141" y="3000"/>
                    <a:ext cx="56" cy="33"/>
                  </a:xfrm>
                  <a:custGeom>
                    <a:avLst/>
                    <a:gdLst>
                      <a:gd name="T0" fmla="*/ 54 w 56"/>
                      <a:gd name="T1" fmla="*/ 1 h 33"/>
                      <a:gd name="T2" fmla="*/ 55 w 56"/>
                      <a:gd name="T3" fmla="*/ 9 h 33"/>
                      <a:gd name="T4" fmla="*/ 47 w 56"/>
                      <a:gd name="T5" fmla="*/ 13 h 33"/>
                      <a:gd name="T6" fmla="*/ 46 w 56"/>
                      <a:gd name="T7" fmla="*/ 21 h 33"/>
                      <a:gd name="T8" fmla="*/ 33 w 56"/>
                      <a:gd name="T9" fmla="*/ 27 h 33"/>
                      <a:gd name="T10" fmla="*/ 23 w 56"/>
                      <a:gd name="T11" fmla="*/ 31 h 33"/>
                      <a:gd name="T12" fmla="*/ 13 w 56"/>
                      <a:gd name="T13" fmla="*/ 32 h 33"/>
                      <a:gd name="T14" fmla="*/ 5 w 56"/>
                      <a:gd name="T15" fmla="*/ 32 h 33"/>
                      <a:gd name="T16" fmla="*/ 0 w 56"/>
                      <a:gd name="T17" fmla="*/ 27 h 33"/>
                      <a:gd name="T18" fmla="*/ 1 w 56"/>
                      <a:gd name="T19" fmla="*/ 20 h 33"/>
                      <a:gd name="T20" fmla="*/ 11 w 56"/>
                      <a:gd name="T21" fmla="*/ 11 h 33"/>
                      <a:gd name="T22" fmla="*/ 24 w 56"/>
                      <a:gd name="T23" fmla="*/ 3 h 33"/>
                      <a:gd name="T24" fmla="*/ 25 w 56"/>
                      <a:gd name="T25" fmla="*/ 0 h 33"/>
                      <a:gd name="T26" fmla="*/ 54 w 56"/>
                      <a:gd name="T27" fmla="*/ 1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33"/>
                      <a:gd name="T44" fmla="*/ 56 w 56"/>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33">
                        <a:moveTo>
                          <a:pt x="54" y="1"/>
                        </a:moveTo>
                        <a:lnTo>
                          <a:pt x="55" y="9"/>
                        </a:lnTo>
                        <a:lnTo>
                          <a:pt x="47" y="13"/>
                        </a:lnTo>
                        <a:lnTo>
                          <a:pt x="46" y="21"/>
                        </a:lnTo>
                        <a:lnTo>
                          <a:pt x="33" y="27"/>
                        </a:lnTo>
                        <a:lnTo>
                          <a:pt x="23" y="31"/>
                        </a:lnTo>
                        <a:lnTo>
                          <a:pt x="13" y="32"/>
                        </a:lnTo>
                        <a:lnTo>
                          <a:pt x="5" y="32"/>
                        </a:lnTo>
                        <a:lnTo>
                          <a:pt x="0" y="27"/>
                        </a:lnTo>
                        <a:lnTo>
                          <a:pt x="1" y="20"/>
                        </a:lnTo>
                        <a:lnTo>
                          <a:pt x="11" y="11"/>
                        </a:lnTo>
                        <a:lnTo>
                          <a:pt x="24" y="3"/>
                        </a:lnTo>
                        <a:lnTo>
                          <a:pt x="25" y="0"/>
                        </a:lnTo>
                        <a:lnTo>
                          <a:pt x="54" y="1"/>
                        </a:lnTo>
                      </a:path>
                    </a:pathLst>
                  </a:custGeom>
                  <a:solidFill>
                    <a:srgbClr val="000000"/>
                  </a:solidFill>
                  <a:ln w="12700" cap="rnd">
                    <a:noFill/>
                    <a:round/>
                    <a:headEnd/>
                    <a:tailEnd/>
                  </a:ln>
                </p:spPr>
                <p:txBody>
                  <a:bodyPr/>
                  <a:lstStyle/>
                  <a:p>
                    <a:endParaRPr lang="en-US" dirty="0"/>
                  </a:p>
                </p:txBody>
              </p:sp>
            </p:grpSp>
            <p:sp>
              <p:nvSpPr>
                <p:cNvPr id="323" name="Freeform 644"/>
                <p:cNvSpPr>
                  <a:spLocks/>
                </p:cNvSpPr>
                <p:nvPr/>
              </p:nvSpPr>
              <p:spPr bwMode="auto">
                <a:xfrm>
                  <a:off x="1318" y="2801"/>
                  <a:ext cx="24" cy="36"/>
                </a:xfrm>
                <a:custGeom>
                  <a:avLst/>
                  <a:gdLst>
                    <a:gd name="T0" fmla="*/ 22 w 24"/>
                    <a:gd name="T1" fmla="*/ 0 h 36"/>
                    <a:gd name="T2" fmla="*/ 23 w 24"/>
                    <a:gd name="T3" fmla="*/ 19 h 36"/>
                    <a:gd name="T4" fmla="*/ 11 w 24"/>
                    <a:gd name="T5" fmla="*/ 31 h 36"/>
                    <a:gd name="T6" fmla="*/ 5 w 24"/>
                    <a:gd name="T7" fmla="*/ 35 h 36"/>
                    <a:gd name="T8" fmla="*/ 6 w 24"/>
                    <a:gd name="T9" fmla="*/ 18 h 36"/>
                    <a:gd name="T10" fmla="*/ 4 w 24"/>
                    <a:gd name="T11" fmla="*/ 20 h 36"/>
                    <a:gd name="T12" fmla="*/ 1 w 24"/>
                    <a:gd name="T13" fmla="*/ 26 h 36"/>
                    <a:gd name="T14" fmla="*/ 0 w 24"/>
                    <a:gd name="T15" fmla="*/ 19 h 36"/>
                    <a:gd name="T16" fmla="*/ 3 w 24"/>
                    <a:gd name="T17" fmla="*/ 9 h 36"/>
                    <a:gd name="T18" fmla="*/ 11 w 24"/>
                    <a:gd name="T19" fmla="*/ 0 h 36"/>
                    <a:gd name="T20" fmla="*/ 22 w 24"/>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36"/>
                    <a:gd name="T35" fmla="*/ 24 w 24"/>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36">
                      <a:moveTo>
                        <a:pt x="22" y="0"/>
                      </a:moveTo>
                      <a:lnTo>
                        <a:pt x="23" y="19"/>
                      </a:lnTo>
                      <a:lnTo>
                        <a:pt x="11" y="31"/>
                      </a:lnTo>
                      <a:lnTo>
                        <a:pt x="5" y="35"/>
                      </a:lnTo>
                      <a:lnTo>
                        <a:pt x="6" y="18"/>
                      </a:lnTo>
                      <a:lnTo>
                        <a:pt x="4" y="20"/>
                      </a:lnTo>
                      <a:lnTo>
                        <a:pt x="1" y="26"/>
                      </a:lnTo>
                      <a:lnTo>
                        <a:pt x="0" y="19"/>
                      </a:lnTo>
                      <a:lnTo>
                        <a:pt x="3" y="9"/>
                      </a:lnTo>
                      <a:lnTo>
                        <a:pt x="11" y="0"/>
                      </a:lnTo>
                      <a:lnTo>
                        <a:pt x="22" y="0"/>
                      </a:lnTo>
                    </a:path>
                  </a:pathLst>
                </a:custGeom>
                <a:solidFill>
                  <a:srgbClr val="FF7F3F"/>
                </a:solidFill>
                <a:ln w="12700" cap="rnd">
                  <a:noFill/>
                  <a:round/>
                  <a:headEnd/>
                  <a:tailEnd/>
                </a:ln>
              </p:spPr>
              <p:txBody>
                <a:bodyPr/>
                <a:lstStyle/>
                <a:p>
                  <a:endParaRPr lang="en-US" dirty="0"/>
                </a:p>
              </p:txBody>
            </p:sp>
            <p:sp>
              <p:nvSpPr>
                <p:cNvPr id="324" name="Freeform 645"/>
                <p:cNvSpPr>
                  <a:spLocks/>
                </p:cNvSpPr>
                <p:nvPr/>
              </p:nvSpPr>
              <p:spPr bwMode="auto">
                <a:xfrm>
                  <a:off x="1163" y="2718"/>
                  <a:ext cx="165" cy="280"/>
                </a:xfrm>
                <a:custGeom>
                  <a:avLst/>
                  <a:gdLst>
                    <a:gd name="T0" fmla="*/ 162 w 165"/>
                    <a:gd name="T1" fmla="*/ 0 h 280"/>
                    <a:gd name="T2" fmla="*/ 164 w 165"/>
                    <a:gd name="T3" fmla="*/ 151 h 280"/>
                    <a:gd name="T4" fmla="*/ 162 w 165"/>
                    <a:gd name="T5" fmla="*/ 264 h 280"/>
                    <a:gd name="T6" fmla="*/ 113 w 165"/>
                    <a:gd name="T7" fmla="*/ 269 h 280"/>
                    <a:gd name="T8" fmla="*/ 106 w 165"/>
                    <a:gd name="T9" fmla="*/ 177 h 280"/>
                    <a:gd name="T10" fmla="*/ 111 w 165"/>
                    <a:gd name="T11" fmla="*/ 168 h 280"/>
                    <a:gd name="T12" fmla="*/ 106 w 165"/>
                    <a:gd name="T13" fmla="*/ 163 h 280"/>
                    <a:gd name="T14" fmla="*/ 106 w 165"/>
                    <a:gd name="T15" fmla="*/ 107 h 280"/>
                    <a:gd name="T16" fmla="*/ 95 w 165"/>
                    <a:gd name="T17" fmla="*/ 125 h 280"/>
                    <a:gd name="T18" fmla="*/ 66 w 165"/>
                    <a:gd name="T19" fmla="*/ 201 h 280"/>
                    <a:gd name="T20" fmla="*/ 41 w 165"/>
                    <a:gd name="T21" fmla="*/ 279 h 280"/>
                    <a:gd name="T22" fmla="*/ 0 w 165"/>
                    <a:gd name="T23" fmla="*/ 279 h 280"/>
                    <a:gd name="T24" fmla="*/ 19 w 165"/>
                    <a:gd name="T25" fmla="*/ 174 h 280"/>
                    <a:gd name="T26" fmla="*/ 26 w 165"/>
                    <a:gd name="T27" fmla="*/ 85 h 280"/>
                    <a:gd name="T28" fmla="*/ 23 w 165"/>
                    <a:gd name="T29" fmla="*/ 2 h 280"/>
                    <a:gd name="T30" fmla="*/ 162 w 165"/>
                    <a:gd name="T31" fmla="*/ 0 h 2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5"/>
                    <a:gd name="T49" fmla="*/ 0 h 280"/>
                    <a:gd name="T50" fmla="*/ 165 w 165"/>
                    <a:gd name="T51" fmla="*/ 280 h 28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5" h="280">
                      <a:moveTo>
                        <a:pt x="162" y="0"/>
                      </a:moveTo>
                      <a:lnTo>
                        <a:pt x="164" y="151"/>
                      </a:lnTo>
                      <a:lnTo>
                        <a:pt x="162" y="264"/>
                      </a:lnTo>
                      <a:lnTo>
                        <a:pt x="113" y="269"/>
                      </a:lnTo>
                      <a:lnTo>
                        <a:pt x="106" y="177"/>
                      </a:lnTo>
                      <a:lnTo>
                        <a:pt x="111" y="168"/>
                      </a:lnTo>
                      <a:lnTo>
                        <a:pt x="106" y="163"/>
                      </a:lnTo>
                      <a:lnTo>
                        <a:pt x="106" y="107"/>
                      </a:lnTo>
                      <a:lnTo>
                        <a:pt x="95" y="125"/>
                      </a:lnTo>
                      <a:lnTo>
                        <a:pt x="66" y="201"/>
                      </a:lnTo>
                      <a:lnTo>
                        <a:pt x="41" y="279"/>
                      </a:lnTo>
                      <a:lnTo>
                        <a:pt x="0" y="279"/>
                      </a:lnTo>
                      <a:lnTo>
                        <a:pt x="19" y="174"/>
                      </a:lnTo>
                      <a:lnTo>
                        <a:pt x="26" y="85"/>
                      </a:lnTo>
                      <a:lnTo>
                        <a:pt x="23" y="2"/>
                      </a:lnTo>
                      <a:lnTo>
                        <a:pt x="162" y="0"/>
                      </a:lnTo>
                    </a:path>
                  </a:pathLst>
                </a:custGeom>
                <a:solidFill>
                  <a:srgbClr val="7F7F7F"/>
                </a:solidFill>
                <a:ln w="12700" cap="rnd">
                  <a:noFill/>
                  <a:round/>
                  <a:headEnd/>
                  <a:tailEnd/>
                </a:ln>
              </p:spPr>
              <p:txBody>
                <a:bodyPr/>
                <a:lstStyle/>
                <a:p>
                  <a:endParaRPr lang="en-US" dirty="0"/>
                </a:p>
              </p:txBody>
            </p:sp>
            <p:sp>
              <p:nvSpPr>
                <p:cNvPr id="325" name="Freeform 646"/>
                <p:cNvSpPr>
                  <a:spLocks/>
                </p:cNvSpPr>
                <p:nvPr/>
              </p:nvSpPr>
              <p:spPr bwMode="auto">
                <a:xfrm>
                  <a:off x="1136" y="2587"/>
                  <a:ext cx="212" cy="215"/>
                </a:xfrm>
                <a:custGeom>
                  <a:avLst/>
                  <a:gdLst>
                    <a:gd name="T0" fmla="*/ 142 w 212"/>
                    <a:gd name="T1" fmla="*/ 3 h 215"/>
                    <a:gd name="T2" fmla="*/ 205 w 212"/>
                    <a:gd name="T3" fmla="*/ 29 h 215"/>
                    <a:gd name="T4" fmla="*/ 210 w 212"/>
                    <a:gd name="T5" fmla="*/ 97 h 215"/>
                    <a:gd name="T6" fmla="*/ 211 w 212"/>
                    <a:gd name="T7" fmla="*/ 132 h 215"/>
                    <a:gd name="T8" fmla="*/ 207 w 212"/>
                    <a:gd name="T9" fmla="*/ 214 h 215"/>
                    <a:gd name="T10" fmla="*/ 193 w 212"/>
                    <a:gd name="T11" fmla="*/ 214 h 215"/>
                    <a:gd name="T12" fmla="*/ 186 w 212"/>
                    <a:gd name="T13" fmla="*/ 130 h 215"/>
                    <a:gd name="T14" fmla="*/ 51 w 212"/>
                    <a:gd name="T15" fmla="*/ 130 h 215"/>
                    <a:gd name="T16" fmla="*/ 47 w 212"/>
                    <a:gd name="T17" fmla="*/ 109 h 215"/>
                    <a:gd name="T18" fmla="*/ 42 w 212"/>
                    <a:gd name="T19" fmla="*/ 124 h 215"/>
                    <a:gd name="T20" fmla="*/ 52 w 212"/>
                    <a:gd name="T21" fmla="*/ 156 h 215"/>
                    <a:gd name="T22" fmla="*/ 61 w 212"/>
                    <a:gd name="T23" fmla="*/ 203 h 215"/>
                    <a:gd name="T24" fmla="*/ 38 w 212"/>
                    <a:gd name="T25" fmla="*/ 206 h 215"/>
                    <a:gd name="T26" fmla="*/ 0 w 212"/>
                    <a:gd name="T27" fmla="*/ 123 h 215"/>
                    <a:gd name="T28" fmla="*/ 24 w 212"/>
                    <a:gd name="T29" fmla="*/ 24 h 215"/>
                    <a:gd name="T30" fmla="*/ 97 w 212"/>
                    <a:gd name="T31" fmla="*/ 0 h 215"/>
                    <a:gd name="T32" fmla="*/ 128 w 212"/>
                    <a:gd name="T33" fmla="*/ 11 h 215"/>
                    <a:gd name="T34" fmla="*/ 142 w 212"/>
                    <a:gd name="T35" fmla="*/ 3 h 2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2"/>
                    <a:gd name="T55" fmla="*/ 0 h 215"/>
                    <a:gd name="T56" fmla="*/ 212 w 212"/>
                    <a:gd name="T57" fmla="*/ 215 h 2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2" h="215">
                      <a:moveTo>
                        <a:pt x="142" y="3"/>
                      </a:moveTo>
                      <a:lnTo>
                        <a:pt x="205" y="29"/>
                      </a:lnTo>
                      <a:lnTo>
                        <a:pt x="210" y="97"/>
                      </a:lnTo>
                      <a:lnTo>
                        <a:pt x="211" y="132"/>
                      </a:lnTo>
                      <a:lnTo>
                        <a:pt x="207" y="214"/>
                      </a:lnTo>
                      <a:lnTo>
                        <a:pt x="193" y="214"/>
                      </a:lnTo>
                      <a:lnTo>
                        <a:pt x="186" y="130"/>
                      </a:lnTo>
                      <a:lnTo>
                        <a:pt x="51" y="130"/>
                      </a:lnTo>
                      <a:lnTo>
                        <a:pt x="47" y="109"/>
                      </a:lnTo>
                      <a:lnTo>
                        <a:pt x="42" y="124"/>
                      </a:lnTo>
                      <a:lnTo>
                        <a:pt x="52" y="156"/>
                      </a:lnTo>
                      <a:lnTo>
                        <a:pt x="61" y="203"/>
                      </a:lnTo>
                      <a:lnTo>
                        <a:pt x="38" y="206"/>
                      </a:lnTo>
                      <a:lnTo>
                        <a:pt x="0" y="123"/>
                      </a:lnTo>
                      <a:lnTo>
                        <a:pt x="24" y="24"/>
                      </a:lnTo>
                      <a:lnTo>
                        <a:pt x="97" y="0"/>
                      </a:lnTo>
                      <a:lnTo>
                        <a:pt x="128" y="11"/>
                      </a:lnTo>
                      <a:lnTo>
                        <a:pt x="142" y="3"/>
                      </a:lnTo>
                    </a:path>
                  </a:pathLst>
                </a:custGeom>
                <a:solidFill>
                  <a:srgbClr val="BFBFBF"/>
                </a:solidFill>
                <a:ln w="12700" cap="rnd">
                  <a:noFill/>
                  <a:round/>
                  <a:headEnd/>
                  <a:tailEnd/>
                </a:ln>
              </p:spPr>
              <p:txBody>
                <a:bodyPr/>
                <a:lstStyle/>
                <a:p>
                  <a:endParaRPr lang="en-US" dirty="0"/>
                </a:p>
              </p:txBody>
            </p:sp>
            <p:sp>
              <p:nvSpPr>
                <p:cNvPr id="326" name="Freeform 647"/>
                <p:cNvSpPr>
                  <a:spLocks/>
                </p:cNvSpPr>
                <p:nvPr/>
              </p:nvSpPr>
              <p:spPr bwMode="auto">
                <a:xfrm>
                  <a:off x="1172" y="2791"/>
                  <a:ext cx="28" cy="34"/>
                </a:xfrm>
                <a:custGeom>
                  <a:avLst/>
                  <a:gdLst>
                    <a:gd name="T0" fmla="*/ 19 w 28"/>
                    <a:gd name="T1" fmla="*/ 0 h 34"/>
                    <a:gd name="T2" fmla="*/ 27 w 28"/>
                    <a:gd name="T3" fmla="*/ 17 h 34"/>
                    <a:gd name="T4" fmla="*/ 13 w 28"/>
                    <a:gd name="T5" fmla="*/ 33 h 34"/>
                    <a:gd name="T6" fmla="*/ 8 w 28"/>
                    <a:gd name="T7" fmla="*/ 31 h 34"/>
                    <a:gd name="T8" fmla="*/ 0 w 28"/>
                    <a:gd name="T9" fmla="*/ 30 h 34"/>
                    <a:gd name="T10" fmla="*/ 3 w 28"/>
                    <a:gd name="T11" fmla="*/ 25 h 34"/>
                    <a:gd name="T12" fmla="*/ 4 w 28"/>
                    <a:gd name="T13" fmla="*/ 18 h 34"/>
                    <a:gd name="T14" fmla="*/ 0 w 28"/>
                    <a:gd name="T15" fmla="*/ 12 h 34"/>
                    <a:gd name="T16" fmla="*/ 3 w 28"/>
                    <a:gd name="T17" fmla="*/ 1 h 34"/>
                    <a:gd name="T18" fmla="*/ 19 w 2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9" y="0"/>
                      </a:moveTo>
                      <a:lnTo>
                        <a:pt x="27" y="17"/>
                      </a:lnTo>
                      <a:lnTo>
                        <a:pt x="13" y="33"/>
                      </a:lnTo>
                      <a:lnTo>
                        <a:pt x="8" y="31"/>
                      </a:lnTo>
                      <a:lnTo>
                        <a:pt x="0" y="30"/>
                      </a:lnTo>
                      <a:lnTo>
                        <a:pt x="3" y="25"/>
                      </a:lnTo>
                      <a:lnTo>
                        <a:pt x="4" y="18"/>
                      </a:lnTo>
                      <a:lnTo>
                        <a:pt x="0" y="12"/>
                      </a:lnTo>
                      <a:lnTo>
                        <a:pt x="3" y="1"/>
                      </a:lnTo>
                      <a:lnTo>
                        <a:pt x="19" y="0"/>
                      </a:lnTo>
                    </a:path>
                  </a:pathLst>
                </a:custGeom>
                <a:solidFill>
                  <a:srgbClr val="FF7F3F"/>
                </a:solidFill>
                <a:ln w="12700" cap="rnd">
                  <a:noFill/>
                  <a:round/>
                  <a:headEnd/>
                  <a:tailEnd/>
                </a:ln>
              </p:spPr>
              <p:txBody>
                <a:bodyPr/>
                <a:lstStyle/>
                <a:p>
                  <a:endParaRPr lang="en-US" dirty="0"/>
                </a:p>
              </p:txBody>
            </p:sp>
            <p:grpSp>
              <p:nvGrpSpPr>
                <p:cNvPr id="327" name="Group 648"/>
                <p:cNvGrpSpPr>
                  <a:grpSpLocks/>
                </p:cNvGrpSpPr>
                <p:nvPr/>
              </p:nvGrpSpPr>
              <p:grpSpPr bwMode="auto">
                <a:xfrm>
                  <a:off x="1181" y="2592"/>
                  <a:ext cx="153" cy="134"/>
                  <a:chOff x="1181" y="2592"/>
                  <a:chExt cx="153" cy="134"/>
                </a:xfrm>
              </p:grpSpPr>
              <p:grpSp>
                <p:nvGrpSpPr>
                  <p:cNvPr id="335" name="Group 649"/>
                  <p:cNvGrpSpPr>
                    <a:grpSpLocks/>
                  </p:cNvGrpSpPr>
                  <p:nvPr/>
                </p:nvGrpSpPr>
                <p:grpSpPr bwMode="auto">
                  <a:xfrm>
                    <a:off x="1181" y="2592"/>
                    <a:ext cx="153" cy="134"/>
                    <a:chOff x="1181" y="2592"/>
                    <a:chExt cx="153" cy="134"/>
                  </a:xfrm>
                </p:grpSpPr>
                <p:grpSp>
                  <p:nvGrpSpPr>
                    <p:cNvPr id="337" name="Group 650"/>
                    <p:cNvGrpSpPr>
                      <a:grpSpLocks/>
                    </p:cNvGrpSpPr>
                    <p:nvPr/>
                  </p:nvGrpSpPr>
                  <p:grpSpPr bwMode="auto">
                    <a:xfrm>
                      <a:off x="1181" y="2719"/>
                      <a:ext cx="153" cy="7"/>
                      <a:chOff x="1181" y="2719"/>
                      <a:chExt cx="153" cy="7"/>
                    </a:xfrm>
                  </p:grpSpPr>
                  <p:sp>
                    <p:nvSpPr>
                      <p:cNvPr id="339" name="Line 651"/>
                      <p:cNvSpPr>
                        <a:spLocks noChangeShapeType="1"/>
                      </p:cNvSpPr>
                      <p:nvPr/>
                    </p:nvSpPr>
                    <p:spPr bwMode="auto">
                      <a:xfrm flipH="1">
                        <a:off x="1181" y="2726"/>
                        <a:ext cx="153" cy="0"/>
                      </a:xfrm>
                      <a:prstGeom prst="line">
                        <a:avLst/>
                      </a:prstGeom>
                      <a:noFill/>
                      <a:ln w="12700">
                        <a:noFill/>
                        <a:round/>
                        <a:headEnd/>
                        <a:tailEnd/>
                      </a:ln>
                    </p:spPr>
                    <p:txBody>
                      <a:bodyPr/>
                      <a:lstStyle/>
                      <a:p>
                        <a:endParaRPr lang="en-US" dirty="0"/>
                      </a:p>
                    </p:txBody>
                  </p:sp>
                  <p:sp>
                    <p:nvSpPr>
                      <p:cNvPr id="340" name="Line 652"/>
                      <p:cNvSpPr>
                        <a:spLocks noChangeShapeType="1"/>
                      </p:cNvSpPr>
                      <p:nvPr/>
                    </p:nvSpPr>
                    <p:spPr bwMode="auto">
                      <a:xfrm flipH="1">
                        <a:off x="1181" y="2719"/>
                        <a:ext cx="153" cy="0"/>
                      </a:xfrm>
                      <a:prstGeom prst="line">
                        <a:avLst/>
                      </a:prstGeom>
                      <a:noFill/>
                      <a:ln w="12700">
                        <a:noFill/>
                        <a:round/>
                        <a:headEnd/>
                        <a:tailEnd/>
                      </a:ln>
                    </p:spPr>
                    <p:txBody>
                      <a:bodyPr/>
                      <a:lstStyle/>
                      <a:p>
                        <a:endParaRPr lang="en-US" dirty="0"/>
                      </a:p>
                    </p:txBody>
                  </p:sp>
                </p:grpSp>
                <p:sp>
                  <p:nvSpPr>
                    <p:cNvPr id="338" name="Freeform 653"/>
                    <p:cNvSpPr>
                      <a:spLocks/>
                    </p:cNvSpPr>
                    <p:nvPr/>
                  </p:nvSpPr>
                  <p:spPr bwMode="auto">
                    <a:xfrm>
                      <a:off x="1225" y="2592"/>
                      <a:ext cx="64" cy="21"/>
                    </a:xfrm>
                    <a:custGeom>
                      <a:avLst/>
                      <a:gdLst>
                        <a:gd name="T0" fmla="*/ 63 w 64"/>
                        <a:gd name="T1" fmla="*/ 2 h 21"/>
                        <a:gd name="T2" fmla="*/ 60 w 64"/>
                        <a:gd name="T3" fmla="*/ 20 h 21"/>
                        <a:gd name="T4" fmla="*/ 43 w 64"/>
                        <a:gd name="T5" fmla="*/ 7 h 21"/>
                        <a:gd name="T6" fmla="*/ 31 w 64"/>
                        <a:gd name="T7" fmla="*/ 20 h 21"/>
                        <a:gd name="T8" fmla="*/ 0 w 64"/>
                        <a:gd name="T9" fmla="*/ 0 h 21"/>
                        <a:gd name="T10" fmla="*/ 0 60000 65536"/>
                        <a:gd name="T11" fmla="*/ 0 60000 65536"/>
                        <a:gd name="T12" fmla="*/ 0 60000 65536"/>
                        <a:gd name="T13" fmla="*/ 0 60000 65536"/>
                        <a:gd name="T14" fmla="*/ 0 60000 65536"/>
                        <a:gd name="T15" fmla="*/ 0 w 64"/>
                        <a:gd name="T16" fmla="*/ 0 h 21"/>
                        <a:gd name="T17" fmla="*/ 64 w 64"/>
                        <a:gd name="T18" fmla="*/ 21 h 21"/>
                      </a:gdLst>
                      <a:ahLst/>
                      <a:cxnLst>
                        <a:cxn ang="T10">
                          <a:pos x="T0" y="T1"/>
                        </a:cxn>
                        <a:cxn ang="T11">
                          <a:pos x="T2" y="T3"/>
                        </a:cxn>
                        <a:cxn ang="T12">
                          <a:pos x="T4" y="T5"/>
                        </a:cxn>
                        <a:cxn ang="T13">
                          <a:pos x="T6" y="T7"/>
                        </a:cxn>
                        <a:cxn ang="T14">
                          <a:pos x="T8" y="T9"/>
                        </a:cxn>
                      </a:cxnLst>
                      <a:rect l="T15" t="T16" r="T17" b="T18"/>
                      <a:pathLst>
                        <a:path w="64" h="21">
                          <a:moveTo>
                            <a:pt x="63" y="2"/>
                          </a:moveTo>
                          <a:lnTo>
                            <a:pt x="60" y="20"/>
                          </a:lnTo>
                          <a:lnTo>
                            <a:pt x="43" y="7"/>
                          </a:lnTo>
                          <a:lnTo>
                            <a:pt x="31" y="20"/>
                          </a:lnTo>
                          <a:lnTo>
                            <a:pt x="0" y="0"/>
                          </a:lnTo>
                        </a:path>
                      </a:pathLst>
                    </a:custGeom>
                    <a:noFill/>
                    <a:ln w="12700" cap="rnd">
                      <a:noFill/>
                      <a:round/>
                      <a:headEnd/>
                      <a:tailEnd/>
                    </a:ln>
                  </p:spPr>
                  <p:txBody>
                    <a:bodyPr/>
                    <a:lstStyle/>
                    <a:p>
                      <a:endParaRPr lang="en-US" dirty="0"/>
                    </a:p>
                  </p:txBody>
                </p:sp>
              </p:grpSp>
              <p:sp>
                <p:nvSpPr>
                  <p:cNvPr id="336" name="Line 654"/>
                  <p:cNvSpPr>
                    <a:spLocks noChangeShapeType="1"/>
                  </p:cNvSpPr>
                  <p:nvPr/>
                </p:nvSpPr>
                <p:spPr bwMode="auto">
                  <a:xfrm>
                    <a:off x="1269" y="2612"/>
                    <a:ext cx="0" cy="105"/>
                  </a:xfrm>
                  <a:prstGeom prst="line">
                    <a:avLst/>
                  </a:prstGeom>
                  <a:noFill/>
                  <a:ln w="12700">
                    <a:noFill/>
                    <a:round/>
                    <a:headEnd/>
                    <a:tailEnd/>
                  </a:ln>
                </p:spPr>
                <p:txBody>
                  <a:bodyPr/>
                  <a:lstStyle/>
                  <a:p>
                    <a:endParaRPr lang="en-US" dirty="0"/>
                  </a:p>
                </p:txBody>
              </p:sp>
            </p:grpSp>
            <p:grpSp>
              <p:nvGrpSpPr>
                <p:cNvPr id="328" name="Group 655"/>
                <p:cNvGrpSpPr>
                  <a:grpSpLocks/>
                </p:cNvGrpSpPr>
                <p:nvPr/>
              </p:nvGrpSpPr>
              <p:grpSpPr bwMode="auto">
                <a:xfrm>
                  <a:off x="1217" y="2523"/>
                  <a:ext cx="87" cy="73"/>
                  <a:chOff x="1217" y="2523"/>
                  <a:chExt cx="87" cy="73"/>
                </a:xfrm>
              </p:grpSpPr>
              <p:grpSp>
                <p:nvGrpSpPr>
                  <p:cNvPr id="329" name="Group 656"/>
                  <p:cNvGrpSpPr>
                    <a:grpSpLocks/>
                  </p:cNvGrpSpPr>
                  <p:nvPr/>
                </p:nvGrpSpPr>
                <p:grpSpPr bwMode="auto">
                  <a:xfrm>
                    <a:off x="1222" y="2526"/>
                    <a:ext cx="79" cy="70"/>
                    <a:chOff x="1222" y="2526"/>
                    <a:chExt cx="79" cy="70"/>
                  </a:xfrm>
                </p:grpSpPr>
                <p:sp>
                  <p:nvSpPr>
                    <p:cNvPr id="331" name="Freeform 657"/>
                    <p:cNvSpPr>
                      <a:spLocks/>
                    </p:cNvSpPr>
                    <p:nvPr/>
                  </p:nvSpPr>
                  <p:spPr bwMode="auto">
                    <a:xfrm>
                      <a:off x="1222" y="2526"/>
                      <a:ext cx="79" cy="70"/>
                    </a:xfrm>
                    <a:custGeom>
                      <a:avLst/>
                      <a:gdLst>
                        <a:gd name="T0" fmla="*/ 75 w 79"/>
                        <a:gd name="T1" fmla="*/ 12 h 70"/>
                        <a:gd name="T2" fmla="*/ 77 w 79"/>
                        <a:gd name="T3" fmla="*/ 19 h 70"/>
                        <a:gd name="T4" fmla="*/ 77 w 79"/>
                        <a:gd name="T5" fmla="*/ 22 h 70"/>
                        <a:gd name="T6" fmla="*/ 75 w 79"/>
                        <a:gd name="T7" fmla="*/ 24 h 70"/>
                        <a:gd name="T8" fmla="*/ 78 w 79"/>
                        <a:gd name="T9" fmla="*/ 30 h 70"/>
                        <a:gd name="T10" fmla="*/ 76 w 79"/>
                        <a:gd name="T11" fmla="*/ 38 h 70"/>
                        <a:gd name="T12" fmla="*/ 74 w 79"/>
                        <a:gd name="T13" fmla="*/ 42 h 70"/>
                        <a:gd name="T14" fmla="*/ 73 w 79"/>
                        <a:gd name="T15" fmla="*/ 46 h 70"/>
                        <a:gd name="T16" fmla="*/ 70 w 79"/>
                        <a:gd name="T17" fmla="*/ 50 h 70"/>
                        <a:gd name="T18" fmla="*/ 67 w 79"/>
                        <a:gd name="T19" fmla="*/ 54 h 70"/>
                        <a:gd name="T20" fmla="*/ 61 w 79"/>
                        <a:gd name="T21" fmla="*/ 55 h 70"/>
                        <a:gd name="T22" fmla="*/ 55 w 79"/>
                        <a:gd name="T23" fmla="*/ 56 h 70"/>
                        <a:gd name="T24" fmla="*/ 55 w 79"/>
                        <a:gd name="T25" fmla="*/ 59 h 70"/>
                        <a:gd name="T26" fmla="*/ 56 w 79"/>
                        <a:gd name="T27" fmla="*/ 61 h 70"/>
                        <a:gd name="T28" fmla="*/ 44 w 79"/>
                        <a:gd name="T29" fmla="*/ 69 h 70"/>
                        <a:gd name="T30" fmla="*/ 11 w 79"/>
                        <a:gd name="T31" fmla="*/ 59 h 70"/>
                        <a:gd name="T32" fmla="*/ 10 w 79"/>
                        <a:gd name="T33" fmla="*/ 40 h 70"/>
                        <a:gd name="T34" fmla="*/ 6 w 79"/>
                        <a:gd name="T35" fmla="*/ 34 h 70"/>
                        <a:gd name="T36" fmla="*/ 4 w 79"/>
                        <a:gd name="T37" fmla="*/ 30 h 70"/>
                        <a:gd name="T38" fmla="*/ 1 w 79"/>
                        <a:gd name="T39" fmla="*/ 25 h 70"/>
                        <a:gd name="T40" fmla="*/ 0 w 79"/>
                        <a:gd name="T41" fmla="*/ 20 h 70"/>
                        <a:gd name="T42" fmla="*/ 1 w 79"/>
                        <a:gd name="T43" fmla="*/ 16 h 70"/>
                        <a:gd name="T44" fmla="*/ 2 w 79"/>
                        <a:gd name="T45" fmla="*/ 12 h 70"/>
                        <a:gd name="T46" fmla="*/ 4 w 79"/>
                        <a:gd name="T47" fmla="*/ 8 h 70"/>
                        <a:gd name="T48" fmla="*/ 7 w 79"/>
                        <a:gd name="T49" fmla="*/ 5 h 70"/>
                        <a:gd name="T50" fmla="*/ 11 w 79"/>
                        <a:gd name="T51" fmla="*/ 3 h 70"/>
                        <a:gd name="T52" fmla="*/ 17 w 79"/>
                        <a:gd name="T53" fmla="*/ 2 h 70"/>
                        <a:gd name="T54" fmla="*/ 24 w 79"/>
                        <a:gd name="T55" fmla="*/ 1 h 70"/>
                        <a:gd name="T56" fmla="*/ 31 w 79"/>
                        <a:gd name="T57" fmla="*/ 0 h 70"/>
                        <a:gd name="T58" fmla="*/ 40 w 79"/>
                        <a:gd name="T59" fmla="*/ 0 h 70"/>
                        <a:gd name="T60" fmla="*/ 48 w 79"/>
                        <a:gd name="T61" fmla="*/ 0 h 70"/>
                        <a:gd name="T62" fmla="*/ 58 w 79"/>
                        <a:gd name="T63" fmla="*/ 2 h 70"/>
                        <a:gd name="T64" fmla="*/ 63 w 79"/>
                        <a:gd name="T65" fmla="*/ 3 h 70"/>
                        <a:gd name="T66" fmla="*/ 69 w 79"/>
                        <a:gd name="T67" fmla="*/ 5 h 70"/>
                        <a:gd name="T68" fmla="*/ 73 w 79"/>
                        <a:gd name="T69" fmla="*/ 9 h 70"/>
                        <a:gd name="T70" fmla="*/ 75 w 79"/>
                        <a:gd name="T71" fmla="*/ 12 h 7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
                        <a:gd name="T109" fmla="*/ 0 h 70"/>
                        <a:gd name="T110" fmla="*/ 79 w 79"/>
                        <a:gd name="T111" fmla="*/ 70 h 7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 h="70">
                          <a:moveTo>
                            <a:pt x="75" y="12"/>
                          </a:moveTo>
                          <a:lnTo>
                            <a:pt x="77" y="19"/>
                          </a:lnTo>
                          <a:lnTo>
                            <a:pt x="77" y="22"/>
                          </a:lnTo>
                          <a:lnTo>
                            <a:pt x="75" y="24"/>
                          </a:lnTo>
                          <a:lnTo>
                            <a:pt x="78" y="30"/>
                          </a:lnTo>
                          <a:lnTo>
                            <a:pt x="76" y="38"/>
                          </a:lnTo>
                          <a:lnTo>
                            <a:pt x="74" y="42"/>
                          </a:lnTo>
                          <a:lnTo>
                            <a:pt x="73" y="46"/>
                          </a:lnTo>
                          <a:lnTo>
                            <a:pt x="70" y="50"/>
                          </a:lnTo>
                          <a:lnTo>
                            <a:pt x="67" y="54"/>
                          </a:lnTo>
                          <a:lnTo>
                            <a:pt x="61" y="55"/>
                          </a:lnTo>
                          <a:lnTo>
                            <a:pt x="55" y="56"/>
                          </a:lnTo>
                          <a:lnTo>
                            <a:pt x="55" y="59"/>
                          </a:lnTo>
                          <a:lnTo>
                            <a:pt x="56" y="61"/>
                          </a:lnTo>
                          <a:lnTo>
                            <a:pt x="44" y="69"/>
                          </a:lnTo>
                          <a:lnTo>
                            <a:pt x="11" y="59"/>
                          </a:lnTo>
                          <a:lnTo>
                            <a:pt x="10" y="40"/>
                          </a:lnTo>
                          <a:lnTo>
                            <a:pt x="6" y="34"/>
                          </a:lnTo>
                          <a:lnTo>
                            <a:pt x="4" y="30"/>
                          </a:lnTo>
                          <a:lnTo>
                            <a:pt x="1" y="25"/>
                          </a:lnTo>
                          <a:lnTo>
                            <a:pt x="0" y="20"/>
                          </a:lnTo>
                          <a:lnTo>
                            <a:pt x="1" y="16"/>
                          </a:lnTo>
                          <a:lnTo>
                            <a:pt x="2" y="12"/>
                          </a:lnTo>
                          <a:lnTo>
                            <a:pt x="4" y="8"/>
                          </a:lnTo>
                          <a:lnTo>
                            <a:pt x="7" y="5"/>
                          </a:lnTo>
                          <a:lnTo>
                            <a:pt x="11" y="3"/>
                          </a:lnTo>
                          <a:lnTo>
                            <a:pt x="17" y="2"/>
                          </a:lnTo>
                          <a:lnTo>
                            <a:pt x="24" y="1"/>
                          </a:lnTo>
                          <a:lnTo>
                            <a:pt x="31" y="0"/>
                          </a:lnTo>
                          <a:lnTo>
                            <a:pt x="40" y="0"/>
                          </a:lnTo>
                          <a:lnTo>
                            <a:pt x="48" y="0"/>
                          </a:lnTo>
                          <a:lnTo>
                            <a:pt x="58" y="2"/>
                          </a:lnTo>
                          <a:lnTo>
                            <a:pt x="63" y="3"/>
                          </a:lnTo>
                          <a:lnTo>
                            <a:pt x="69" y="5"/>
                          </a:lnTo>
                          <a:lnTo>
                            <a:pt x="73" y="9"/>
                          </a:lnTo>
                          <a:lnTo>
                            <a:pt x="75" y="12"/>
                          </a:lnTo>
                        </a:path>
                      </a:pathLst>
                    </a:custGeom>
                    <a:solidFill>
                      <a:srgbClr val="FF7F3F"/>
                    </a:solidFill>
                    <a:ln w="12700" cap="rnd">
                      <a:noFill/>
                      <a:round/>
                      <a:headEnd/>
                      <a:tailEnd/>
                    </a:ln>
                  </p:spPr>
                  <p:txBody>
                    <a:bodyPr/>
                    <a:lstStyle/>
                    <a:p>
                      <a:endParaRPr lang="en-US" dirty="0"/>
                    </a:p>
                  </p:txBody>
                </p:sp>
                <p:sp>
                  <p:nvSpPr>
                    <p:cNvPr id="332" name="Freeform 658"/>
                    <p:cNvSpPr>
                      <a:spLocks/>
                    </p:cNvSpPr>
                    <p:nvPr/>
                  </p:nvSpPr>
                  <p:spPr bwMode="auto">
                    <a:xfrm>
                      <a:off x="1252" y="2551"/>
                      <a:ext cx="27" cy="15"/>
                    </a:xfrm>
                    <a:custGeom>
                      <a:avLst/>
                      <a:gdLst>
                        <a:gd name="T0" fmla="*/ 23 w 27"/>
                        <a:gd name="T1" fmla="*/ 1 h 15"/>
                        <a:gd name="T2" fmla="*/ 17 w 27"/>
                        <a:gd name="T3" fmla="*/ 0 h 15"/>
                        <a:gd name="T4" fmla="*/ 9 w 27"/>
                        <a:gd name="T5" fmla="*/ 0 h 15"/>
                        <a:gd name="T6" fmla="*/ 4 w 27"/>
                        <a:gd name="T7" fmla="*/ 1 h 15"/>
                        <a:gd name="T8" fmla="*/ 2 w 27"/>
                        <a:gd name="T9" fmla="*/ 1 h 15"/>
                        <a:gd name="T10" fmla="*/ 2 w 27"/>
                        <a:gd name="T11" fmla="*/ 2 h 15"/>
                        <a:gd name="T12" fmla="*/ 0 w 27"/>
                        <a:gd name="T13" fmla="*/ 3 h 15"/>
                        <a:gd name="T14" fmla="*/ 12 w 27"/>
                        <a:gd name="T15" fmla="*/ 3 h 15"/>
                        <a:gd name="T16" fmla="*/ 10 w 27"/>
                        <a:gd name="T17" fmla="*/ 4 h 15"/>
                        <a:gd name="T18" fmla="*/ 4 w 27"/>
                        <a:gd name="T19" fmla="*/ 4 h 15"/>
                        <a:gd name="T20" fmla="*/ 17 w 27"/>
                        <a:gd name="T21" fmla="*/ 4 h 15"/>
                        <a:gd name="T22" fmla="*/ 22 w 27"/>
                        <a:gd name="T23" fmla="*/ 4 h 15"/>
                        <a:gd name="T24" fmla="*/ 24 w 27"/>
                        <a:gd name="T25" fmla="*/ 11 h 15"/>
                        <a:gd name="T26" fmla="*/ 22 w 27"/>
                        <a:gd name="T27" fmla="*/ 13 h 15"/>
                        <a:gd name="T28" fmla="*/ 22 w 27"/>
                        <a:gd name="T29" fmla="*/ 14 h 15"/>
                        <a:gd name="T30" fmla="*/ 26 w 27"/>
                        <a:gd name="T31" fmla="*/ 12 h 15"/>
                        <a:gd name="T32" fmla="*/ 23 w 27"/>
                        <a:gd name="T33" fmla="*/ 3 h 15"/>
                        <a:gd name="T34" fmla="*/ 23 w 27"/>
                        <a:gd name="T35" fmla="*/ 1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15"/>
                        <a:gd name="T56" fmla="*/ 27 w 27"/>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15">
                          <a:moveTo>
                            <a:pt x="23" y="1"/>
                          </a:moveTo>
                          <a:lnTo>
                            <a:pt x="17" y="0"/>
                          </a:lnTo>
                          <a:lnTo>
                            <a:pt x="9" y="0"/>
                          </a:lnTo>
                          <a:lnTo>
                            <a:pt x="4" y="1"/>
                          </a:lnTo>
                          <a:lnTo>
                            <a:pt x="2" y="1"/>
                          </a:lnTo>
                          <a:lnTo>
                            <a:pt x="2" y="2"/>
                          </a:lnTo>
                          <a:lnTo>
                            <a:pt x="0" y="3"/>
                          </a:lnTo>
                          <a:lnTo>
                            <a:pt x="12" y="3"/>
                          </a:lnTo>
                          <a:lnTo>
                            <a:pt x="10" y="4"/>
                          </a:lnTo>
                          <a:lnTo>
                            <a:pt x="4" y="4"/>
                          </a:lnTo>
                          <a:lnTo>
                            <a:pt x="17" y="4"/>
                          </a:lnTo>
                          <a:lnTo>
                            <a:pt x="22" y="4"/>
                          </a:lnTo>
                          <a:lnTo>
                            <a:pt x="24" y="11"/>
                          </a:lnTo>
                          <a:lnTo>
                            <a:pt x="22" y="13"/>
                          </a:lnTo>
                          <a:lnTo>
                            <a:pt x="22" y="14"/>
                          </a:lnTo>
                          <a:lnTo>
                            <a:pt x="26" y="12"/>
                          </a:lnTo>
                          <a:lnTo>
                            <a:pt x="23" y="3"/>
                          </a:lnTo>
                          <a:lnTo>
                            <a:pt x="23" y="1"/>
                          </a:lnTo>
                        </a:path>
                      </a:pathLst>
                    </a:custGeom>
                    <a:solidFill>
                      <a:srgbClr val="7F3F00"/>
                    </a:solidFill>
                    <a:ln w="12700" cap="rnd">
                      <a:noFill/>
                      <a:round/>
                      <a:headEnd/>
                      <a:tailEnd/>
                    </a:ln>
                  </p:spPr>
                  <p:txBody>
                    <a:bodyPr/>
                    <a:lstStyle/>
                    <a:p>
                      <a:endParaRPr lang="en-US" dirty="0"/>
                    </a:p>
                  </p:txBody>
                </p:sp>
                <p:sp>
                  <p:nvSpPr>
                    <p:cNvPr id="333" name="Freeform 659"/>
                    <p:cNvSpPr>
                      <a:spLocks/>
                    </p:cNvSpPr>
                    <p:nvPr/>
                  </p:nvSpPr>
                  <p:spPr bwMode="auto">
                    <a:xfrm>
                      <a:off x="1287" y="2552"/>
                      <a:ext cx="13" cy="3"/>
                    </a:xfrm>
                    <a:custGeom>
                      <a:avLst/>
                      <a:gdLst>
                        <a:gd name="T0" fmla="*/ 1 w 13"/>
                        <a:gd name="T1" fmla="*/ 0 h 3"/>
                        <a:gd name="T2" fmla="*/ 7 w 13"/>
                        <a:gd name="T3" fmla="*/ 0 h 3"/>
                        <a:gd name="T4" fmla="*/ 12 w 13"/>
                        <a:gd name="T5" fmla="*/ 0 h 3"/>
                        <a:gd name="T6" fmla="*/ 11 w 13"/>
                        <a:gd name="T7" fmla="*/ 1 h 3"/>
                        <a:gd name="T8" fmla="*/ 12 w 13"/>
                        <a:gd name="T9" fmla="*/ 1 h 3"/>
                        <a:gd name="T10" fmla="*/ 7 w 13"/>
                        <a:gd name="T11" fmla="*/ 1 h 3"/>
                        <a:gd name="T12" fmla="*/ 4 w 13"/>
                        <a:gd name="T13" fmla="*/ 1 h 3"/>
                        <a:gd name="T14" fmla="*/ 8 w 13"/>
                        <a:gd name="T15" fmla="*/ 2 h 3"/>
                        <a:gd name="T16" fmla="*/ 11 w 13"/>
                        <a:gd name="T17" fmla="*/ 2 h 3"/>
                        <a:gd name="T18" fmla="*/ 2 w 13"/>
                        <a:gd name="T19" fmla="*/ 2 h 3"/>
                        <a:gd name="T20" fmla="*/ 0 w 13"/>
                        <a:gd name="T21" fmla="*/ 2 h 3"/>
                        <a:gd name="T22" fmla="*/ 1 w 13"/>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3"/>
                        <a:gd name="T38" fmla="*/ 13 w 13"/>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3">
                          <a:moveTo>
                            <a:pt x="1" y="0"/>
                          </a:moveTo>
                          <a:lnTo>
                            <a:pt x="7" y="0"/>
                          </a:lnTo>
                          <a:lnTo>
                            <a:pt x="12" y="0"/>
                          </a:lnTo>
                          <a:lnTo>
                            <a:pt x="11" y="1"/>
                          </a:lnTo>
                          <a:lnTo>
                            <a:pt x="12" y="1"/>
                          </a:lnTo>
                          <a:lnTo>
                            <a:pt x="7" y="1"/>
                          </a:lnTo>
                          <a:lnTo>
                            <a:pt x="4" y="1"/>
                          </a:lnTo>
                          <a:lnTo>
                            <a:pt x="8" y="2"/>
                          </a:lnTo>
                          <a:lnTo>
                            <a:pt x="11" y="2"/>
                          </a:lnTo>
                          <a:lnTo>
                            <a:pt x="2" y="2"/>
                          </a:lnTo>
                          <a:lnTo>
                            <a:pt x="0" y="2"/>
                          </a:lnTo>
                          <a:lnTo>
                            <a:pt x="1" y="0"/>
                          </a:lnTo>
                        </a:path>
                      </a:pathLst>
                    </a:custGeom>
                    <a:solidFill>
                      <a:srgbClr val="7F3F00"/>
                    </a:solidFill>
                    <a:ln w="12700" cap="rnd">
                      <a:noFill/>
                      <a:round/>
                      <a:headEnd/>
                      <a:tailEnd/>
                    </a:ln>
                  </p:spPr>
                  <p:txBody>
                    <a:bodyPr/>
                    <a:lstStyle/>
                    <a:p>
                      <a:endParaRPr lang="en-US" dirty="0"/>
                    </a:p>
                  </p:txBody>
                </p:sp>
                <p:sp>
                  <p:nvSpPr>
                    <p:cNvPr id="334" name="Freeform 660"/>
                    <p:cNvSpPr>
                      <a:spLocks/>
                    </p:cNvSpPr>
                    <p:nvPr/>
                  </p:nvSpPr>
                  <p:spPr bwMode="auto">
                    <a:xfrm>
                      <a:off x="1234" y="2566"/>
                      <a:ext cx="37" cy="20"/>
                    </a:xfrm>
                    <a:custGeom>
                      <a:avLst/>
                      <a:gdLst>
                        <a:gd name="T0" fmla="*/ 6 w 37"/>
                        <a:gd name="T1" fmla="*/ 5 h 20"/>
                        <a:gd name="T2" fmla="*/ 9 w 37"/>
                        <a:gd name="T3" fmla="*/ 10 h 20"/>
                        <a:gd name="T4" fmla="*/ 36 w 37"/>
                        <a:gd name="T5" fmla="*/ 16 h 20"/>
                        <a:gd name="T6" fmla="*/ 22 w 37"/>
                        <a:gd name="T7" fmla="*/ 15 h 20"/>
                        <a:gd name="T8" fmla="*/ 16 w 37"/>
                        <a:gd name="T9" fmla="*/ 14 h 20"/>
                        <a:gd name="T10" fmla="*/ 9 w 37"/>
                        <a:gd name="T11" fmla="*/ 14 h 20"/>
                        <a:gd name="T12" fmla="*/ 3 w 37"/>
                        <a:gd name="T13" fmla="*/ 16 h 20"/>
                        <a:gd name="T14" fmla="*/ 1 w 37"/>
                        <a:gd name="T15" fmla="*/ 19 h 20"/>
                        <a:gd name="T16" fmla="*/ 0 w 37"/>
                        <a:gd name="T17" fmla="*/ 6 h 20"/>
                        <a:gd name="T18" fmla="*/ 1 w 37"/>
                        <a:gd name="T19" fmla="*/ 3 h 20"/>
                        <a:gd name="T20" fmla="*/ 5 w 37"/>
                        <a:gd name="T21" fmla="*/ 0 h 20"/>
                        <a:gd name="T22" fmla="*/ 6 w 37"/>
                        <a:gd name="T23" fmla="*/ 5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0"/>
                        <a:gd name="T38" fmla="*/ 37 w 3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0">
                          <a:moveTo>
                            <a:pt x="6" y="5"/>
                          </a:moveTo>
                          <a:lnTo>
                            <a:pt x="9" y="10"/>
                          </a:lnTo>
                          <a:lnTo>
                            <a:pt x="36" y="16"/>
                          </a:lnTo>
                          <a:lnTo>
                            <a:pt x="22" y="15"/>
                          </a:lnTo>
                          <a:lnTo>
                            <a:pt x="16" y="14"/>
                          </a:lnTo>
                          <a:lnTo>
                            <a:pt x="9" y="14"/>
                          </a:lnTo>
                          <a:lnTo>
                            <a:pt x="3" y="16"/>
                          </a:lnTo>
                          <a:lnTo>
                            <a:pt x="1" y="19"/>
                          </a:lnTo>
                          <a:lnTo>
                            <a:pt x="0" y="6"/>
                          </a:lnTo>
                          <a:lnTo>
                            <a:pt x="1" y="3"/>
                          </a:lnTo>
                          <a:lnTo>
                            <a:pt x="5" y="0"/>
                          </a:lnTo>
                          <a:lnTo>
                            <a:pt x="6" y="5"/>
                          </a:lnTo>
                        </a:path>
                      </a:pathLst>
                    </a:custGeom>
                    <a:solidFill>
                      <a:srgbClr val="7F3F00"/>
                    </a:solidFill>
                    <a:ln w="12700" cap="rnd">
                      <a:noFill/>
                      <a:round/>
                      <a:headEnd/>
                      <a:tailEnd/>
                    </a:ln>
                  </p:spPr>
                  <p:txBody>
                    <a:bodyPr/>
                    <a:lstStyle/>
                    <a:p>
                      <a:endParaRPr lang="en-US" dirty="0"/>
                    </a:p>
                  </p:txBody>
                </p:sp>
              </p:grpSp>
              <p:sp>
                <p:nvSpPr>
                  <p:cNvPr id="330" name="Freeform 661"/>
                  <p:cNvSpPr>
                    <a:spLocks/>
                  </p:cNvSpPr>
                  <p:nvPr/>
                </p:nvSpPr>
                <p:spPr bwMode="auto">
                  <a:xfrm>
                    <a:off x="1217" y="2523"/>
                    <a:ext cx="87" cy="51"/>
                  </a:xfrm>
                  <a:custGeom>
                    <a:avLst/>
                    <a:gdLst>
                      <a:gd name="T0" fmla="*/ 71 w 87"/>
                      <a:gd name="T1" fmla="*/ 4 h 51"/>
                      <a:gd name="T2" fmla="*/ 63 w 87"/>
                      <a:gd name="T3" fmla="*/ 2 h 51"/>
                      <a:gd name="T4" fmla="*/ 57 w 87"/>
                      <a:gd name="T5" fmla="*/ 1 h 51"/>
                      <a:gd name="T6" fmla="*/ 47 w 87"/>
                      <a:gd name="T7" fmla="*/ 0 h 51"/>
                      <a:gd name="T8" fmla="*/ 39 w 87"/>
                      <a:gd name="T9" fmla="*/ 0 h 51"/>
                      <a:gd name="T10" fmla="*/ 31 w 87"/>
                      <a:gd name="T11" fmla="*/ 0 h 51"/>
                      <a:gd name="T12" fmla="*/ 23 w 87"/>
                      <a:gd name="T13" fmla="*/ 1 h 51"/>
                      <a:gd name="T14" fmla="*/ 18 w 87"/>
                      <a:gd name="T15" fmla="*/ 1 h 51"/>
                      <a:gd name="T16" fmla="*/ 12 w 87"/>
                      <a:gd name="T17" fmla="*/ 2 h 51"/>
                      <a:gd name="T18" fmla="*/ 7 w 87"/>
                      <a:gd name="T19" fmla="*/ 4 h 51"/>
                      <a:gd name="T20" fmla="*/ 4 w 87"/>
                      <a:gd name="T21" fmla="*/ 7 h 51"/>
                      <a:gd name="T22" fmla="*/ 3 w 87"/>
                      <a:gd name="T23" fmla="*/ 11 h 51"/>
                      <a:gd name="T24" fmla="*/ 2 w 87"/>
                      <a:gd name="T25" fmla="*/ 15 h 51"/>
                      <a:gd name="T26" fmla="*/ 0 w 87"/>
                      <a:gd name="T27" fmla="*/ 22 h 51"/>
                      <a:gd name="T28" fmla="*/ 1 w 87"/>
                      <a:gd name="T29" fmla="*/ 28 h 51"/>
                      <a:gd name="T30" fmla="*/ 4 w 87"/>
                      <a:gd name="T31" fmla="*/ 33 h 51"/>
                      <a:gd name="T32" fmla="*/ 6 w 87"/>
                      <a:gd name="T33" fmla="*/ 38 h 51"/>
                      <a:gd name="T34" fmla="*/ 8 w 87"/>
                      <a:gd name="T35" fmla="*/ 41 h 51"/>
                      <a:gd name="T36" fmla="*/ 10 w 87"/>
                      <a:gd name="T37" fmla="*/ 44 h 51"/>
                      <a:gd name="T38" fmla="*/ 13 w 87"/>
                      <a:gd name="T39" fmla="*/ 47 h 51"/>
                      <a:gd name="T40" fmla="*/ 16 w 87"/>
                      <a:gd name="T41" fmla="*/ 50 h 51"/>
                      <a:gd name="T42" fmla="*/ 19 w 87"/>
                      <a:gd name="T43" fmla="*/ 50 h 51"/>
                      <a:gd name="T44" fmla="*/ 18 w 87"/>
                      <a:gd name="T45" fmla="*/ 46 h 51"/>
                      <a:gd name="T46" fmla="*/ 20 w 87"/>
                      <a:gd name="T47" fmla="*/ 43 h 51"/>
                      <a:gd name="T48" fmla="*/ 21 w 87"/>
                      <a:gd name="T49" fmla="*/ 41 h 51"/>
                      <a:gd name="T50" fmla="*/ 19 w 87"/>
                      <a:gd name="T51" fmla="*/ 38 h 51"/>
                      <a:gd name="T52" fmla="*/ 18 w 87"/>
                      <a:gd name="T53" fmla="*/ 33 h 51"/>
                      <a:gd name="T54" fmla="*/ 20 w 87"/>
                      <a:gd name="T55" fmla="*/ 32 h 51"/>
                      <a:gd name="T56" fmla="*/ 24 w 87"/>
                      <a:gd name="T57" fmla="*/ 34 h 51"/>
                      <a:gd name="T58" fmla="*/ 27 w 87"/>
                      <a:gd name="T59" fmla="*/ 37 h 51"/>
                      <a:gd name="T60" fmla="*/ 26 w 87"/>
                      <a:gd name="T61" fmla="*/ 32 h 51"/>
                      <a:gd name="T62" fmla="*/ 28 w 87"/>
                      <a:gd name="T63" fmla="*/ 25 h 51"/>
                      <a:gd name="T64" fmla="*/ 28 w 87"/>
                      <a:gd name="T65" fmla="*/ 19 h 51"/>
                      <a:gd name="T66" fmla="*/ 29 w 87"/>
                      <a:gd name="T67" fmla="*/ 16 h 51"/>
                      <a:gd name="T68" fmla="*/ 26 w 87"/>
                      <a:gd name="T69" fmla="*/ 14 h 51"/>
                      <a:gd name="T70" fmla="*/ 32 w 87"/>
                      <a:gd name="T71" fmla="*/ 15 h 51"/>
                      <a:gd name="T72" fmla="*/ 37 w 87"/>
                      <a:gd name="T73" fmla="*/ 16 h 51"/>
                      <a:gd name="T74" fmla="*/ 41 w 87"/>
                      <a:gd name="T75" fmla="*/ 16 h 51"/>
                      <a:gd name="T76" fmla="*/ 49 w 87"/>
                      <a:gd name="T77" fmla="*/ 17 h 51"/>
                      <a:gd name="T78" fmla="*/ 55 w 87"/>
                      <a:gd name="T79" fmla="*/ 18 h 51"/>
                      <a:gd name="T80" fmla="*/ 47 w 87"/>
                      <a:gd name="T81" fmla="*/ 16 h 51"/>
                      <a:gd name="T82" fmla="*/ 52 w 87"/>
                      <a:gd name="T83" fmla="*/ 16 h 51"/>
                      <a:gd name="T84" fmla="*/ 61 w 87"/>
                      <a:gd name="T85" fmla="*/ 16 h 51"/>
                      <a:gd name="T86" fmla="*/ 69 w 87"/>
                      <a:gd name="T87" fmla="*/ 15 h 51"/>
                      <a:gd name="T88" fmla="*/ 78 w 87"/>
                      <a:gd name="T89" fmla="*/ 16 h 51"/>
                      <a:gd name="T90" fmla="*/ 80 w 87"/>
                      <a:gd name="T91" fmla="*/ 19 h 51"/>
                      <a:gd name="T92" fmla="*/ 82 w 87"/>
                      <a:gd name="T93" fmla="*/ 23 h 51"/>
                      <a:gd name="T94" fmla="*/ 84 w 87"/>
                      <a:gd name="T95" fmla="*/ 18 h 51"/>
                      <a:gd name="T96" fmla="*/ 86 w 87"/>
                      <a:gd name="T97" fmla="*/ 12 h 51"/>
                      <a:gd name="T98" fmla="*/ 82 w 87"/>
                      <a:gd name="T99" fmla="*/ 9 h 51"/>
                      <a:gd name="T100" fmla="*/ 77 w 87"/>
                      <a:gd name="T101" fmla="*/ 6 h 51"/>
                      <a:gd name="T102" fmla="*/ 71 w 87"/>
                      <a:gd name="T103" fmla="*/ 4 h 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7"/>
                      <a:gd name="T157" fmla="*/ 0 h 51"/>
                      <a:gd name="T158" fmla="*/ 87 w 87"/>
                      <a:gd name="T159" fmla="*/ 51 h 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7" h="51">
                        <a:moveTo>
                          <a:pt x="71" y="4"/>
                        </a:moveTo>
                        <a:lnTo>
                          <a:pt x="63" y="2"/>
                        </a:lnTo>
                        <a:lnTo>
                          <a:pt x="57" y="1"/>
                        </a:lnTo>
                        <a:lnTo>
                          <a:pt x="47" y="0"/>
                        </a:lnTo>
                        <a:lnTo>
                          <a:pt x="39" y="0"/>
                        </a:lnTo>
                        <a:lnTo>
                          <a:pt x="31" y="0"/>
                        </a:lnTo>
                        <a:lnTo>
                          <a:pt x="23" y="1"/>
                        </a:lnTo>
                        <a:lnTo>
                          <a:pt x="18" y="1"/>
                        </a:lnTo>
                        <a:lnTo>
                          <a:pt x="12" y="2"/>
                        </a:lnTo>
                        <a:lnTo>
                          <a:pt x="7" y="4"/>
                        </a:lnTo>
                        <a:lnTo>
                          <a:pt x="4" y="7"/>
                        </a:lnTo>
                        <a:lnTo>
                          <a:pt x="3" y="11"/>
                        </a:lnTo>
                        <a:lnTo>
                          <a:pt x="2" y="15"/>
                        </a:lnTo>
                        <a:lnTo>
                          <a:pt x="0" y="22"/>
                        </a:lnTo>
                        <a:lnTo>
                          <a:pt x="1" y="28"/>
                        </a:lnTo>
                        <a:lnTo>
                          <a:pt x="4" y="33"/>
                        </a:lnTo>
                        <a:lnTo>
                          <a:pt x="6" y="38"/>
                        </a:lnTo>
                        <a:lnTo>
                          <a:pt x="8" y="41"/>
                        </a:lnTo>
                        <a:lnTo>
                          <a:pt x="10" y="44"/>
                        </a:lnTo>
                        <a:lnTo>
                          <a:pt x="13" y="47"/>
                        </a:lnTo>
                        <a:lnTo>
                          <a:pt x="16" y="50"/>
                        </a:lnTo>
                        <a:lnTo>
                          <a:pt x="19" y="50"/>
                        </a:lnTo>
                        <a:lnTo>
                          <a:pt x="18" y="46"/>
                        </a:lnTo>
                        <a:lnTo>
                          <a:pt x="20" y="43"/>
                        </a:lnTo>
                        <a:lnTo>
                          <a:pt x="21" y="41"/>
                        </a:lnTo>
                        <a:lnTo>
                          <a:pt x="19" y="38"/>
                        </a:lnTo>
                        <a:lnTo>
                          <a:pt x="18" y="33"/>
                        </a:lnTo>
                        <a:lnTo>
                          <a:pt x="20" y="32"/>
                        </a:lnTo>
                        <a:lnTo>
                          <a:pt x="24" y="34"/>
                        </a:lnTo>
                        <a:lnTo>
                          <a:pt x="27" y="37"/>
                        </a:lnTo>
                        <a:lnTo>
                          <a:pt x="26" y="32"/>
                        </a:lnTo>
                        <a:lnTo>
                          <a:pt x="28" y="25"/>
                        </a:lnTo>
                        <a:lnTo>
                          <a:pt x="28" y="19"/>
                        </a:lnTo>
                        <a:lnTo>
                          <a:pt x="29" y="16"/>
                        </a:lnTo>
                        <a:lnTo>
                          <a:pt x="26" y="14"/>
                        </a:lnTo>
                        <a:lnTo>
                          <a:pt x="32" y="15"/>
                        </a:lnTo>
                        <a:lnTo>
                          <a:pt x="37" y="16"/>
                        </a:lnTo>
                        <a:lnTo>
                          <a:pt x="41" y="16"/>
                        </a:lnTo>
                        <a:lnTo>
                          <a:pt x="49" y="17"/>
                        </a:lnTo>
                        <a:lnTo>
                          <a:pt x="55" y="18"/>
                        </a:lnTo>
                        <a:lnTo>
                          <a:pt x="47" y="16"/>
                        </a:lnTo>
                        <a:lnTo>
                          <a:pt x="52" y="16"/>
                        </a:lnTo>
                        <a:lnTo>
                          <a:pt x="61" y="16"/>
                        </a:lnTo>
                        <a:lnTo>
                          <a:pt x="69" y="15"/>
                        </a:lnTo>
                        <a:lnTo>
                          <a:pt x="78" y="16"/>
                        </a:lnTo>
                        <a:lnTo>
                          <a:pt x="80" y="19"/>
                        </a:lnTo>
                        <a:lnTo>
                          <a:pt x="82" y="23"/>
                        </a:lnTo>
                        <a:lnTo>
                          <a:pt x="84" y="18"/>
                        </a:lnTo>
                        <a:lnTo>
                          <a:pt x="86" y="12"/>
                        </a:lnTo>
                        <a:lnTo>
                          <a:pt x="82" y="9"/>
                        </a:lnTo>
                        <a:lnTo>
                          <a:pt x="77" y="6"/>
                        </a:lnTo>
                        <a:lnTo>
                          <a:pt x="71" y="4"/>
                        </a:lnTo>
                      </a:path>
                    </a:pathLst>
                  </a:custGeom>
                  <a:solidFill>
                    <a:srgbClr val="BF7F1F"/>
                  </a:solidFill>
                  <a:ln w="12700" cap="rnd">
                    <a:noFill/>
                    <a:round/>
                    <a:headEnd/>
                    <a:tailEnd/>
                  </a:ln>
                </p:spPr>
                <p:txBody>
                  <a:bodyPr/>
                  <a:lstStyle/>
                  <a:p>
                    <a:endParaRPr lang="en-US" dirty="0"/>
                  </a:p>
                </p:txBody>
              </p:sp>
            </p:grpSp>
          </p:grpSp>
          <p:grpSp>
            <p:nvGrpSpPr>
              <p:cNvPr id="300" name="Group 662"/>
              <p:cNvGrpSpPr>
                <a:grpSpLocks/>
              </p:cNvGrpSpPr>
              <p:nvPr/>
            </p:nvGrpSpPr>
            <p:grpSpPr bwMode="auto">
              <a:xfrm>
                <a:off x="1293" y="2551"/>
                <a:ext cx="202" cy="492"/>
                <a:chOff x="1293" y="2551"/>
                <a:chExt cx="202" cy="492"/>
              </a:xfrm>
            </p:grpSpPr>
            <p:grpSp>
              <p:nvGrpSpPr>
                <p:cNvPr id="301" name="Group 663"/>
                <p:cNvGrpSpPr>
                  <a:grpSpLocks/>
                </p:cNvGrpSpPr>
                <p:nvPr/>
              </p:nvGrpSpPr>
              <p:grpSpPr bwMode="auto">
                <a:xfrm>
                  <a:off x="1347" y="2551"/>
                  <a:ext cx="104" cy="117"/>
                  <a:chOff x="1347" y="2551"/>
                  <a:chExt cx="104" cy="117"/>
                </a:xfrm>
              </p:grpSpPr>
              <p:sp>
                <p:nvSpPr>
                  <p:cNvPr id="320" name="Freeform 664"/>
                  <p:cNvSpPr>
                    <a:spLocks/>
                  </p:cNvSpPr>
                  <p:nvPr/>
                </p:nvSpPr>
                <p:spPr bwMode="auto">
                  <a:xfrm>
                    <a:off x="1347" y="2551"/>
                    <a:ext cx="104" cy="65"/>
                  </a:xfrm>
                  <a:custGeom>
                    <a:avLst/>
                    <a:gdLst>
                      <a:gd name="T0" fmla="*/ 59 w 104"/>
                      <a:gd name="T1" fmla="*/ 1 h 65"/>
                      <a:gd name="T2" fmla="*/ 74 w 104"/>
                      <a:gd name="T3" fmla="*/ 4 h 65"/>
                      <a:gd name="T4" fmla="*/ 82 w 104"/>
                      <a:gd name="T5" fmla="*/ 7 h 65"/>
                      <a:gd name="T6" fmla="*/ 88 w 104"/>
                      <a:gd name="T7" fmla="*/ 12 h 65"/>
                      <a:gd name="T8" fmla="*/ 93 w 104"/>
                      <a:gd name="T9" fmla="*/ 21 h 65"/>
                      <a:gd name="T10" fmla="*/ 99 w 104"/>
                      <a:gd name="T11" fmla="*/ 34 h 65"/>
                      <a:gd name="T12" fmla="*/ 103 w 104"/>
                      <a:gd name="T13" fmla="*/ 45 h 65"/>
                      <a:gd name="T14" fmla="*/ 102 w 104"/>
                      <a:gd name="T15" fmla="*/ 50 h 65"/>
                      <a:gd name="T16" fmla="*/ 101 w 104"/>
                      <a:gd name="T17" fmla="*/ 55 h 65"/>
                      <a:gd name="T18" fmla="*/ 99 w 104"/>
                      <a:gd name="T19" fmla="*/ 63 h 65"/>
                      <a:gd name="T20" fmla="*/ 95 w 104"/>
                      <a:gd name="T21" fmla="*/ 63 h 65"/>
                      <a:gd name="T22" fmla="*/ 89 w 104"/>
                      <a:gd name="T23" fmla="*/ 62 h 65"/>
                      <a:gd name="T24" fmla="*/ 82 w 104"/>
                      <a:gd name="T25" fmla="*/ 62 h 65"/>
                      <a:gd name="T26" fmla="*/ 73 w 104"/>
                      <a:gd name="T27" fmla="*/ 63 h 65"/>
                      <a:gd name="T28" fmla="*/ 67 w 104"/>
                      <a:gd name="T29" fmla="*/ 64 h 65"/>
                      <a:gd name="T30" fmla="*/ 67 w 104"/>
                      <a:gd name="T31" fmla="*/ 60 h 65"/>
                      <a:gd name="T32" fmla="*/ 75 w 104"/>
                      <a:gd name="T33" fmla="*/ 51 h 65"/>
                      <a:gd name="T34" fmla="*/ 77 w 104"/>
                      <a:gd name="T35" fmla="*/ 37 h 65"/>
                      <a:gd name="T36" fmla="*/ 75 w 104"/>
                      <a:gd name="T37" fmla="*/ 24 h 65"/>
                      <a:gd name="T38" fmla="*/ 61 w 104"/>
                      <a:gd name="T39" fmla="*/ 16 h 65"/>
                      <a:gd name="T40" fmla="*/ 36 w 104"/>
                      <a:gd name="T41" fmla="*/ 15 h 65"/>
                      <a:gd name="T42" fmla="*/ 25 w 104"/>
                      <a:gd name="T43" fmla="*/ 23 h 65"/>
                      <a:gd name="T44" fmla="*/ 26 w 104"/>
                      <a:gd name="T45" fmla="*/ 49 h 65"/>
                      <a:gd name="T46" fmla="*/ 36 w 104"/>
                      <a:gd name="T47" fmla="*/ 60 h 65"/>
                      <a:gd name="T48" fmla="*/ 36 w 104"/>
                      <a:gd name="T49" fmla="*/ 63 h 65"/>
                      <a:gd name="T50" fmla="*/ 30 w 104"/>
                      <a:gd name="T51" fmla="*/ 63 h 65"/>
                      <a:gd name="T52" fmla="*/ 23 w 104"/>
                      <a:gd name="T53" fmla="*/ 63 h 65"/>
                      <a:gd name="T54" fmla="*/ 16 w 104"/>
                      <a:gd name="T55" fmla="*/ 62 h 65"/>
                      <a:gd name="T56" fmla="*/ 8 w 104"/>
                      <a:gd name="T57" fmla="*/ 64 h 65"/>
                      <a:gd name="T58" fmla="*/ 7 w 104"/>
                      <a:gd name="T59" fmla="*/ 60 h 65"/>
                      <a:gd name="T60" fmla="*/ 2 w 104"/>
                      <a:gd name="T61" fmla="*/ 53 h 65"/>
                      <a:gd name="T62" fmla="*/ 1 w 104"/>
                      <a:gd name="T63" fmla="*/ 47 h 65"/>
                      <a:gd name="T64" fmla="*/ 0 w 104"/>
                      <a:gd name="T65" fmla="*/ 42 h 65"/>
                      <a:gd name="T66" fmla="*/ 1 w 104"/>
                      <a:gd name="T67" fmla="*/ 37 h 65"/>
                      <a:gd name="T68" fmla="*/ 2 w 104"/>
                      <a:gd name="T69" fmla="*/ 32 h 65"/>
                      <a:gd name="T70" fmla="*/ 5 w 104"/>
                      <a:gd name="T71" fmla="*/ 28 h 65"/>
                      <a:gd name="T72" fmla="*/ 7 w 104"/>
                      <a:gd name="T73" fmla="*/ 24 h 65"/>
                      <a:gd name="T74" fmla="*/ 7 w 104"/>
                      <a:gd name="T75" fmla="*/ 20 h 65"/>
                      <a:gd name="T76" fmla="*/ 9 w 104"/>
                      <a:gd name="T77" fmla="*/ 16 h 65"/>
                      <a:gd name="T78" fmla="*/ 11 w 104"/>
                      <a:gd name="T79" fmla="*/ 10 h 65"/>
                      <a:gd name="T80" fmla="*/ 21 w 104"/>
                      <a:gd name="T81" fmla="*/ 5 h 65"/>
                      <a:gd name="T82" fmla="*/ 29 w 104"/>
                      <a:gd name="T83" fmla="*/ 1 h 65"/>
                      <a:gd name="T84" fmla="*/ 40 w 104"/>
                      <a:gd name="T85" fmla="*/ 0 h 65"/>
                      <a:gd name="T86" fmla="*/ 50 w 104"/>
                      <a:gd name="T87" fmla="*/ 0 h 65"/>
                      <a:gd name="T88" fmla="*/ 59 w 104"/>
                      <a:gd name="T89" fmla="*/ 1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4"/>
                      <a:gd name="T136" fmla="*/ 0 h 65"/>
                      <a:gd name="T137" fmla="*/ 104 w 104"/>
                      <a:gd name="T138" fmla="*/ 65 h 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4" h="65">
                        <a:moveTo>
                          <a:pt x="59" y="1"/>
                        </a:moveTo>
                        <a:lnTo>
                          <a:pt x="74" y="4"/>
                        </a:lnTo>
                        <a:lnTo>
                          <a:pt x="82" y="7"/>
                        </a:lnTo>
                        <a:lnTo>
                          <a:pt x="88" y="12"/>
                        </a:lnTo>
                        <a:lnTo>
                          <a:pt x="93" y="21"/>
                        </a:lnTo>
                        <a:lnTo>
                          <a:pt x="99" y="34"/>
                        </a:lnTo>
                        <a:lnTo>
                          <a:pt x="103" y="45"/>
                        </a:lnTo>
                        <a:lnTo>
                          <a:pt x="102" y="50"/>
                        </a:lnTo>
                        <a:lnTo>
                          <a:pt x="101" y="55"/>
                        </a:lnTo>
                        <a:lnTo>
                          <a:pt x="99" y="63"/>
                        </a:lnTo>
                        <a:lnTo>
                          <a:pt x="95" y="63"/>
                        </a:lnTo>
                        <a:lnTo>
                          <a:pt x="89" y="62"/>
                        </a:lnTo>
                        <a:lnTo>
                          <a:pt x="82" y="62"/>
                        </a:lnTo>
                        <a:lnTo>
                          <a:pt x="73" y="63"/>
                        </a:lnTo>
                        <a:lnTo>
                          <a:pt x="67" y="64"/>
                        </a:lnTo>
                        <a:lnTo>
                          <a:pt x="67" y="60"/>
                        </a:lnTo>
                        <a:lnTo>
                          <a:pt x="75" y="51"/>
                        </a:lnTo>
                        <a:lnTo>
                          <a:pt x="77" y="37"/>
                        </a:lnTo>
                        <a:lnTo>
                          <a:pt x="75" y="24"/>
                        </a:lnTo>
                        <a:lnTo>
                          <a:pt x="61" y="16"/>
                        </a:lnTo>
                        <a:lnTo>
                          <a:pt x="36" y="15"/>
                        </a:lnTo>
                        <a:lnTo>
                          <a:pt x="25" y="23"/>
                        </a:lnTo>
                        <a:lnTo>
                          <a:pt x="26" y="49"/>
                        </a:lnTo>
                        <a:lnTo>
                          <a:pt x="36" y="60"/>
                        </a:lnTo>
                        <a:lnTo>
                          <a:pt x="36" y="63"/>
                        </a:lnTo>
                        <a:lnTo>
                          <a:pt x="30" y="63"/>
                        </a:lnTo>
                        <a:lnTo>
                          <a:pt x="23" y="63"/>
                        </a:lnTo>
                        <a:lnTo>
                          <a:pt x="16" y="62"/>
                        </a:lnTo>
                        <a:lnTo>
                          <a:pt x="8" y="64"/>
                        </a:lnTo>
                        <a:lnTo>
                          <a:pt x="7" y="60"/>
                        </a:lnTo>
                        <a:lnTo>
                          <a:pt x="2" y="53"/>
                        </a:lnTo>
                        <a:lnTo>
                          <a:pt x="1" y="47"/>
                        </a:lnTo>
                        <a:lnTo>
                          <a:pt x="0" y="42"/>
                        </a:lnTo>
                        <a:lnTo>
                          <a:pt x="1" y="37"/>
                        </a:lnTo>
                        <a:lnTo>
                          <a:pt x="2" y="32"/>
                        </a:lnTo>
                        <a:lnTo>
                          <a:pt x="5" y="28"/>
                        </a:lnTo>
                        <a:lnTo>
                          <a:pt x="7" y="24"/>
                        </a:lnTo>
                        <a:lnTo>
                          <a:pt x="7" y="20"/>
                        </a:lnTo>
                        <a:lnTo>
                          <a:pt x="9" y="16"/>
                        </a:lnTo>
                        <a:lnTo>
                          <a:pt x="11" y="10"/>
                        </a:lnTo>
                        <a:lnTo>
                          <a:pt x="21" y="5"/>
                        </a:lnTo>
                        <a:lnTo>
                          <a:pt x="29" y="1"/>
                        </a:lnTo>
                        <a:lnTo>
                          <a:pt x="40" y="0"/>
                        </a:lnTo>
                        <a:lnTo>
                          <a:pt x="50" y="0"/>
                        </a:lnTo>
                        <a:lnTo>
                          <a:pt x="59" y="1"/>
                        </a:lnTo>
                      </a:path>
                    </a:pathLst>
                  </a:custGeom>
                  <a:solidFill>
                    <a:srgbClr val="000000"/>
                  </a:solidFill>
                  <a:ln w="12700" cap="rnd">
                    <a:noFill/>
                    <a:round/>
                    <a:headEnd/>
                    <a:tailEnd/>
                  </a:ln>
                </p:spPr>
                <p:txBody>
                  <a:bodyPr/>
                  <a:lstStyle/>
                  <a:p>
                    <a:endParaRPr lang="en-US" dirty="0"/>
                  </a:p>
                </p:txBody>
              </p:sp>
              <p:sp>
                <p:nvSpPr>
                  <p:cNvPr id="321" name="Freeform 665"/>
                  <p:cNvSpPr>
                    <a:spLocks/>
                  </p:cNvSpPr>
                  <p:nvPr/>
                </p:nvSpPr>
                <p:spPr bwMode="auto">
                  <a:xfrm>
                    <a:off x="1354" y="2563"/>
                    <a:ext cx="85" cy="105"/>
                  </a:xfrm>
                  <a:custGeom>
                    <a:avLst/>
                    <a:gdLst>
                      <a:gd name="T0" fmla="*/ 52 w 85"/>
                      <a:gd name="T1" fmla="*/ 1 h 105"/>
                      <a:gd name="T2" fmla="*/ 58 w 85"/>
                      <a:gd name="T3" fmla="*/ 3 h 105"/>
                      <a:gd name="T4" fmla="*/ 63 w 85"/>
                      <a:gd name="T5" fmla="*/ 5 h 105"/>
                      <a:gd name="T6" fmla="*/ 68 w 85"/>
                      <a:gd name="T7" fmla="*/ 8 h 105"/>
                      <a:gd name="T8" fmla="*/ 69 w 85"/>
                      <a:gd name="T9" fmla="*/ 12 h 105"/>
                      <a:gd name="T10" fmla="*/ 71 w 85"/>
                      <a:gd name="T11" fmla="*/ 25 h 105"/>
                      <a:gd name="T12" fmla="*/ 71 w 85"/>
                      <a:gd name="T13" fmla="*/ 30 h 105"/>
                      <a:gd name="T14" fmla="*/ 68 w 85"/>
                      <a:gd name="T15" fmla="*/ 39 h 105"/>
                      <a:gd name="T16" fmla="*/ 65 w 85"/>
                      <a:gd name="T17" fmla="*/ 43 h 105"/>
                      <a:gd name="T18" fmla="*/ 60 w 85"/>
                      <a:gd name="T19" fmla="*/ 49 h 105"/>
                      <a:gd name="T20" fmla="*/ 60 w 85"/>
                      <a:gd name="T21" fmla="*/ 65 h 105"/>
                      <a:gd name="T22" fmla="*/ 84 w 85"/>
                      <a:gd name="T23" fmla="*/ 73 h 105"/>
                      <a:gd name="T24" fmla="*/ 40 w 85"/>
                      <a:gd name="T25" fmla="*/ 104 h 105"/>
                      <a:gd name="T26" fmla="*/ 0 w 85"/>
                      <a:gd name="T27" fmla="*/ 71 h 105"/>
                      <a:gd name="T28" fmla="*/ 29 w 85"/>
                      <a:gd name="T29" fmla="*/ 62 h 105"/>
                      <a:gd name="T30" fmla="*/ 29 w 85"/>
                      <a:gd name="T31" fmla="*/ 50 h 105"/>
                      <a:gd name="T32" fmla="*/ 21 w 85"/>
                      <a:gd name="T33" fmla="*/ 43 h 105"/>
                      <a:gd name="T34" fmla="*/ 18 w 85"/>
                      <a:gd name="T35" fmla="*/ 39 h 105"/>
                      <a:gd name="T36" fmla="*/ 16 w 85"/>
                      <a:gd name="T37" fmla="*/ 34 h 105"/>
                      <a:gd name="T38" fmla="*/ 15 w 85"/>
                      <a:gd name="T39" fmla="*/ 28 h 105"/>
                      <a:gd name="T40" fmla="*/ 15 w 85"/>
                      <a:gd name="T41" fmla="*/ 23 h 105"/>
                      <a:gd name="T42" fmla="*/ 15 w 85"/>
                      <a:gd name="T43" fmla="*/ 17 h 105"/>
                      <a:gd name="T44" fmla="*/ 15 w 85"/>
                      <a:gd name="T45" fmla="*/ 13 h 105"/>
                      <a:gd name="T46" fmla="*/ 17 w 85"/>
                      <a:gd name="T47" fmla="*/ 8 h 105"/>
                      <a:gd name="T48" fmla="*/ 22 w 85"/>
                      <a:gd name="T49" fmla="*/ 4 h 105"/>
                      <a:gd name="T50" fmla="*/ 29 w 85"/>
                      <a:gd name="T51" fmla="*/ 2 h 105"/>
                      <a:gd name="T52" fmla="*/ 35 w 85"/>
                      <a:gd name="T53" fmla="*/ 0 h 105"/>
                      <a:gd name="T54" fmla="*/ 43 w 85"/>
                      <a:gd name="T55" fmla="*/ 0 h 105"/>
                      <a:gd name="T56" fmla="*/ 52 w 85"/>
                      <a:gd name="T57" fmla="*/ 1 h 1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
                      <a:gd name="T88" fmla="*/ 0 h 105"/>
                      <a:gd name="T89" fmla="*/ 85 w 85"/>
                      <a:gd name="T90" fmla="*/ 105 h 1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 h="105">
                        <a:moveTo>
                          <a:pt x="52" y="1"/>
                        </a:moveTo>
                        <a:lnTo>
                          <a:pt x="58" y="3"/>
                        </a:lnTo>
                        <a:lnTo>
                          <a:pt x="63" y="5"/>
                        </a:lnTo>
                        <a:lnTo>
                          <a:pt x="68" y="8"/>
                        </a:lnTo>
                        <a:lnTo>
                          <a:pt x="69" y="12"/>
                        </a:lnTo>
                        <a:lnTo>
                          <a:pt x="71" y="25"/>
                        </a:lnTo>
                        <a:lnTo>
                          <a:pt x="71" y="30"/>
                        </a:lnTo>
                        <a:lnTo>
                          <a:pt x="68" y="39"/>
                        </a:lnTo>
                        <a:lnTo>
                          <a:pt x="65" y="43"/>
                        </a:lnTo>
                        <a:lnTo>
                          <a:pt x="60" y="49"/>
                        </a:lnTo>
                        <a:lnTo>
                          <a:pt x="60" y="65"/>
                        </a:lnTo>
                        <a:lnTo>
                          <a:pt x="84" y="73"/>
                        </a:lnTo>
                        <a:lnTo>
                          <a:pt x="40" y="104"/>
                        </a:lnTo>
                        <a:lnTo>
                          <a:pt x="0" y="71"/>
                        </a:lnTo>
                        <a:lnTo>
                          <a:pt x="29" y="62"/>
                        </a:lnTo>
                        <a:lnTo>
                          <a:pt x="29" y="50"/>
                        </a:lnTo>
                        <a:lnTo>
                          <a:pt x="21" y="43"/>
                        </a:lnTo>
                        <a:lnTo>
                          <a:pt x="18" y="39"/>
                        </a:lnTo>
                        <a:lnTo>
                          <a:pt x="16" y="34"/>
                        </a:lnTo>
                        <a:lnTo>
                          <a:pt x="15" y="28"/>
                        </a:lnTo>
                        <a:lnTo>
                          <a:pt x="15" y="23"/>
                        </a:lnTo>
                        <a:lnTo>
                          <a:pt x="15" y="17"/>
                        </a:lnTo>
                        <a:lnTo>
                          <a:pt x="15" y="13"/>
                        </a:lnTo>
                        <a:lnTo>
                          <a:pt x="17" y="8"/>
                        </a:lnTo>
                        <a:lnTo>
                          <a:pt x="22" y="4"/>
                        </a:lnTo>
                        <a:lnTo>
                          <a:pt x="29" y="2"/>
                        </a:lnTo>
                        <a:lnTo>
                          <a:pt x="35" y="0"/>
                        </a:lnTo>
                        <a:lnTo>
                          <a:pt x="43" y="0"/>
                        </a:lnTo>
                        <a:lnTo>
                          <a:pt x="52" y="1"/>
                        </a:lnTo>
                      </a:path>
                    </a:pathLst>
                  </a:custGeom>
                  <a:solidFill>
                    <a:srgbClr val="FF7F7F"/>
                  </a:solidFill>
                  <a:ln w="12700" cap="rnd">
                    <a:noFill/>
                    <a:round/>
                    <a:headEnd/>
                    <a:tailEnd/>
                  </a:ln>
                </p:spPr>
                <p:txBody>
                  <a:bodyPr/>
                  <a:lstStyle/>
                  <a:p>
                    <a:endParaRPr lang="en-US" dirty="0"/>
                  </a:p>
                </p:txBody>
              </p:sp>
            </p:grpSp>
            <p:grpSp>
              <p:nvGrpSpPr>
                <p:cNvPr id="302" name="Group 666"/>
                <p:cNvGrpSpPr>
                  <a:grpSpLocks/>
                </p:cNvGrpSpPr>
                <p:nvPr/>
              </p:nvGrpSpPr>
              <p:grpSpPr bwMode="auto">
                <a:xfrm>
                  <a:off x="1297" y="2789"/>
                  <a:ext cx="164" cy="233"/>
                  <a:chOff x="1297" y="2789"/>
                  <a:chExt cx="164" cy="233"/>
                </a:xfrm>
              </p:grpSpPr>
              <p:grpSp>
                <p:nvGrpSpPr>
                  <p:cNvPr id="316" name="Group 667"/>
                  <p:cNvGrpSpPr>
                    <a:grpSpLocks/>
                  </p:cNvGrpSpPr>
                  <p:nvPr/>
                </p:nvGrpSpPr>
                <p:grpSpPr bwMode="auto">
                  <a:xfrm>
                    <a:off x="1297" y="2789"/>
                    <a:ext cx="164" cy="233"/>
                    <a:chOff x="1297" y="2789"/>
                    <a:chExt cx="164" cy="233"/>
                  </a:xfrm>
                </p:grpSpPr>
                <p:sp>
                  <p:nvSpPr>
                    <p:cNvPr id="318" name="Freeform 668"/>
                    <p:cNvSpPr>
                      <a:spLocks/>
                    </p:cNvSpPr>
                    <p:nvPr/>
                  </p:nvSpPr>
                  <p:spPr bwMode="auto">
                    <a:xfrm>
                      <a:off x="1345" y="2839"/>
                      <a:ext cx="116" cy="183"/>
                    </a:xfrm>
                    <a:custGeom>
                      <a:avLst/>
                      <a:gdLst>
                        <a:gd name="T0" fmla="*/ 94 w 116"/>
                        <a:gd name="T1" fmla="*/ 4 h 183"/>
                        <a:gd name="T2" fmla="*/ 93 w 116"/>
                        <a:gd name="T3" fmla="*/ 56 h 183"/>
                        <a:gd name="T4" fmla="*/ 93 w 116"/>
                        <a:gd name="T5" fmla="*/ 101 h 183"/>
                        <a:gd name="T6" fmla="*/ 89 w 116"/>
                        <a:gd name="T7" fmla="*/ 143 h 183"/>
                        <a:gd name="T8" fmla="*/ 101 w 116"/>
                        <a:gd name="T9" fmla="*/ 162 h 183"/>
                        <a:gd name="T10" fmla="*/ 112 w 116"/>
                        <a:gd name="T11" fmla="*/ 174 h 183"/>
                        <a:gd name="T12" fmla="*/ 115 w 116"/>
                        <a:gd name="T13" fmla="*/ 178 h 183"/>
                        <a:gd name="T14" fmla="*/ 110 w 116"/>
                        <a:gd name="T15" fmla="*/ 182 h 183"/>
                        <a:gd name="T16" fmla="*/ 90 w 116"/>
                        <a:gd name="T17" fmla="*/ 181 h 183"/>
                        <a:gd name="T18" fmla="*/ 71 w 116"/>
                        <a:gd name="T19" fmla="*/ 157 h 183"/>
                        <a:gd name="T20" fmla="*/ 70 w 116"/>
                        <a:gd name="T21" fmla="*/ 142 h 183"/>
                        <a:gd name="T22" fmla="*/ 57 w 116"/>
                        <a:gd name="T23" fmla="*/ 92 h 183"/>
                        <a:gd name="T24" fmla="*/ 55 w 116"/>
                        <a:gd name="T25" fmla="*/ 80 h 183"/>
                        <a:gd name="T26" fmla="*/ 55 w 116"/>
                        <a:gd name="T27" fmla="*/ 104 h 183"/>
                        <a:gd name="T28" fmla="*/ 49 w 116"/>
                        <a:gd name="T29" fmla="*/ 137 h 183"/>
                        <a:gd name="T30" fmla="*/ 51 w 116"/>
                        <a:gd name="T31" fmla="*/ 153 h 183"/>
                        <a:gd name="T32" fmla="*/ 42 w 116"/>
                        <a:gd name="T33" fmla="*/ 168 h 183"/>
                        <a:gd name="T34" fmla="*/ 30 w 116"/>
                        <a:gd name="T35" fmla="*/ 179 h 183"/>
                        <a:gd name="T36" fmla="*/ 11 w 116"/>
                        <a:gd name="T37" fmla="*/ 180 h 183"/>
                        <a:gd name="T38" fmla="*/ 6 w 116"/>
                        <a:gd name="T39" fmla="*/ 176 h 183"/>
                        <a:gd name="T40" fmla="*/ 25 w 116"/>
                        <a:gd name="T41" fmla="*/ 152 h 183"/>
                        <a:gd name="T42" fmla="*/ 27 w 116"/>
                        <a:gd name="T43" fmla="*/ 141 h 183"/>
                        <a:gd name="T44" fmla="*/ 23 w 116"/>
                        <a:gd name="T45" fmla="*/ 116 h 183"/>
                        <a:gd name="T46" fmla="*/ 16 w 116"/>
                        <a:gd name="T47" fmla="*/ 77 h 183"/>
                        <a:gd name="T48" fmla="*/ 0 w 116"/>
                        <a:gd name="T49" fmla="*/ 0 h 183"/>
                        <a:gd name="T50" fmla="*/ 94 w 116"/>
                        <a:gd name="T51" fmla="*/ 4 h 1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6"/>
                        <a:gd name="T79" fmla="*/ 0 h 183"/>
                        <a:gd name="T80" fmla="*/ 116 w 116"/>
                        <a:gd name="T81" fmla="*/ 183 h 1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6" h="183">
                          <a:moveTo>
                            <a:pt x="94" y="4"/>
                          </a:moveTo>
                          <a:lnTo>
                            <a:pt x="93" y="56"/>
                          </a:lnTo>
                          <a:lnTo>
                            <a:pt x="93" y="101"/>
                          </a:lnTo>
                          <a:lnTo>
                            <a:pt x="89" y="143"/>
                          </a:lnTo>
                          <a:lnTo>
                            <a:pt x="101" y="162"/>
                          </a:lnTo>
                          <a:lnTo>
                            <a:pt x="112" y="174"/>
                          </a:lnTo>
                          <a:lnTo>
                            <a:pt x="115" y="178"/>
                          </a:lnTo>
                          <a:lnTo>
                            <a:pt x="110" y="182"/>
                          </a:lnTo>
                          <a:lnTo>
                            <a:pt x="90" y="181"/>
                          </a:lnTo>
                          <a:lnTo>
                            <a:pt x="71" y="157"/>
                          </a:lnTo>
                          <a:lnTo>
                            <a:pt x="70" y="142"/>
                          </a:lnTo>
                          <a:lnTo>
                            <a:pt x="57" y="92"/>
                          </a:lnTo>
                          <a:lnTo>
                            <a:pt x="55" y="80"/>
                          </a:lnTo>
                          <a:lnTo>
                            <a:pt x="55" y="104"/>
                          </a:lnTo>
                          <a:lnTo>
                            <a:pt x="49" y="137"/>
                          </a:lnTo>
                          <a:lnTo>
                            <a:pt x="51" y="153"/>
                          </a:lnTo>
                          <a:lnTo>
                            <a:pt x="42" y="168"/>
                          </a:lnTo>
                          <a:lnTo>
                            <a:pt x="30" y="179"/>
                          </a:lnTo>
                          <a:lnTo>
                            <a:pt x="11" y="180"/>
                          </a:lnTo>
                          <a:lnTo>
                            <a:pt x="6" y="176"/>
                          </a:lnTo>
                          <a:lnTo>
                            <a:pt x="25" y="152"/>
                          </a:lnTo>
                          <a:lnTo>
                            <a:pt x="27" y="141"/>
                          </a:lnTo>
                          <a:lnTo>
                            <a:pt x="23" y="116"/>
                          </a:lnTo>
                          <a:lnTo>
                            <a:pt x="16" y="77"/>
                          </a:lnTo>
                          <a:lnTo>
                            <a:pt x="0" y="0"/>
                          </a:lnTo>
                          <a:lnTo>
                            <a:pt x="94" y="4"/>
                          </a:lnTo>
                        </a:path>
                      </a:pathLst>
                    </a:custGeom>
                    <a:solidFill>
                      <a:srgbClr val="FF7F7F"/>
                    </a:solidFill>
                    <a:ln w="12700" cap="rnd">
                      <a:noFill/>
                      <a:round/>
                      <a:headEnd/>
                      <a:tailEnd/>
                    </a:ln>
                  </p:spPr>
                  <p:txBody>
                    <a:bodyPr/>
                    <a:lstStyle/>
                    <a:p>
                      <a:endParaRPr lang="en-US" dirty="0"/>
                    </a:p>
                  </p:txBody>
                </p:sp>
                <p:sp>
                  <p:nvSpPr>
                    <p:cNvPr id="319" name="Freeform 669"/>
                    <p:cNvSpPr>
                      <a:spLocks/>
                    </p:cNvSpPr>
                    <p:nvPr/>
                  </p:nvSpPr>
                  <p:spPr bwMode="auto">
                    <a:xfrm>
                      <a:off x="1297" y="2789"/>
                      <a:ext cx="25" cy="21"/>
                    </a:xfrm>
                    <a:custGeom>
                      <a:avLst/>
                      <a:gdLst>
                        <a:gd name="T0" fmla="*/ 0 w 25"/>
                        <a:gd name="T1" fmla="*/ 0 h 21"/>
                        <a:gd name="T2" fmla="*/ 0 w 25"/>
                        <a:gd name="T3" fmla="*/ 10 h 21"/>
                        <a:gd name="T4" fmla="*/ 24 w 25"/>
                        <a:gd name="T5" fmla="*/ 20 h 21"/>
                        <a:gd name="T6" fmla="*/ 13 w 25"/>
                        <a:gd name="T7" fmla="*/ 1 h 21"/>
                        <a:gd name="T8" fmla="*/ 0 w 25"/>
                        <a:gd name="T9" fmla="*/ 0 h 21"/>
                        <a:gd name="T10" fmla="*/ 0 60000 65536"/>
                        <a:gd name="T11" fmla="*/ 0 60000 65536"/>
                        <a:gd name="T12" fmla="*/ 0 60000 65536"/>
                        <a:gd name="T13" fmla="*/ 0 60000 65536"/>
                        <a:gd name="T14" fmla="*/ 0 60000 65536"/>
                        <a:gd name="T15" fmla="*/ 0 w 25"/>
                        <a:gd name="T16" fmla="*/ 0 h 21"/>
                        <a:gd name="T17" fmla="*/ 25 w 25"/>
                        <a:gd name="T18" fmla="*/ 21 h 21"/>
                      </a:gdLst>
                      <a:ahLst/>
                      <a:cxnLst>
                        <a:cxn ang="T10">
                          <a:pos x="T0" y="T1"/>
                        </a:cxn>
                        <a:cxn ang="T11">
                          <a:pos x="T2" y="T3"/>
                        </a:cxn>
                        <a:cxn ang="T12">
                          <a:pos x="T4" y="T5"/>
                        </a:cxn>
                        <a:cxn ang="T13">
                          <a:pos x="T6" y="T7"/>
                        </a:cxn>
                        <a:cxn ang="T14">
                          <a:pos x="T8" y="T9"/>
                        </a:cxn>
                      </a:cxnLst>
                      <a:rect l="T15" t="T16" r="T17" b="T18"/>
                      <a:pathLst>
                        <a:path w="25" h="21">
                          <a:moveTo>
                            <a:pt x="0" y="0"/>
                          </a:moveTo>
                          <a:lnTo>
                            <a:pt x="0" y="10"/>
                          </a:lnTo>
                          <a:lnTo>
                            <a:pt x="24" y="20"/>
                          </a:lnTo>
                          <a:lnTo>
                            <a:pt x="13" y="1"/>
                          </a:lnTo>
                          <a:lnTo>
                            <a:pt x="0" y="0"/>
                          </a:lnTo>
                        </a:path>
                      </a:pathLst>
                    </a:custGeom>
                    <a:solidFill>
                      <a:srgbClr val="FF7F7F"/>
                    </a:solidFill>
                    <a:ln w="12700" cap="rnd">
                      <a:noFill/>
                      <a:round/>
                      <a:headEnd/>
                      <a:tailEnd/>
                    </a:ln>
                  </p:spPr>
                  <p:txBody>
                    <a:bodyPr/>
                    <a:lstStyle/>
                    <a:p>
                      <a:endParaRPr lang="en-US" dirty="0"/>
                    </a:p>
                  </p:txBody>
                </p:sp>
              </p:grpSp>
              <p:sp>
                <p:nvSpPr>
                  <p:cNvPr id="317" name="Freeform 670"/>
                  <p:cNvSpPr>
                    <a:spLocks/>
                  </p:cNvSpPr>
                  <p:nvPr/>
                </p:nvSpPr>
                <p:spPr bwMode="auto">
                  <a:xfrm>
                    <a:off x="1394" y="2841"/>
                    <a:ext cx="10" cy="82"/>
                  </a:xfrm>
                  <a:custGeom>
                    <a:avLst/>
                    <a:gdLst>
                      <a:gd name="T0" fmla="*/ 0 w 10"/>
                      <a:gd name="T1" fmla="*/ 0 h 82"/>
                      <a:gd name="T2" fmla="*/ 0 w 10"/>
                      <a:gd name="T3" fmla="*/ 27 h 82"/>
                      <a:gd name="T4" fmla="*/ 2 w 10"/>
                      <a:gd name="T5" fmla="*/ 43 h 82"/>
                      <a:gd name="T6" fmla="*/ 4 w 10"/>
                      <a:gd name="T7" fmla="*/ 60 h 82"/>
                      <a:gd name="T8" fmla="*/ 9 w 10"/>
                      <a:gd name="T9" fmla="*/ 77 h 82"/>
                      <a:gd name="T10" fmla="*/ 8 w 10"/>
                      <a:gd name="T11" fmla="*/ 81 h 82"/>
                      <a:gd name="T12" fmla="*/ 0 w 10"/>
                      <a:gd name="T13" fmla="*/ 0 h 82"/>
                      <a:gd name="T14" fmla="*/ 0 60000 65536"/>
                      <a:gd name="T15" fmla="*/ 0 60000 65536"/>
                      <a:gd name="T16" fmla="*/ 0 60000 65536"/>
                      <a:gd name="T17" fmla="*/ 0 60000 65536"/>
                      <a:gd name="T18" fmla="*/ 0 60000 65536"/>
                      <a:gd name="T19" fmla="*/ 0 60000 65536"/>
                      <a:gd name="T20" fmla="*/ 0 60000 65536"/>
                      <a:gd name="T21" fmla="*/ 0 w 10"/>
                      <a:gd name="T22" fmla="*/ 0 h 82"/>
                      <a:gd name="T23" fmla="*/ 10 w 10"/>
                      <a:gd name="T24" fmla="*/ 82 h 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82">
                        <a:moveTo>
                          <a:pt x="0" y="0"/>
                        </a:moveTo>
                        <a:lnTo>
                          <a:pt x="0" y="27"/>
                        </a:lnTo>
                        <a:lnTo>
                          <a:pt x="2" y="43"/>
                        </a:lnTo>
                        <a:lnTo>
                          <a:pt x="4" y="60"/>
                        </a:lnTo>
                        <a:lnTo>
                          <a:pt x="9" y="77"/>
                        </a:lnTo>
                        <a:lnTo>
                          <a:pt x="8" y="81"/>
                        </a:lnTo>
                        <a:lnTo>
                          <a:pt x="0" y="0"/>
                        </a:lnTo>
                      </a:path>
                    </a:pathLst>
                  </a:custGeom>
                  <a:solidFill>
                    <a:srgbClr val="FF7F7F"/>
                  </a:solidFill>
                  <a:ln w="12700" cap="rnd">
                    <a:noFill/>
                    <a:round/>
                    <a:headEnd/>
                    <a:tailEnd/>
                  </a:ln>
                </p:spPr>
                <p:txBody>
                  <a:bodyPr/>
                  <a:lstStyle/>
                  <a:p>
                    <a:endParaRPr lang="en-US" dirty="0"/>
                  </a:p>
                </p:txBody>
              </p:sp>
            </p:grpSp>
            <p:grpSp>
              <p:nvGrpSpPr>
                <p:cNvPr id="303" name="Group 671"/>
                <p:cNvGrpSpPr>
                  <a:grpSpLocks/>
                </p:cNvGrpSpPr>
                <p:nvPr/>
              </p:nvGrpSpPr>
              <p:grpSpPr bwMode="auto">
                <a:xfrm>
                  <a:off x="1344" y="2993"/>
                  <a:ext cx="124" cy="50"/>
                  <a:chOff x="1344" y="2993"/>
                  <a:chExt cx="124" cy="50"/>
                </a:xfrm>
              </p:grpSpPr>
              <p:sp>
                <p:nvSpPr>
                  <p:cNvPr id="314" name="Freeform 672"/>
                  <p:cNvSpPr>
                    <a:spLocks/>
                  </p:cNvSpPr>
                  <p:nvPr/>
                </p:nvSpPr>
                <p:spPr bwMode="auto">
                  <a:xfrm>
                    <a:off x="1344" y="2993"/>
                    <a:ext cx="54" cy="47"/>
                  </a:xfrm>
                  <a:custGeom>
                    <a:avLst/>
                    <a:gdLst>
                      <a:gd name="T0" fmla="*/ 49 w 54"/>
                      <a:gd name="T1" fmla="*/ 0 h 47"/>
                      <a:gd name="T2" fmla="*/ 53 w 54"/>
                      <a:gd name="T3" fmla="*/ 7 h 47"/>
                      <a:gd name="T4" fmla="*/ 53 w 54"/>
                      <a:gd name="T5" fmla="*/ 20 h 47"/>
                      <a:gd name="T6" fmla="*/ 48 w 54"/>
                      <a:gd name="T7" fmla="*/ 15 h 47"/>
                      <a:gd name="T8" fmla="*/ 42 w 54"/>
                      <a:gd name="T9" fmla="*/ 22 h 47"/>
                      <a:gd name="T10" fmla="*/ 40 w 54"/>
                      <a:gd name="T11" fmla="*/ 32 h 47"/>
                      <a:gd name="T12" fmla="*/ 32 w 54"/>
                      <a:gd name="T13" fmla="*/ 40 h 47"/>
                      <a:gd name="T14" fmla="*/ 19 w 54"/>
                      <a:gd name="T15" fmla="*/ 45 h 47"/>
                      <a:gd name="T16" fmla="*/ 9 w 54"/>
                      <a:gd name="T17" fmla="*/ 46 h 47"/>
                      <a:gd name="T18" fmla="*/ 0 w 54"/>
                      <a:gd name="T19" fmla="*/ 45 h 47"/>
                      <a:gd name="T20" fmla="*/ 0 w 54"/>
                      <a:gd name="T21" fmla="*/ 36 h 47"/>
                      <a:gd name="T22" fmla="*/ 7 w 54"/>
                      <a:gd name="T23" fmla="*/ 22 h 47"/>
                      <a:gd name="T24" fmla="*/ 11 w 54"/>
                      <a:gd name="T25" fmla="*/ 26 h 47"/>
                      <a:gd name="T26" fmla="*/ 19 w 54"/>
                      <a:gd name="T27" fmla="*/ 26 h 47"/>
                      <a:gd name="T28" fmla="*/ 29 w 54"/>
                      <a:gd name="T29" fmla="*/ 25 h 47"/>
                      <a:gd name="T30" fmla="*/ 37 w 54"/>
                      <a:gd name="T31" fmla="*/ 19 h 47"/>
                      <a:gd name="T32" fmla="*/ 43 w 54"/>
                      <a:gd name="T33" fmla="*/ 12 h 47"/>
                      <a:gd name="T34" fmla="*/ 49 w 54"/>
                      <a:gd name="T35" fmla="*/ 0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7"/>
                      <a:gd name="T56" fmla="*/ 54 w 54"/>
                      <a:gd name="T57" fmla="*/ 47 h 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7">
                        <a:moveTo>
                          <a:pt x="49" y="0"/>
                        </a:moveTo>
                        <a:lnTo>
                          <a:pt x="53" y="7"/>
                        </a:lnTo>
                        <a:lnTo>
                          <a:pt x="53" y="20"/>
                        </a:lnTo>
                        <a:lnTo>
                          <a:pt x="48" y="15"/>
                        </a:lnTo>
                        <a:lnTo>
                          <a:pt x="42" y="22"/>
                        </a:lnTo>
                        <a:lnTo>
                          <a:pt x="40" y="32"/>
                        </a:lnTo>
                        <a:lnTo>
                          <a:pt x="32" y="40"/>
                        </a:lnTo>
                        <a:lnTo>
                          <a:pt x="19" y="45"/>
                        </a:lnTo>
                        <a:lnTo>
                          <a:pt x="9" y="46"/>
                        </a:lnTo>
                        <a:lnTo>
                          <a:pt x="0" y="45"/>
                        </a:lnTo>
                        <a:lnTo>
                          <a:pt x="0" y="36"/>
                        </a:lnTo>
                        <a:lnTo>
                          <a:pt x="7" y="22"/>
                        </a:lnTo>
                        <a:lnTo>
                          <a:pt x="11" y="26"/>
                        </a:lnTo>
                        <a:lnTo>
                          <a:pt x="19" y="26"/>
                        </a:lnTo>
                        <a:lnTo>
                          <a:pt x="29" y="25"/>
                        </a:lnTo>
                        <a:lnTo>
                          <a:pt x="37" y="19"/>
                        </a:lnTo>
                        <a:lnTo>
                          <a:pt x="43" y="12"/>
                        </a:lnTo>
                        <a:lnTo>
                          <a:pt x="49" y="0"/>
                        </a:lnTo>
                      </a:path>
                    </a:pathLst>
                  </a:custGeom>
                  <a:solidFill>
                    <a:srgbClr val="7F7F7F"/>
                  </a:solidFill>
                  <a:ln w="12700" cap="rnd">
                    <a:noFill/>
                    <a:round/>
                    <a:headEnd/>
                    <a:tailEnd/>
                  </a:ln>
                </p:spPr>
                <p:txBody>
                  <a:bodyPr/>
                  <a:lstStyle/>
                  <a:p>
                    <a:endParaRPr lang="en-US" dirty="0"/>
                  </a:p>
                </p:txBody>
              </p:sp>
              <p:sp>
                <p:nvSpPr>
                  <p:cNvPr id="315" name="Freeform 673"/>
                  <p:cNvSpPr>
                    <a:spLocks/>
                  </p:cNvSpPr>
                  <p:nvPr/>
                </p:nvSpPr>
                <p:spPr bwMode="auto">
                  <a:xfrm>
                    <a:off x="1419" y="2994"/>
                    <a:ext cx="49" cy="49"/>
                  </a:xfrm>
                  <a:custGeom>
                    <a:avLst/>
                    <a:gdLst>
                      <a:gd name="T0" fmla="*/ 1 w 49"/>
                      <a:gd name="T1" fmla="*/ 0 h 49"/>
                      <a:gd name="T2" fmla="*/ 0 w 49"/>
                      <a:gd name="T3" fmla="*/ 19 h 49"/>
                      <a:gd name="T4" fmla="*/ 3 w 49"/>
                      <a:gd name="T5" fmla="*/ 14 h 49"/>
                      <a:gd name="T6" fmla="*/ 7 w 49"/>
                      <a:gd name="T7" fmla="*/ 20 h 49"/>
                      <a:gd name="T8" fmla="*/ 10 w 49"/>
                      <a:gd name="T9" fmla="*/ 29 h 49"/>
                      <a:gd name="T10" fmla="*/ 14 w 49"/>
                      <a:gd name="T11" fmla="*/ 37 h 49"/>
                      <a:gd name="T12" fmla="*/ 24 w 49"/>
                      <a:gd name="T13" fmla="*/ 43 h 49"/>
                      <a:gd name="T14" fmla="*/ 33 w 49"/>
                      <a:gd name="T15" fmla="*/ 46 h 49"/>
                      <a:gd name="T16" fmla="*/ 42 w 49"/>
                      <a:gd name="T17" fmla="*/ 48 h 49"/>
                      <a:gd name="T18" fmla="*/ 45 w 49"/>
                      <a:gd name="T19" fmla="*/ 45 h 49"/>
                      <a:gd name="T20" fmla="*/ 47 w 49"/>
                      <a:gd name="T21" fmla="*/ 41 h 49"/>
                      <a:gd name="T22" fmla="*/ 48 w 49"/>
                      <a:gd name="T23" fmla="*/ 36 h 49"/>
                      <a:gd name="T24" fmla="*/ 47 w 49"/>
                      <a:gd name="T25" fmla="*/ 32 h 49"/>
                      <a:gd name="T26" fmla="*/ 43 w 49"/>
                      <a:gd name="T27" fmla="*/ 23 h 49"/>
                      <a:gd name="T28" fmla="*/ 36 w 49"/>
                      <a:gd name="T29" fmla="*/ 26 h 49"/>
                      <a:gd name="T30" fmla="*/ 25 w 49"/>
                      <a:gd name="T31" fmla="*/ 26 h 49"/>
                      <a:gd name="T32" fmla="*/ 19 w 49"/>
                      <a:gd name="T33" fmla="*/ 26 h 49"/>
                      <a:gd name="T34" fmla="*/ 6 w 49"/>
                      <a:gd name="T35" fmla="*/ 10 h 49"/>
                      <a:gd name="T36" fmla="*/ 1 w 49"/>
                      <a:gd name="T37" fmla="*/ 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9"/>
                      <a:gd name="T59" fmla="*/ 49 w 49"/>
                      <a:gd name="T60" fmla="*/ 49 h 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9">
                        <a:moveTo>
                          <a:pt x="1" y="0"/>
                        </a:moveTo>
                        <a:lnTo>
                          <a:pt x="0" y="19"/>
                        </a:lnTo>
                        <a:lnTo>
                          <a:pt x="3" y="14"/>
                        </a:lnTo>
                        <a:lnTo>
                          <a:pt x="7" y="20"/>
                        </a:lnTo>
                        <a:lnTo>
                          <a:pt x="10" y="29"/>
                        </a:lnTo>
                        <a:lnTo>
                          <a:pt x="14" y="37"/>
                        </a:lnTo>
                        <a:lnTo>
                          <a:pt x="24" y="43"/>
                        </a:lnTo>
                        <a:lnTo>
                          <a:pt x="33" y="46"/>
                        </a:lnTo>
                        <a:lnTo>
                          <a:pt x="42" y="48"/>
                        </a:lnTo>
                        <a:lnTo>
                          <a:pt x="45" y="45"/>
                        </a:lnTo>
                        <a:lnTo>
                          <a:pt x="47" y="41"/>
                        </a:lnTo>
                        <a:lnTo>
                          <a:pt x="48" y="36"/>
                        </a:lnTo>
                        <a:lnTo>
                          <a:pt x="47" y="32"/>
                        </a:lnTo>
                        <a:lnTo>
                          <a:pt x="43" y="23"/>
                        </a:lnTo>
                        <a:lnTo>
                          <a:pt x="36" y="26"/>
                        </a:lnTo>
                        <a:lnTo>
                          <a:pt x="25" y="26"/>
                        </a:lnTo>
                        <a:lnTo>
                          <a:pt x="19" y="26"/>
                        </a:lnTo>
                        <a:lnTo>
                          <a:pt x="6" y="10"/>
                        </a:lnTo>
                        <a:lnTo>
                          <a:pt x="1" y="0"/>
                        </a:lnTo>
                      </a:path>
                    </a:pathLst>
                  </a:custGeom>
                  <a:solidFill>
                    <a:srgbClr val="7F7F7F"/>
                  </a:solidFill>
                  <a:ln w="12700" cap="rnd">
                    <a:noFill/>
                    <a:round/>
                    <a:headEnd/>
                    <a:tailEnd/>
                  </a:ln>
                </p:spPr>
                <p:txBody>
                  <a:bodyPr/>
                  <a:lstStyle/>
                  <a:p>
                    <a:endParaRPr lang="en-US" dirty="0"/>
                  </a:p>
                </p:txBody>
              </p:sp>
            </p:grpSp>
            <p:sp>
              <p:nvSpPr>
                <p:cNvPr id="304" name="Freeform 674"/>
                <p:cNvSpPr>
                  <a:spLocks/>
                </p:cNvSpPr>
                <p:nvPr/>
              </p:nvSpPr>
              <p:spPr bwMode="auto">
                <a:xfrm>
                  <a:off x="1293" y="2633"/>
                  <a:ext cx="202" cy="356"/>
                </a:xfrm>
                <a:custGeom>
                  <a:avLst/>
                  <a:gdLst>
                    <a:gd name="T0" fmla="*/ 144 w 202"/>
                    <a:gd name="T1" fmla="*/ 4 h 356"/>
                    <a:gd name="T2" fmla="*/ 183 w 202"/>
                    <a:gd name="T3" fmla="*/ 16 h 356"/>
                    <a:gd name="T4" fmla="*/ 193 w 202"/>
                    <a:gd name="T5" fmla="*/ 25 h 356"/>
                    <a:gd name="T6" fmla="*/ 201 w 202"/>
                    <a:gd name="T7" fmla="*/ 107 h 356"/>
                    <a:gd name="T8" fmla="*/ 198 w 202"/>
                    <a:gd name="T9" fmla="*/ 126 h 356"/>
                    <a:gd name="T10" fmla="*/ 174 w 202"/>
                    <a:gd name="T11" fmla="*/ 125 h 356"/>
                    <a:gd name="T12" fmla="*/ 175 w 202"/>
                    <a:gd name="T13" fmla="*/ 173 h 356"/>
                    <a:gd name="T14" fmla="*/ 164 w 202"/>
                    <a:gd name="T15" fmla="*/ 173 h 356"/>
                    <a:gd name="T16" fmla="*/ 150 w 202"/>
                    <a:gd name="T17" fmla="*/ 273 h 356"/>
                    <a:gd name="T18" fmla="*/ 149 w 202"/>
                    <a:gd name="T19" fmla="*/ 326 h 356"/>
                    <a:gd name="T20" fmla="*/ 147 w 202"/>
                    <a:gd name="T21" fmla="*/ 350 h 356"/>
                    <a:gd name="T22" fmla="*/ 137 w 202"/>
                    <a:gd name="T23" fmla="*/ 355 h 356"/>
                    <a:gd name="T24" fmla="*/ 119 w 202"/>
                    <a:gd name="T25" fmla="*/ 351 h 356"/>
                    <a:gd name="T26" fmla="*/ 110 w 202"/>
                    <a:gd name="T27" fmla="*/ 310 h 356"/>
                    <a:gd name="T28" fmla="*/ 103 w 202"/>
                    <a:gd name="T29" fmla="*/ 353 h 356"/>
                    <a:gd name="T30" fmla="*/ 88 w 202"/>
                    <a:gd name="T31" fmla="*/ 355 h 356"/>
                    <a:gd name="T32" fmla="*/ 75 w 202"/>
                    <a:gd name="T33" fmla="*/ 352 h 356"/>
                    <a:gd name="T34" fmla="*/ 61 w 202"/>
                    <a:gd name="T35" fmla="*/ 271 h 356"/>
                    <a:gd name="T36" fmla="*/ 43 w 202"/>
                    <a:gd name="T37" fmla="*/ 212 h 356"/>
                    <a:gd name="T38" fmla="*/ 16 w 202"/>
                    <a:gd name="T39" fmla="*/ 157 h 356"/>
                    <a:gd name="T40" fmla="*/ 0 w 202"/>
                    <a:gd name="T41" fmla="*/ 156 h 356"/>
                    <a:gd name="T42" fmla="*/ 15 w 202"/>
                    <a:gd name="T43" fmla="*/ 81 h 356"/>
                    <a:gd name="T44" fmla="*/ 15 w 202"/>
                    <a:gd name="T45" fmla="*/ 21 h 356"/>
                    <a:gd name="T46" fmla="*/ 24 w 202"/>
                    <a:gd name="T47" fmla="*/ 15 h 356"/>
                    <a:gd name="T48" fmla="*/ 66 w 202"/>
                    <a:gd name="T49" fmla="*/ 0 h 356"/>
                    <a:gd name="T50" fmla="*/ 101 w 202"/>
                    <a:gd name="T51" fmla="*/ 32 h 356"/>
                    <a:gd name="T52" fmla="*/ 144 w 202"/>
                    <a:gd name="T53" fmla="*/ 4 h 35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2"/>
                    <a:gd name="T82" fmla="*/ 0 h 356"/>
                    <a:gd name="T83" fmla="*/ 202 w 202"/>
                    <a:gd name="T84" fmla="*/ 356 h 35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2" h="356">
                      <a:moveTo>
                        <a:pt x="144" y="4"/>
                      </a:moveTo>
                      <a:lnTo>
                        <a:pt x="183" y="16"/>
                      </a:lnTo>
                      <a:lnTo>
                        <a:pt x="193" y="25"/>
                      </a:lnTo>
                      <a:lnTo>
                        <a:pt x="201" y="107"/>
                      </a:lnTo>
                      <a:lnTo>
                        <a:pt x="198" y="126"/>
                      </a:lnTo>
                      <a:lnTo>
                        <a:pt x="174" y="125"/>
                      </a:lnTo>
                      <a:lnTo>
                        <a:pt x="175" y="173"/>
                      </a:lnTo>
                      <a:lnTo>
                        <a:pt x="164" y="173"/>
                      </a:lnTo>
                      <a:lnTo>
                        <a:pt x="150" y="273"/>
                      </a:lnTo>
                      <a:lnTo>
                        <a:pt x="149" y="326"/>
                      </a:lnTo>
                      <a:lnTo>
                        <a:pt x="147" y="350"/>
                      </a:lnTo>
                      <a:lnTo>
                        <a:pt x="137" y="355"/>
                      </a:lnTo>
                      <a:lnTo>
                        <a:pt x="119" y="351"/>
                      </a:lnTo>
                      <a:lnTo>
                        <a:pt x="110" y="310"/>
                      </a:lnTo>
                      <a:lnTo>
                        <a:pt x="103" y="353"/>
                      </a:lnTo>
                      <a:lnTo>
                        <a:pt x="88" y="355"/>
                      </a:lnTo>
                      <a:lnTo>
                        <a:pt x="75" y="352"/>
                      </a:lnTo>
                      <a:lnTo>
                        <a:pt x="61" y="271"/>
                      </a:lnTo>
                      <a:lnTo>
                        <a:pt x="43" y="212"/>
                      </a:lnTo>
                      <a:lnTo>
                        <a:pt x="16" y="157"/>
                      </a:lnTo>
                      <a:lnTo>
                        <a:pt x="0" y="156"/>
                      </a:lnTo>
                      <a:lnTo>
                        <a:pt x="15" y="81"/>
                      </a:lnTo>
                      <a:lnTo>
                        <a:pt x="15" y="21"/>
                      </a:lnTo>
                      <a:lnTo>
                        <a:pt x="24" y="15"/>
                      </a:lnTo>
                      <a:lnTo>
                        <a:pt x="66" y="0"/>
                      </a:lnTo>
                      <a:lnTo>
                        <a:pt x="101" y="32"/>
                      </a:lnTo>
                      <a:lnTo>
                        <a:pt x="144" y="4"/>
                      </a:lnTo>
                    </a:path>
                  </a:pathLst>
                </a:custGeom>
                <a:solidFill>
                  <a:srgbClr val="9F9F9F"/>
                </a:solidFill>
                <a:ln w="12700" cap="rnd">
                  <a:noFill/>
                  <a:round/>
                  <a:headEnd/>
                  <a:tailEnd/>
                </a:ln>
              </p:spPr>
              <p:txBody>
                <a:bodyPr/>
                <a:lstStyle/>
                <a:p>
                  <a:endParaRPr lang="en-US" dirty="0"/>
                </a:p>
              </p:txBody>
            </p:sp>
            <p:grpSp>
              <p:nvGrpSpPr>
                <p:cNvPr id="305" name="Group 675"/>
                <p:cNvGrpSpPr>
                  <a:grpSpLocks/>
                </p:cNvGrpSpPr>
                <p:nvPr/>
              </p:nvGrpSpPr>
              <p:grpSpPr bwMode="auto">
                <a:xfrm>
                  <a:off x="1345" y="2670"/>
                  <a:ext cx="123" cy="87"/>
                  <a:chOff x="1345" y="2670"/>
                  <a:chExt cx="123" cy="87"/>
                </a:xfrm>
              </p:grpSpPr>
              <p:sp>
                <p:nvSpPr>
                  <p:cNvPr id="311" name="Freeform 676"/>
                  <p:cNvSpPr>
                    <a:spLocks/>
                  </p:cNvSpPr>
                  <p:nvPr/>
                </p:nvSpPr>
                <p:spPr bwMode="auto">
                  <a:xfrm>
                    <a:off x="1353" y="2670"/>
                    <a:ext cx="105" cy="65"/>
                  </a:xfrm>
                  <a:custGeom>
                    <a:avLst/>
                    <a:gdLst>
                      <a:gd name="T0" fmla="*/ 104 w 105"/>
                      <a:gd name="T1" fmla="*/ 23 h 65"/>
                      <a:gd name="T2" fmla="*/ 37 w 105"/>
                      <a:gd name="T3" fmla="*/ 0 h 65"/>
                      <a:gd name="T4" fmla="*/ 0 w 105"/>
                      <a:gd name="T5" fmla="*/ 43 h 65"/>
                      <a:gd name="T6" fmla="*/ 67 w 105"/>
                      <a:gd name="T7" fmla="*/ 64 h 65"/>
                      <a:gd name="T8" fmla="*/ 104 w 105"/>
                      <a:gd name="T9" fmla="*/ 23 h 65"/>
                      <a:gd name="T10" fmla="*/ 0 60000 65536"/>
                      <a:gd name="T11" fmla="*/ 0 60000 65536"/>
                      <a:gd name="T12" fmla="*/ 0 60000 65536"/>
                      <a:gd name="T13" fmla="*/ 0 60000 65536"/>
                      <a:gd name="T14" fmla="*/ 0 60000 65536"/>
                      <a:gd name="T15" fmla="*/ 0 w 105"/>
                      <a:gd name="T16" fmla="*/ 0 h 65"/>
                      <a:gd name="T17" fmla="*/ 105 w 105"/>
                      <a:gd name="T18" fmla="*/ 65 h 65"/>
                    </a:gdLst>
                    <a:ahLst/>
                    <a:cxnLst>
                      <a:cxn ang="T10">
                        <a:pos x="T0" y="T1"/>
                      </a:cxn>
                      <a:cxn ang="T11">
                        <a:pos x="T2" y="T3"/>
                      </a:cxn>
                      <a:cxn ang="T12">
                        <a:pos x="T4" y="T5"/>
                      </a:cxn>
                      <a:cxn ang="T13">
                        <a:pos x="T6" y="T7"/>
                      </a:cxn>
                      <a:cxn ang="T14">
                        <a:pos x="T8" y="T9"/>
                      </a:cxn>
                    </a:cxnLst>
                    <a:rect l="T15" t="T16" r="T17" b="T18"/>
                    <a:pathLst>
                      <a:path w="105" h="65">
                        <a:moveTo>
                          <a:pt x="104" y="23"/>
                        </a:moveTo>
                        <a:lnTo>
                          <a:pt x="37" y="0"/>
                        </a:lnTo>
                        <a:lnTo>
                          <a:pt x="0" y="43"/>
                        </a:lnTo>
                        <a:lnTo>
                          <a:pt x="67" y="64"/>
                        </a:lnTo>
                        <a:lnTo>
                          <a:pt x="104" y="23"/>
                        </a:lnTo>
                      </a:path>
                    </a:pathLst>
                  </a:custGeom>
                  <a:solidFill>
                    <a:srgbClr val="DFDFFF"/>
                  </a:solidFill>
                  <a:ln w="12700" cap="rnd">
                    <a:noFill/>
                    <a:round/>
                    <a:headEnd/>
                    <a:tailEnd/>
                  </a:ln>
                </p:spPr>
                <p:txBody>
                  <a:bodyPr/>
                  <a:lstStyle/>
                  <a:p>
                    <a:endParaRPr lang="en-US" dirty="0"/>
                  </a:p>
                </p:txBody>
              </p:sp>
              <p:sp>
                <p:nvSpPr>
                  <p:cNvPr id="312" name="Freeform 677"/>
                  <p:cNvSpPr>
                    <a:spLocks/>
                  </p:cNvSpPr>
                  <p:nvPr/>
                </p:nvSpPr>
                <p:spPr bwMode="auto">
                  <a:xfrm>
                    <a:off x="1345" y="2699"/>
                    <a:ext cx="43" cy="33"/>
                  </a:xfrm>
                  <a:custGeom>
                    <a:avLst/>
                    <a:gdLst>
                      <a:gd name="T0" fmla="*/ 42 w 43"/>
                      <a:gd name="T1" fmla="*/ 20 h 33"/>
                      <a:gd name="T2" fmla="*/ 32 w 43"/>
                      <a:gd name="T3" fmla="*/ 15 h 33"/>
                      <a:gd name="T4" fmla="*/ 26 w 43"/>
                      <a:gd name="T5" fmla="*/ 5 h 33"/>
                      <a:gd name="T6" fmla="*/ 18 w 43"/>
                      <a:gd name="T7" fmla="*/ 2 h 33"/>
                      <a:gd name="T8" fmla="*/ 14 w 43"/>
                      <a:gd name="T9" fmla="*/ 0 h 33"/>
                      <a:gd name="T10" fmla="*/ 11 w 43"/>
                      <a:gd name="T11" fmla="*/ 1 h 33"/>
                      <a:gd name="T12" fmla="*/ 10 w 43"/>
                      <a:gd name="T13" fmla="*/ 3 h 33"/>
                      <a:gd name="T14" fmla="*/ 2 w 43"/>
                      <a:gd name="T15" fmla="*/ 8 h 33"/>
                      <a:gd name="T16" fmla="*/ 0 w 43"/>
                      <a:gd name="T17" fmla="*/ 16 h 33"/>
                      <a:gd name="T18" fmla="*/ 2 w 43"/>
                      <a:gd name="T19" fmla="*/ 21 h 33"/>
                      <a:gd name="T20" fmla="*/ 14 w 43"/>
                      <a:gd name="T21" fmla="*/ 28 h 33"/>
                      <a:gd name="T22" fmla="*/ 38 w 43"/>
                      <a:gd name="T23" fmla="*/ 32 h 33"/>
                      <a:gd name="T24" fmla="*/ 42 w 43"/>
                      <a:gd name="T25" fmla="*/ 20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3"/>
                      <a:gd name="T41" fmla="*/ 43 w 43"/>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3">
                        <a:moveTo>
                          <a:pt x="42" y="20"/>
                        </a:moveTo>
                        <a:lnTo>
                          <a:pt x="32" y="15"/>
                        </a:lnTo>
                        <a:lnTo>
                          <a:pt x="26" y="5"/>
                        </a:lnTo>
                        <a:lnTo>
                          <a:pt x="18" y="2"/>
                        </a:lnTo>
                        <a:lnTo>
                          <a:pt x="14" y="0"/>
                        </a:lnTo>
                        <a:lnTo>
                          <a:pt x="11" y="1"/>
                        </a:lnTo>
                        <a:lnTo>
                          <a:pt x="10" y="3"/>
                        </a:lnTo>
                        <a:lnTo>
                          <a:pt x="2" y="8"/>
                        </a:lnTo>
                        <a:lnTo>
                          <a:pt x="0" y="16"/>
                        </a:lnTo>
                        <a:lnTo>
                          <a:pt x="2" y="21"/>
                        </a:lnTo>
                        <a:lnTo>
                          <a:pt x="14" y="28"/>
                        </a:lnTo>
                        <a:lnTo>
                          <a:pt x="38" y="32"/>
                        </a:lnTo>
                        <a:lnTo>
                          <a:pt x="42" y="20"/>
                        </a:lnTo>
                      </a:path>
                    </a:pathLst>
                  </a:custGeom>
                  <a:solidFill>
                    <a:srgbClr val="FF7F7F"/>
                  </a:solidFill>
                  <a:ln w="12700" cap="rnd">
                    <a:noFill/>
                    <a:round/>
                    <a:headEnd/>
                    <a:tailEnd/>
                  </a:ln>
                </p:spPr>
                <p:txBody>
                  <a:bodyPr/>
                  <a:lstStyle/>
                  <a:p>
                    <a:endParaRPr lang="en-US" dirty="0"/>
                  </a:p>
                </p:txBody>
              </p:sp>
              <p:sp>
                <p:nvSpPr>
                  <p:cNvPr id="313" name="Freeform 678"/>
                  <p:cNvSpPr>
                    <a:spLocks/>
                  </p:cNvSpPr>
                  <p:nvPr/>
                </p:nvSpPr>
                <p:spPr bwMode="auto">
                  <a:xfrm>
                    <a:off x="1384" y="2719"/>
                    <a:ext cx="84" cy="38"/>
                  </a:xfrm>
                  <a:custGeom>
                    <a:avLst/>
                    <a:gdLst>
                      <a:gd name="T0" fmla="*/ 83 w 84"/>
                      <a:gd name="T1" fmla="*/ 37 h 38"/>
                      <a:gd name="T2" fmla="*/ 49 w 84"/>
                      <a:gd name="T3" fmla="*/ 31 h 38"/>
                      <a:gd name="T4" fmla="*/ 24 w 84"/>
                      <a:gd name="T5" fmla="*/ 23 h 38"/>
                      <a:gd name="T6" fmla="*/ 0 w 84"/>
                      <a:gd name="T7" fmla="*/ 16 h 38"/>
                      <a:gd name="T8" fmla="*/ 9 w 84"/>
                      <a:gd name="T9" fmla="*/ 0 h 38"/>
                      <a:gd name="T10" fmla="*/ 53 w 84"/>
                      <a:gd name="T11" fmla="*/ 10 h 38"/>
                      <a:gd name="T12" fmla="*/ 79 w 84"/>
                      <a:gd name="T13" fmla="*/ 15 h 38"/>
                      <a:gd name="T14" fmla="*/ 81 w 84"/>
                      <a:gd name="T15" fmla="*/ 12 h 38"/>
                      <a:gd name="T16" fmla="*/ 83 w 84"/>
                      <a:gd name="T17" fmla="*/ 37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38"/>
                      <a:gd name="T29" fmla="*/ 84 w 84"/>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38">
                        <a:moveTo>
                          <a:pt x="83" y="37"/>
                        </a:moveTo>
                        <a:lnTo>
                          <a:pt x="49" y="31"/>
                        </a:lnTo>
                        <a:lnTo>
                          <a:pt x="24" y="23"/>
                        </a:lnTo>
                        <a:lnTo>
                          <a:pt x="0" y="16"/>
                        </a:lnTo>
                        <a:lnTo>
                          <a:pt x="9" y="0"/>
                        </a:lnTo>
                        <a:lnTo>
                          <a:pt x="53" y="10"/>
                        </a:lnTo>
                        <a:lnTo>
                          <a:pt x="79" y="15"/>
                        </a:lnTo>
                        <a:lnTo>
                          <a:pt x="81" y="12"/>
                        </a:lnTo>
                        <a:lnTo>
                          <a:pt x="83" y="37"/>
                        </a:lnTo>
                      </a:path>
                    </a:pathLst>
                  </a:custGeom>
                  <a:solidFill>
                    <a:srgbClr val="9F9F9F"/>
                  </a:solidFill>
                  <a:ln w="12700" cap="rnd">
                    <a:noFill/>
                    <a:round/>
                    <a:headEnd/>
                    <a:tailEnd/>
                  </a:ln>
                </p:spPr>
                <p:txBody>
                  <a:bodyPr/>
                  <a:lstStyle/>
                  <a:p>
                    <a:endParaRPr lang="en-US" dirty="0"/>
                  </a:p>
                </p:txBody>
              </p:sp>
            </p:grpSp>
            <p:grpSp>
              <p:nvGrpSpPr>
                <p:cNvPr id="306" name="Group 679"/>
                <p:cNvGrpSpPr>
                  <a:grpSpLocks/>
                </p:cNvGrpSpPr>
                <p:nvPr/>
              </p:nvGrpSpPr>
              <p:grpSpPr bwMode="auto">
                <a:xfrm>
                  <a:off x="1378" y="2731"/>
                  <a:ext cx="91" cy="218"/>
                  <a:chOff x="1378" y="2731"/>
                  <a:chExt cx="91" cy="218"/>
                </a:xfrm>
              </p:grpSpPr>
              <p:grpSp>
                <p:nvGrpSpPr>
                  <p:cNvPr id="307" name="Group 680"/>
                  <p:cNvGrpSpPr>
                    <a:grpSpLocks/>
                  </p:cNvGrpSpPr>
                  <p:nvPr/>
                </p:nvGrpSpPr>
                <p:grpSpPr bwMode="auto">
                  <a:xfrm>
                    <a:off x="1378" y="2731"/>
                    <a:ext cx="91" cy="77"/>
                    <a:chOff x="1378" y="2731"/>
                    <a:chExt cx="91" cy="77"/>
                  </a:xfrm>
                </p:grpSpPr>
                <p:sp>
                  <p:nvSpPr>
                    <p:cNvPr id="309" name="Freeform 681"/>
                    <p:cNvSpPr>
                      <a:spLocks/>
                    </p:cNvSpPr>
                    <p:nvPr/>
                  </p:nvSpPr>
                  <p:spPr bwMode="auto">
                    <a:xfrm>
                      <a:off x="1378" y="2731"/>
                      <a:ext cx="80" cy="77"/>
                    </a:xfrm>
                    <a:custGeom>
                      <a:avLst/>
                      <a:gdLst>
                        <a:gd name="T0" fmla="*/ 79 w 80"/>
                        <a:gd name="T1" fmla="*/ 76 h 77"/>
                        <a:gd name="T2" fmla="*/ 2 w 80"/>
                        <a:gd name="T3" fmla="*/ 72 h 77"/>
                        <a:gd name="T4" fmla="*/ 0 w 80"/>
                        <a:gd name="T5" fmla="*/ 0 h 77"/>
                        <a:gd name="T6" fmla="*/ 0 60000 65536"/>
                        <a:gd name="T7" fmla="*/ 0 60000 65536"/>
                        <a:gd name="T8" fmla="*/ 0 60000 65536"/>
                        <a:gd name="T9" fmla="*/ 0 w 80"/>
                        <a:gd name="T10" fmla="*/ 0 h 77"/>
                        <a:gd name="T11" fmla="*/ 80 w 80"/>
                        <a:gd name="T12" fmla="*/ 77 h 77"/>
                      </a:gdLst>
                      <a:ahLst/>
                      <a:cxnLst>
                        <a:cxn ang="T6">
                          <a:pos x="T0" y="T1"/>
                        </a:cxn>
                        <a:cxn ang="T7">
                          <a:pos x="T2" y="T3"/>
                        </a:cxn>
                        <a:cxn ang="T8">
                          <a:pos x="T4" y="T5"/>
                        </a:cxn>
                      </a:cxnLst>
                      <a:rect l="T9" t="T10" r="T11" b="T12"/>
                      <a:pathLst>
                        <a:path w="80" h="77">
                          <a:moveTo>
                            <a:pt x="79" y="76"/>
                          </a:moveTo>
                          <a:lnTo>
                            <a:pt x="2" y="72"/>
                          </a:lnTo>
                          <a:lnTo>
                            <a:pt x="0" y="0"/>
                          </a:lnTo>
                        </a:path>
                      </a:pathLst>
                    </a:custGeom>
                    <a:noFill/>
                    <a:ln w="12700" cap="rnd">
                      <a:noFill/>
                      <a:round/>
                      <a:headEnd/>
                      <a:tailEnd/>
                    </a:ln>
                  </p:spPr>
                  <p:txBody>
                    <a:bodyPr/>
                    <a:lstStyle/>
                    <a:p>
                      <a:endParaRPr lang="en-US" dirty="0"/>
                    </a:p>
                  </p:txBody>
                </p:sp>
                <p:sp>
                  <p:nvSpPr>
                    <p:cNvPr id="310" name="Freeform 682"/>
                    <p:cNvSpPr>
                      <a:spLocks/>
                    </p:cNvSpPr>
                    <p:nvPr/>
                  </p:nvSpPr>
                  <p:spPr bwMode="auto">
                    <a:xfrm>
                      <a:off x="1380" y="2740"/>
                      <a:ext cx="89" cy="21"/>
                    </a:xfrm>
                    <a:custGeom>
                      <a:avLst/>
                      <a:gdLst>
                        <a:gd name="T0" fmla="*/ 88 w 89"/>
                        <a:gd name="T1" fmla="*/ 20 h 21"/>
                        <a:gd name="T2" fmla="*/ 57 w 89"/>
                        <a:gd name="T3" fmla="*/ 14 h 21"/>
                        <a:gd name="T4" fmla="*/ 0 w 89"/>
                        <a:gd name="T5" fmla="*/ 0 h 21"/>
                        <a:gd name="T6" fmla="*/ 0 60000 65536"/>
                        <a:gd name="T7" fmla="*/ 0 60000 65536"/>
                        <a:gd name="T8" fmla="*/ 0 60000 65536"/>
                        <a:gd name="T9" fmla="*/ 0 w 89"/>
                        <a:gd name="T10" fmla="*/ 0 h 21"/>
                        <a:gd name="T11" fmla="*/ 89 w 89"/>
                        <a:gd name="T12" fmla="*/ 21 h 21"/>
                      </a:gdLst>
                      <a:ahLst/>
                      <a:cxnLst>
                        <a:cxn ang="T6">
                          <a:pos x="T0" y="T1"/>
                        </a:cxn>
                        <a:cxn ang="T7">
                          <a:pos x="T2" y="T3"/>
                        </a:cxn>
                        <a:cxn ang="T8">
                          <a:pos x="T4" y="T5"/>
                        </a:cxn>
                      </a:cxnLst>
                      <a:rect l="T9" t="T10" r="T11" b="T12"/>
                      <a:pathLst>
                        <a:path w="89" h="21">
                          <a:moveTo>
                            <a:pt x="88" y="20"/>
                          </a:moveTo>
                          <a:lnTo>
                            <a:pt x="57" y="14"/>
                          </a:lnTo>
                          <a:lnTo>
                            <a:pt x="0" y="0"/>
                          </a:lnTo>
                        </a:path>
                      </a:pathLst>
                    </a:custGeom>
                    <a:noFill/>
                    <a:ln w="12700" cap="rnd">
                      <a:noFill/>
                      <a:round/>
                      <a:headEnd/>
                      <a:tailEnd/>
                    </a:ln>
                  </p:spPr>
                  <p:txBody>
                    <a:bodyPr/>
                    <a:lstStyle/>
                    <a:p>
                      <a:endParaRPr lang="en-US" dirty="0"/>
                    </a:p>
                  </p:txBody>
                </p:sp>
              </p:grpSp>
              <p:sp>
                <p:nvSpPr>
                  <p:cNvPr id="308" name="Freeform 683"/>
                  <p:cNvSpPr>
                    <a:spLocks/>
                  </p:cNvSpPr>
                  <p:nvPr/>
                </p:nvSpPr>
                <p:spPr bwMode="auto">
                  <a:xfrm>
                    <a:off x="1393" y="2818"/>
                    <a:ext cx="13" cy="131"/>
                  </a:xfrm>
                  <a:custGeom>
                    <a:avLst/>
                    <a:gdLst>
                      <a:gd name="T0" fmla="*/ 0 w 13"/>
                      <a:gd name="T1" fmla="*/ 0 h 131"/>
                      <a:gd name="T2" fmla="*/ 4 w 13"/>
                      <a:gd name="T3" fmla="*/ 70 h 131"/>
                      <a:gd name="T4" fmla="*/ 12 w 13"/>
                      <a:gd name="T5" fmla="*/ 130 h 131"/>
                      <a:gd name="T6" fmla="*/ 0 60000 65536"/>
                      <a:gd name="T7" fmla="*/ 0 60000 65536"/>
                      <a:gd name="T8" fmla="*/ 0 60000 65536"/>
                      <a:gd name="T9" fmla="*/ 0 w 13"/>
                      <a:gd name="T10" fmla="*/ 0 h 131"/>
                      <a:gd name="T11" fmla="*/ 13 w 13"/>
                      <a:gd name="T12" fmla="*/ 131 h 131"/>
                    </a:gdLst>
                    <a:ahLst/>
                    <a:cxnLst>
                      <a:cxn ang="T6">
                        <a:pos x="T0" y="T1"/>
                      </a:cxn>
                      <a:cxn ang="T7">
                        <a:pos x="T2" y="T3"/>
                      </a:cxn>
                      <a:cxn ang="T8">
                        <a:pos x="T4" y="T5"/>
                      </a:cxn>
                    </a:cxnLst>
                    <a:rect l="T9" t="T10" r="T11" b="T12"/>
                    <a:pathLst>
                      <a:path w="13" h="131">
                        <a:moveTo>
                          <a:pt x="0" y="0"/>
                        </a:moveTo>
                        <a:lnTo>
                          <a:pt x="4" y="70"/>
                        </a:lnTo>
                        <a:lnTo>
                          <a:pt x="12" y="130"/>
                        </a:lnTo>
                      </a:path>
                    </a:pathLst>
                  </a:custGeom>
                  <a:noFill/>
                  <a:ln w="12700" cap="rnd">
                    <a:noFill/>
                    <a:round/>
                    <a:headEnd/>
                    <a:tailEnd/>
                  </a:ln>
                </p:spPr>
                <p:txBody>
                  <a:bodyPr/>
                  <a:lstStyle/>
                  <a:p>
                    <a:endParaRPr lang="en-US" dirty="0"/>
                  </a:p>
                </p:txBody>
              </p:sp>
            </p:grpSp>
          </p:grpSp>
        </p:grpSp>
        <p:sp>
          <p:nvSpPr>
            <p:cNvPr id="293" name="Rectangle 684"/>
            <p:cNvSpPr>
              <a:spLocks noChangeArrowheads="1"/>
            </p:cNvSpPr>
            <p:nvPr/>
          </p:nvSpPr>
          <p:spPr bwMode="auto">
            <a:xfrm flipH="1">
              <a:off x="1667" y="2265"/>
              <a:ext cx="1022" cy="206"/>
            </a:xfrm>
            <a:prstGeom prst="rect">
              <a:avLst/>
            </a:prstGeom>
            <a:noFill/>
            <a:ln w="12700">
              <a:noFill/>
              <a:miter lim="800000"/>
              <a:headEnd/>
              <a:tailEnd/>
            </a:ln>
          </p:spPr>
          <p:txBody>
            <a:bodyPr wrap="none" lIns="81204" tIns="39889" rIns="81204" bIns="39889">
              <a:spAutoFit/>
            </a:bodyPr>
            <a:lstStyle/>
            <a:p>
              <a:pPr algn="ctr" defTabSz="820738">
                <a:lnSpc>
                  <a:spcPct val="90000"/>
                </a:lnSpc>
              </a:pPr>
              <a:r>
                <a:rPr lang="en-US" b="1" dirty="0">
                  <a:solidFill>
                    <a:schemeClr val="bg2"/>
                  </a:solidFill>
                </a:rPr>
                <a:t>Demographic</a:t>
              </a:r>
            </a:p>
          </p:txBody>
        </p:sp>
      </p:grpSp>
      <p:sp>
        <p:nvSpPr>
          <p:cNvPr id="510" name="Rectangle 685"/>
          <p:cNvSpPr>
            <a:spLocks noChangeArrowheads="1"/>
          </p:cNvSpPr>
          <p:nvPr/>
        </p:nvSpPr>
        <p:spPr bwMode="auto">
          <a:xfrm>
            <a:off x="6629400" y="1001906"/>
            <a:ext cx="2338388" cy="569912"/>
          </a:xfrm>
          <a:prstGeom prst="rect">
            <a:avLst/>
          </a:prstGeom>
          <a:noFill/>
          <a:ln w="12700">
            <a:noFill/>
            <a:miter lim="800000"/>
            <a:headEnd/>
            <a:tailEnd/>
          </a:ln>
        </p:spPr>
        <p:txBody>
          <a:bodyPr lIns="81204" tIns="39889" rIns="81204" bIns="39889">
            <a:spAutoFit/>
          </a:bodyPr>
          <a:lstStyle/>
          <a:p>
            <a:pPr defTabSz="820738">
              <a:lnSpc>
                <a:spcPct val="90000"/>
              </a:lnSpc>
              <a:spcBef>
                <a:spcPct val="50000"/>
              </a:spcBef>
            </a:pPr>
            <a:r>
              <a:rPr lang="en-US" sz="1400" b="1" dirty="0">
                <a:solidFill>
                  <a:schemeClr val="bg2"/>
                </a:solidFill>
              </a:rPr>
              <a:t>Age, gender, family size,  </a:t>
            </a:r>
          </a:p>
          <a:p>
            <a:pPr defTabSz="820738">
              <a:lnSpc>
                <a:spcPct val="90000"/>
              </a:lnSpc>
              <a:spcBef>
                <a:spcPct val="50000"/>
              </a:spcBef>
            </a:pPr>
            <a:r>
              <a:rPr lang="en-US" sz="1400" b="1" dirty="0">
                <a:solidFill>
                  <a:schemeClr val="bg2"/>
                </a:solidFill>
              </a:rPr>
              <a:t>             life cycle, income </a:t>
            </a:r>
          </a:p>
        </p:txBody>
      </p:sp>
    </p:spTree>
    <p:extLst>
      <p:ext uri="{BB962C8B-B14F-4D97-AF65-F5344CB8AC3E}">
        <p14:creationId xmlns:p14="http://schemas.microsoft.com/office/powerpoint/2010/main" val="39345554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2/3*#ppt_w"/>
                                          </p:val>
                                        </p:tav>
                                        <p:tav tm="100000">
                                          <p:val>
                                            <p:strVal val="#ppt_w"/>
                                          </p:val>
                                        </p:tav>
                                      </p:tavLst>
                                    </p:anim>
                                    <p:anim calcmode="lin" valueType="num">
                                      <p:cBhvr>
                                        <p:cTn id="8" dur="500" fill="hold"/>
                                        <p:tgtEl>
                                          <p:spTgt spid="10"/>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strips(downLeft)">
                                      <p:cBhvr>
                                        <p:cTn id="13" dur="500"/>
                                        <p:tgtEl>
                                          <p:spTgt spid="66"/>
                                        </p:tgtEl>
                                      </p:cBhvr>
                                    </p:animEffect>
                                  </p:childTnLst>
                                </p:cTn>
                              </p:par>
                            </p:childTnLst>
                          </p:cTn>
                        </p:par>
                        <p:par>
                          <p:cTn id="14" fill="hold">
                            <p:stCondLst>
                              <p:cond delay="500"/>
                            </p:stCondLst>
                            <p:childTnLst>
                              <p:par>
                                <p:cTn id="15" presetID="23" presetClass="entr" presetSubtype="272" fill="hold" nodeType="afterEffect">
                                  <p:stCondLst>
                                    <p:cond delay="0"/>
                                  </p:stCondLst>
                                  <p:childTnLst>
                                    <p:set>
                                      <p:cBhvr>
                                        <p:cTn id="16" dur="1" fill="hold">
                                          <p:stCondLst>
                                            <p:cond delay="0"/>
                                          </p:stCondLst>
                                        </p:cTn>
                                        <p:tgtEl>
                                          <p:spTgt spid="289"/>
                                        </p:tgtEl>
                                        <p:attrNameLst>
                                          <p:attrName>style.visibility</p:attrName>
                                        </p:attrNameLst>
                                      </p:cBhvr>
                                      <p:to>
                                        <p:strVal val="visible"/>
                                      </p:to>
                                    </p:set>
                                    <p:anim calcmode="lin" valueType="num">
                                      <p:cBhvr>
                                        <p:cTn id="17" dur="500" fill="hold"/>
                                        <p:tgtEl>
                                          <p:spTgt spid="289"/>
                                        </p:tgtEl>
                                        <p:attrNameLst>
                                          <p:attrName>ppt_w</p:attrName>
                                        </p:attrNameLst>
                                      </p:cBhvr>
                                      <p:tavLst>
                                        <p:tav tm="0">
                                          <p:val>
                                            <p:strVal val="2/3*#ppt_w"/>
                                          </p:val>
                                        </p:tav>
                                        <p:tav tm="100000">
                                          <p:val>
                                            <p:strVal val="#ppt_w"/>
                                          </p:val>
                                        </p:tav>
                                      </p:tavLst>
                                    </p:anim>
                                    <p:anim calcmode="lin" valueType="num">
                                      <p:cBhvr>
                                        <p:cTn id="18" dur="500" fill="hold"/>
                                        <p:tgtEl>
                                          <p:spTgt spid="289"/>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510"/>
                                        </p:tgtEl>
                                        <p:attrNameLst>
                                          <p:attrName>style.visibility</p:attrName>
                                        </p:attrNameLst>
                                      </p:cBhvr>
                                      <p:to>
                                        <p:strVal val="visible"/>
                                      </p:to>
                                    </p:set>
                                    <p:animEffect transition="in" filter="strips(downLeft)">
                                      <p:cBhvr>
                                        <p:cTn id="23"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utoUpdateAnimBg="0"/>
      <p:bldP spid="51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303" y="28099"/>
            <a:ext cx="6647936" cy="1325563"/>
          </a:xfrm>
        </p:spPr>
        <p:txBody>
          <a:bodyPr/>
          <a:lstStyle/>
          <a:p>
            <a:r>
              <a:rPr lang="en-US" dirty="0"/>
              <a:t>MKT 591: Course Roadmap</a:t>
            </a:r>
          </a:p>
        </p:txBody>
      </p:sp>
      <p:sp>
        <p:nvSpPr>
          <p:cNvPr id="214" name="Slide Number Placeholder 213"/>
          <p:cNvSpPr>
            <a:spLocks noGrp="1"/>
          </p:cNvSpPr>
          <p:nvPr>
            <p:ph type="sldNum" sz="quarter" idx="12"/>
          </p:nvPr>
        </p:nvSpPr>
        <p:spPr/>
        <p:txBody>
          <a:bodyPr/>
          <a:lstStyle/>
          <a:p>
            <a:pPr>
              <a:defRPr/>
            </a:pPr>
            <a:fld id="{0D6C48BB-8914-42F6-A238-FACE9FB4ACA6}" type="slidenum">
              <a:rPr lang="en-US" smtClean="0">
                <a:solidFill>
                  <a:prstClr val="black">
                    <a:tint val="75000"/>
                  </a:prstClr>
                </a:solidFill>
              </a:rPr>
              <a:pPr>
                <a:defRPr/>
              </a:pPr>
              <a:t>2</a:t>
            </a:fld>
            <a:endParaRPr lang="en-US" dirty="0">
              <a:solidFill>
                <a:prstClr val="black">
                  <a:tint val="75000"/>
                </a:prstClr>
              </a:solidFill>
            </a:endParaRPr>
          </a:p>
        </p:txBody>
      </p:sp>
      <p:cxnSp>
        <p:nvCxnSpPr>
          <p:cNvPr id="143" name="Straight Connector 142"/>
          <p:cNvCxnSpPr/>
          <p:nvPr/>
        </p:nvCxnSpPr>
        <p:spPr>
          <a:xfrm flipH="1">
            <a:off x="246056" y="1913930"/>
            <a:ext cx="3999" cy="2652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87" idx="2"/>
            <a:endCxn id="84" idx="0"/>
          </p:cNvCxnSpPr>
          <p:nvPr/>
        </p:nvCxnSpPr>
        <p:spPr>
          <a:xfrm flipH="1">
            <a:off x="4117325" y="1696824"/>
            <a:ext cx="673959" cy="527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83" idx="2"/>
          </p:cNvCxnSpPr>
          <p:nvPr/>
        </p:nvCxnSpPr>
        <p:spPr>
          <a:xfrm>
            <a:off x="2835612" y="1913929"/>
            <a:ext cx="4078" cy="286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174021" y="2581382"/>
            <a:ext cx="152398" cy="158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210" name="Straight Connector 209"/>
          <p:cNvCxnSpPr/>
          <p:nvPr/>
        </p:nvCxnSpPr>
        <p:spPr>
          <a:xfrm>
            <a:off x="2182898" y="3986033"/>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27636" y="2573429"/>
            <a:ext cx="1281067"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eaLnBrk="1" fontAlgn="auto" hangingPunct="1">
              <a:spcBef>
                <a:spcPts val="0"/>
              </a:spcBef>
              <a:spcAft>
                <a:spcPts val="0"/>
              </a:spcAft>
              <a:defRPr/>
            </a:pPr>
            <a:r>
              <a:rPr lang="en-US" sz="1400" dirty="0">
                <a:solidFill>
                  <a:prstClr val="black"/>
                </a:solidFill>
              </a:rPr>
              <a:t>Measurement Scales</a:t>
            </a:r>
          </a:p>
        </p:txBody>
      </p:sp>
      <p:sp>
        <p:nvSpPr>
          <p:cNvPr id="83" name="TextBox 82"/>
          <p:cNvSpPr txBox="1"/>
          <p:nvPr/>
        </p:nvSpPr>
        <p:spPr>
          <a:xfrm>
            <a:off x="2149812" y="1390709"/>
            <a:ext cx="1371600"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eaLnBrk="1" fontAlgn="auto" hangingPunct="1">
              <a:spcBef>
                <a:spcPts val="0"/>
              </a:spcBef>
              <a:spcAft>
                <a:spcPts val="0"/>
              </a:spcAft>
              <a:defRPr/>
            </a:pPr>
            <a:r>
              <a:rPr lang="en-US" dirty="0">
                <a:solidFill>
                  <a:prstClr val="black"/>
                </a:solidFill>
              </a:rPr>
              <a:t>Prediction / Regression</a:t>
            </a:r>
          </a:p>
        </p:txBody>
      </p:sp>
      <p:sp>
        <p:nvSpPr>
          <p:cNvPr id="84" name="TextBox 83"/>
          <p:cNvSpPr txBox="1"/>
          <p:nvPr/>
        </p:nvSpPr>
        <p:spPr>
          <a:xfrm>
            <a:off x="3516918" y="2224585"/>
            <a:ext cx="1200813"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Demand Forecasting</a:t>
            </a:r>
          </a:p>
        </p:txBody>
      </p:sp>
      <p:sp>
        <p:nvSpPr>
          <p:cNvPr id="87" name="TextBox 86"/>
          <p:cNvSpPr txBox="1"/>
          <p:nvPr/>
        </p:nvSpPr>
        <p:spPr>
          <a:xfrm>
            <a:off x="4279764" y="1389047"/>
            <a:ext cx="1023039" cy="307777"/>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eaLnBrk="1" fontAlgn="auto" hangingPunct="1">
              <a:spcBef>
                <a:spcPts val="0"/>
              </a:spcBef>
              <a:spcAft>
                <a:spcPts val="0"/>
              </a:spcAft>
              <a:defRPr/>
            </a:pPr>
            <a:r>
              <a:rPr lang="en-US" dirty="0">
                <a:solidFill>
                  <a:prstClr val="black"/>
                </a:solidFill>
              </a:rPr>
              <a:t>Forecasting</a:t>
            </a:r>
          </a:p>
        </p:txBody>
      </p:sp>
      <p:sp>
        <p:nvSpPr>
          <p:cNvPr id="91" name="TextBox 90"/>
          <p:cNvSpPr txBox="1"/>
          <p:nvPr/>
        </p:nvSpPr>
        <p:spPr>
          <a:xfrm>
            <a:off x="2326421" y="2200382"/>
            <a:ext cx="1066800"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Simple Linear Regression</a:t>
            </a:r>
          </a:p>
        </p:txBody>
      </p:sp>
      <p:sp>
        <p:nvSpPr>
          <p:cNvPr id="92" name="TextBox 91"/>
          <p:cNvSpPr txBox="1"/>
          <p:nvPr/>
        </p:nvSpPr>
        <p:spPr>
          <a:xfrm>
            <a:off x="2335298" y="3695316"/>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Multiple Regression</a:t>
            </a:r>
          </a:p>
        </p:txBody>
      </p:sp>
      <p:sp>
        <p:nvSpPr>
          <p:cNvPr id="93" name="TextBox 92"/>
          <p:cNvSpPr txBox="1"/>
          <p:nvPr/>
        </p:nvSpPr>
        <p:spPr>
          <a:xfrm>
            <a:off x="2335298" y="5103147"/>
            <a:ext cx="1066800" cy="95410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Logistic Regression (Consumer Choice)</a:t>
            </a:r>
          </a:p>
        </p:txBody>
      </p:sp>
      <p:sp>
        <p:nvSpPr>
          <p:cNvPr id="71" name="TextBox 70"/>
          <p:cNvSpPr txBox="1"/>
          <p:nvPr/>
        </p:nvSpPr>
        <p:spPr>
          <a:xfrm>
            <a:off x="250844" y="1390709"/>
            <a:ext cx="1557859"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eaLnBrk="1" fontAlgn="auto" hangingPunct="1">
              <a:spcBef>
                <a:spcPts val="0"/>
              </a:spcBef>
              <a:spcAft>
                <a:spcPts val="0"/>
              </a:spcAft>
              <a:defRPr/>
            </a:pPr>
            <a:r>
              <a:rPr lang="en-US" sz="1400" dirty="0">
                <a:solidFill>
                  <a:prstClr val="black"/>
                </a:solidFill>
              </a:rPr>
              <a:t>Review of Quant Market Research</a:t>
            </a:r>
          </a:p>
        </p:txBody>
      </p:sp>
      <p:cxnSp>
        <p:nvCxnSpPr>
          <p:cNvPr id="61" name="Straight Connector 60"/>
          <p:cNvCxnSpPr/>
          <p:nvPr/>
        </p:nvCxnSpPr>
        <p:spPr>
          <a:xfrm>
            <a:off x="2168334" y="2563101"/>
            <a:ext cx="3255" cy="1437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02094" y="3358259"/>
            <a:ext cx="1414201"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Discrete Analysis (</a:t>
            </a:r>
            <a:r>
              <a:rPr lang="en-US" dirty="0" err="1"/>
              <a:t>CrossTab</a:t>
            </a:r>
            <a:r>
              <a:rPr lang="en-US" dirty="0"/>
              <a:t>)</a:t>
            </a:r>
          </a:p>
        </p:txBody>
      </p:sp>
      <p:cxnSp>
        <p:nvCxnSpPr>
          <p:cNvPr id="77" name="Straight Connector 76"/>
          <p:cNvCxnSpPr>
            <a:cxnSpLocks/>
          </p:cNvCxnSpPr>
          <p:nvPr/>
        </p:nvCxnSpPr>
        <p:spPr>
          <a:xfrm>
            <a:off x="254002" y="2835039"/>
            <a:ext cx="263802"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90" name="TextBox 89"/>
          <p:cNvSpPr txBox="1"/>
          <p:nvPr/>
        </p:nvSpPr>
        <p:spPr>
          <a:xfrm>
            <a:off x="506334" y="4196750"/>
            <a:ext cx="1302369"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Continuous Analysis (Correlation)</a:t>
            </a:r>
          </a:p>
        </p:txBody>
      </p:sp>
      <p:cxnSp>
        <p:nvCxnSpPr>
          <p:cNvPr id="94" name="Straight Connector 93"/>
          <p:cNvCxnSpPr>
            <a:endCxn id="75" idx="1"/>
          </p:cNvCxnSpPr>
          <p:nvPr/>
        </p:nvCxnSpPr>
        <p:spPr>
          <a:xfrm flipV="1">
            <a:off x="263834" y="3619869"/>
            <a:ext cx="238260" cy="80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95" name="Straight Connector 94"/>
          <p:cNvCxnSpPr>
            <a:endCxn id="90" idx="1"/>
          </p:cNvCxnSpPr>
          <p:nvPr/>
        </p:nvCxnSpPr>
        <p:spPr>
          <a:xfrm flipV="1">
            <a:off x="250052" y="4566082"/>
            <a:ext cx="256282" cy="3628"/>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09" name="TextBox 108"/>
          <p:cNvSpPr txBox="1"/>
          <p:nvPr/>
        </p:nvSpPr>
        <p:spPr>
          <a:xfrm>
            <a:off x="7700583" y="1411455"/>
            <a:ext cx="1229612"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eaLnBrk="1" fontAlgn="auto" hangingPunct="1">
              <a:spcBef>
                <a:spcPts val="0"/>
              </a:spcBef>
              <a:spcAft>
                <a:spcPts val="0"/>
              </a:spcAft>
              <a:defRPr/>
            </a:pPr>
            <a:r>
              <a:rPr lang="en-US" dirty="0">
                <a:solidFill>
                  <a:prstClr val="black"/>
                </a:solidFill>
              </a:rPr>
              <a:t>Market Segmentation</a:t>
            </a:r>
          </a:p>
        </p:txBody>
      </p:sp>
      <p:cxnSp>
        <p:nvCxnSpPr>
          <p:cNvPr id="59" name="Straight Connector 58"/>
          <p:cNvCxnSpPr/>
          <p:nvPr/>
        </p:nvCxnSpPr>
        <p:spPr>
          <a:xfrm>
            <a:off x="2182898" y="3986034"/>
            <a:ext cx="0" cy="6154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176416" y="4601530"/>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858149" y="2224585"/>
            <a:ext cx="1229612"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Customer Classification</a:t>
            </a:r>
          </a:p>
        </p:txBody>
      </p:sp>
      <p:cxnSp>
        <p:nvCxnSpPr>
          <p:cNvPr id="76" name="Straight Connector 75"/>
          <p:cNvCxnSpPr>
            <a:stCxn id="91" idx="2"/>
            <a:endCxn id="78" idx="0"/>
          </p:cNvCxnSpPr>
          <p:nvPr/>
        </p:nvCxnSpPr>
        <p:spPr>
          <a:xfrm flipH="1">
            <a:off x="2859819" y="2939047"/>
            <a:ext cx="2" cy="115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326419" y="3054501"/>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Categorical Variables</a:t>
            </a:r>
          </a:p>
        </p:txBody>
      </p:sp>
      <p:sp>
        <p:nvSpPr>
          <p:cNvPr id="96" name="TextBox 95"/>
          <p:cNvSpPr txBox="1"/>
          <p:nvPr/>
        </p:nvSpPr>
        <p:spPr>
          <a:xfrm>
            <a:off x="4973477" y="3054501"/>
            <a:ext cx="1114286"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Discriminant Analysis </a:t>
            </a:r>
          </a:p>
        </p:txBody>
      </p:sp>
      <p:sp>
        <p:nvSpPr>
          <p:cNvPr id="97" name="TextBox 96"/>
          <p:cNvSpPr txBox="1"/>
          <p:nvPr/>
        </p:nvSpPr>
        <p:spPr>
          <a:xfrm>
            <a:off x="4997833" y="3687493"/>
            <a:ext cx="1089193"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Bayesian Classifier</a:t>
            </a:r>
          </a:p>
        </p:txBody>
      </p:sp>
      <p:sp>
        <p:nvSpPr>
          <p:cNvPr id="112" name="TextBox 111"/>
          <p:cNvSpPr txBox="1"/>
          <p:nvPr/>
        </p:nvSpPr>
        <p:spPr>
          <a:xfrm>
            <a:off x="6212897" y="3523196"/>
            <a:ext cx="1229612"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Extracting Features by Text Analytics</a:t>
            </a:r>
          </a:p>
        </p:txBody>
      </p:sp>
      <p:sp>
        <p:nvSpPr>
          <p:cNvPr id="113" name="TextBox 112"/>
          <p:cNvSpPr txBox="1"/>
          <p:nvPr/>
        </p:nvSpPr>
        <p:spPr>
          <a:xfrm>
            <a:off x="6218932" y="2227673"/>
            <a:ext cx="1229612"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Factor Analysis</a:t>
            </a:r>
          </a:p>
        </p:txBody>
      </p:sp>
      <p:cxnSp>
        <p:nvCxnSpPr>
          <p:cNvPr id="125" name="Straight Connector 124"/>
          <p:cNvCxnSpPr>
            <a:stCxn id="87" idx="2"/>
            <a:endCxn id="68" idx="0"/>
          </p:cNvCxnSpPr>
          <p:nvPr/>
        </p:nvCxnSpPr>
        <p:spPr>
          <a:xfrm>
            <a:off x="4791284" y="1696824"/>
            <a:ext cx="681671" cy="527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96" idx="1"/>
          </p:cNvCxnSpPr>
          <p:nvPr/>
        </p:nvCxnSpPr>
        <p:spPr>
          <a:xfrm flipH="1" flipV="1">
            <a:off x="4858151" y="3313217"/>
            <a:ext cx="115326" cy="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6218932" y="1426269"/>
            <a:ext cx="1229612" cy="52322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a:defRPr sz="1400">
                <a:solidFill>
                  <a:schemeClr val="tx1"/>
                </a:solidFill>
              </a:defRPr>
            </a:lvl1pPr>
          </a:lstStyle>
          <a:p>
            <a:pPr eaLnBrk="1" fontAlgn="auto" hangingPunct="1">
              <a:spcBef>
                <a:spcPts val="0"/>
              </a:spcBef>
              <a:spcAft>
                <a:spcPts val="0"/>
              </a:spcAft>
              <a:defRPr/>
            </a:pPr>
            <a:r>
              <a:rPr lang="en-US" dirty="0">
                <a:solidFill>
                  <a:prstClr val="black"/>
                </a:solidFill>
              </a:rPr>
              <a:t>Features &amp; Dimensions</a:t>
            </a:r>
          </a:p>
        </p:txBody>
      </p:sp>
      <p:cxnSp>
        <p:nvCxnSpPr>
          <p:cNvPr id="145" name="Straight Connector 144"/>
          <p:cNvCxnSpPr>
            <a:stCxn id="142" idx="2"/>
            <a:endCxn id="113" idx="0"/>
          </p:cNvCxnSpPr>
          <p:nvPr/>
        </p:nvCxnSpPr>
        <p:spPr>
          <a:xfrm>
            <a:off x="6833738" y="1949489"/>
            <a:ext cx="0" cy="278184"/>
          </a:xfrm>
          <a:prstGeom prst="lin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cxnSp>
      <p:cxnSp>
        <p:nvCxnSpPr>
          <p:cNvPr id="146" name="Straight Connector 145"/>
          <p:cNvCxnSpPr/>
          <p:nvPr/>
        </p:nvCxnSpPr>
        <p:spPr>
          <a:xfrm>
            <a:off x="6833738" y="2750893"/>
            <a:ext cx="0" cy="257910"/>
          </a:xfrm>
          <a:prstGeom prst="lin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cxnSp>
      <p:sp>
        <p:nvSpPr>
          <p:cNvPr id="148" name="TextBox 147"/>
          <p:cNvSpPr txBox="1"/>
          <p:nvPr/>
        </p:nvSpPr>
        <p:spPr>
          <a:xfrm>
            <a:off x="7700583" y="2993989"/>
            <a:ext cx="1229612" cy="738664"/>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27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Advanced Model-based Segmentation</a:t>
            </a:r>
          </a:p>
        </p:txBody>
      </p:sp>
      <p:sp>
        <p:nvSpPr>
          <p:cNvPr id="149" name="TextBox 148"/>
          <p:cNvSpPr txBox="1"/>
          <p:nvPr/>
        </p:nvSpPr>
        <p:spPr>
          <a:xfrm>
            <a:off x="7700583" y="2212859"/>
            <a:ext cx="1229612" cy="523220"/>
          </a:xfrm>
          <a:prstGeom prst="rect">
            <a:avLst/>
          </a:prstGeom>
          <a:solidFill>
            <a:srgbClr val="FFFF00"/>
          </a:soli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Segmentation General</a:t>
            </a:r>
          </a:p>
        </p:txBody>
      </p:sp>
      <p:cxnSp>
        <p:nvCxnSpPr>
          <p:cNvPr id="150" name="Straight Connector 149"/>
          <p:cNvCxnSpPr>
            <a:endCxn id="149" idx="0"/>
          </p:cNvCxnSpPr>
          <p:nvPr/>
        </p:nvCxnSpPr>
        <p:spPr>
          <a:xfrm>
            <a:off x="8315389" y="1934675"/>
            <a:ext cx="0" cy="278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315389" y="2736079"/>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700583" y="4000250"/>
            <a:ext cx="1229612" cy="52322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27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p>
            <a:pPr eaLnBrk="1" fontAlgn="auto" hangingPunct="1">
              <a:spcBef>
                <a:spcPts val="0"/>
              </a:spcBef>
              <a:spcAft>
                <a:spcPts val="0"/>
              </a:spcAft>
              <a:defRPr/>
            </a:pPr>
            <a:r>
              <a:rPr lang="en-US" sz="1400" dirty="0">
                <a:solidFill>
                  <a:prstClr val="black"/>
                </a:solidFill>
              </a:rPr>
              <a:t>Spatial Segmentation</a:t>
            </a:r>
          </a:p>
        </p:txBody>
      </p:sp>
      <p:cxnSp>
        <p:nvCxnSpPr>
          <p:cNvPr id="49" name="Straight Connector 48"/>
          <p:cNvCxnSpPr/>
          <p:nvPr/>
        </p:nvCxnSpPr>
        <p:spPr>
          <a:xfrm>
            <a:off x="8315389" y="3747467"/>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3"/>
          <a:stretch>
            <a:fillRect/>
          </a:stretch>
        </p:blipFill>
        <p:spPr>
          <a:xfrm>
            <a:off x="5472955" y="5958579"/>
            <a:ext cx="2517112" cy="580334"/>
          </a:xfrm>
          <a:prstGeom prst="rect">
            <a:avLst/>
          </a:prstGeom>
        </p:spPr>
      </p:pic>
      <p:cxnSp>
        <p:nvCxnSpPr>
          <p:cNvPr id="50" name="Straight Connector 49"/>
          <p:cNvCxnSpPr/>
          <p:nvPr/>
        </p:nvCxnSpPr>
        <p:spPr>
          <a:xfrm>
            <a:off x="4021874" y="2736079"/>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516919" y="2993989"/>
            <a:ext cx="1089191" cy="738664"/>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BASS Diffusion Model</a:t>
            </a:r>
          </a:p>
        </p:txBody>
      </p:sp>
      <p:sp>
        <p:nvSpPr>
          <p:cNvPr id="54" name="TextBox 53"/>
          <p:cNvSpPr txBox="1"/>
          <p:nvPr/>
        </p:nvSpPr>
        <p:spPr>
          <a:xfrm>
            <a:off x="4985287" y="4384434"/>
            <a:ext cx="1114284" cy="30777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Tree Models</a:t>
            </a:r>
          </a:p>
        </p:txBody>
      </p:sp>
      <p:cxnSp>
        <p:nvCxnSpPr>
          <p:cNvPr id="63" name="Straight Connector 62"/>
          <p:cNvCxnSpPr>
            <a:cxnSpLocks/>
          </p:cNvCxnSpPr>
          <p:nvPr/>
        </p:nvCxnSpPr>
        <p:spPr>
          <a:xfrm flipH="1">
            <a:off x="4858149" y="4560846"/>
            <a:ext cx="130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7" idx="1"/>
          </p:cNvCxnSpPr>
          <p:nvPr/>
        </p:nvCxnSpPr>
        <p:spPr>
          <a:xfrm flipH="1" flipV="1">
            <a:off x="4858149" y="3947053"/>
            <a:ext cx="139684" cy="2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a:off x="4854789" y="2530773"/>
            <a:ext cx="3360" cy="262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203089" y="2965286"/>
            <a:ext cx="1229612" cy="30777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algn="ctr" eaLnBrk="1" hangingPunct="1"/>
            <a:r>
              <a:rPr lang="en-US" dirty="0"/>
              <a:t>MDS</a:t>
            </a:r>
          </a:p>
        </p:txBody>
      </p:sp>
      <p:cxnSp>
        <p:nvCxnSpPr>
          <p:cNvPr id="53" name="Straight Connector 52"/>
          <p:cNvCxnSpPr/>
          <p:nvPr/>
        </p:nvCxnSpPr>
        <p:spPr>
          <a:xfrm>
            <a:off x="6810380" y="3276423"/>
            <a:ext cx="0" cy="257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985287" y="4897980"/>
            <a:ext cx="1114284"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fontAlgn="auto">
              <a:spcBef>
                <a:spcPts val="0"/>
              </a:spcBef>
              <a:spcAft>
                <a:spcPts val="0"/>
              </a:spcAft>
              <a:defRPr sz="1400">
                <a:solidFill>
                  <a:prstClr val="black"/>
                </a:solidFill>
              </a:defRPr>
            </a:lvl1pPr>
          </a:lstStyle>
          <a:p>
            <a:pPr eaLnBrk="1" hangingPunct="1"/>
            <a:r>
              <a:rPr lang="en-US" dirty="0"/>
              <a:t>Deep Learning</a:t>
            </a:r>
          </a:p>
        </p:txBody>
      </p:sp>
      <p:cxnSp>
        <p:nvCxnSpPr>
          <p:cNvPr id="57" name="Straight Connector 56"/>
          <p:cNvCxnSpPr>
            <a:cxnSpLocks/>
          </p:cNvCxnSpPr>
          <p:nvPr/>
        </p:nvCxnSpPr>
        <p:spPr>
          <a:xfrm flipH="1">
            <a:off x="4854789" y="5155173"/>
            <a:ext cx="130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326419" y="4412194"/>
            <a:ext cx="1066800" cy="523220"/>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solidFill>
              <a:schemeClr val="tx1"/>
            </a:solidFill>
          </a:ln>
        </p:spPr>
        <p:style>
          <a:lnRef idx="1">
            <a:schemeClr val="dk1"/>
          </a:lnRef>
          <a:fillRef idx="2">
            <a:schemeClr val="dk1"/>
          </a:fillRef>
          <a:effectRef idx="1">
            <a:schemeClr val="dk1"/>
          </a:effectRef>
          <a:fontRef idx="minor">
            <a:schemeClr val="dk1"/>
          </a:fontRef>
        </p:style>
        <p:txBody>
          <a:bodyPr wrap="square" rtlCol="0">
            <a:spAutoFit/>
          </a:bodyPr>
          <a:lstStyle>
            <a:defPPr>
              <a:defRPr lang="en-US"/>
            </a:defPPr>
            <a:lvl1pPr eaLnBrk="1" fontAlgn="auto" hangingPunct="1">
              <a:spcBef>
                <a:spcPts val="0"/>
              </a:spcBef>
              <a:spcAft>
                <a:spcPts val="0"/>
              </a:spcAft>
              <a:defRPr sz="1400">
                <a:solidFill>
                  <a:prstClr val="black"/>
                </a:solidFill>
              </a:defRPr>
            </a:lvl1pPr>
          </a:lstStyle>
          <a:p>
            <a:r>
              <a:rPr lang="en-US" dirty="0"/>
              <a:t>Issues in Regression</a:t>
            </a:r>
          </a:p>
        </p:txBody>
      </p:sp>
      <p:cxnSp>
        <p:nvCxnSpPr>
          <p:cNvPr id="60" name="Straight Connector 59"/>
          <p:cNvCxnSpPr/>
          <p:nvPr/>
        </p:nvCxnSpPr>
        <p:spPr>
          <a:xfrm>
            <a:off x="2182898" y="4566082"/>
            <a:ext cx="0" cy="793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193132" y="5349060"/>
            <a:ext cx="15239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557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Rectangle 3"/>
          <p:cNvSpPr>
            <a:spLocks noChangeArrowheads="1"/>
          </p:cNvSpPr>
          <p:nvPr/>
        </p:nvSpPr>
        <p:spPr bwMode="auto">
          <a:xfrm>
            <a:off x="1151534" y="295280"/>
            <a:ext cx="2876160" cy="1939635"/>
          </a:xfrm>
          <a:prstGeom prst="rect">
            <a:avLst/>
          </a:prstGeom>
          <a:noFill/>
          <a:ln w="9525">
            <a:noFill/>
            <a:miter lim="800000"/>
            <a:headEnd/>
            <a:tailEnd/>
          </a:ln>
          <a:effectLst/>
        </p:spPr>
        <p:txBody>
          <a:bodyPr wrap="square" lIns="92075" tIns="46038" rIns="92075" bIns="46038">
            <a:spAutoFit/>
          </a:bodyPr>
          <a:lstStyle/>
          <a:p>
            <a:r>
              <a:rPr lang="en-US" sz="2400" b="1" dirty="0">
                <a:latin typeface="Eras Medium ITC" panose="020B0602030504020804" pitchFamily="34" charset="0"/>
              </a:rPr>
              <a:t>3.    </a:t>
            </a:r>
            <a:r>
              <a:rPr lang="en-US" sz="2400" b="1" u="sng" dirty="0">
                <a:latin typeface="Eras Medium ITC" panose="020B0602030504020804" pitchFamily="34" charset="0"/>
              </a:rPr>
              <a:t>Psychographic</a:t>
            </a:r>
            <a:endParaRPr lang="en-US" sz="2400" b="1" dirty="0">
              <a:latin typeface="Eras Medium ITC" panose="020B0602030504020804" pitchFamily="34" charset="0"/>
            </a:endParaRPr>
          </a:p>
          <a:p>
            <a:r>
              <a:rPr lang="en-US" sz="2400" b="1" dirty="0">
                <a:latin typeface="Eras Medium ITC" panose="020B0602030504020804" pitchFamily="34" charset="0"/>
              </a:rPr>
              <a:t>       Life Style</a:t>
            </a:r>
          </a:p>
          <a:p>
            <a:r>
              <a:rPr lang="en-US" sz="2400" b="1" dirty="0">
                <a:latin typeface="Eras Medium ITC" panose="020B0602030504020804" pitchFamily="34" charset="0"/>
              </a:rPr>
              <a:t>       Personality</a:t>
            </a:r>
          </a:p>
          <a:p>
            <a:r>
              <a:rPr lang="en-US" sz="2400" b="1" dirty="0">
                <a:latin typeface="Eras Medium ITC" panose="020B0602030504020804" pitchFamily="34" charset="0"/>
              </a:rPr>
              <a:t>       Attitudes</a:t>
            </a:r>
          </a:p>
          <a:p>
            <a:r>
              <a:rPr lang="en-US" sz="2400" b="1" dirty="0">
                <a:latin typeface="Eras Medium ITC" panose="020B0602030504020804" pitchFamily="34" charset="0"/>
              </a:rPr>
              <a:t>       Opinions</a:t>
            </a:r>
          </a:p>
        </p:txBody>
      </p:sp>
      <p:sp>
        <p:nvSpPr>
          <p:cNvPr id="8"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20</a:t>
            </a:fld>
            <a:endParaRPr lang="en-US" dirty="0"/>
          </a:p>
        </p:txBody>
      </p:sp>
      <p:grpSp>
        <p:nvGrpSpPr>
          <p:cNvPr id="6" name="Group 686"/>
          <p:cNvGrpSpPr>
            <a:grpSpLocks/>
          </p:cNvGrpSpPr>
          <p:nvPr/>
        </p:nvGrpSpPr>
        <p:grpSpPr bwMode="auto">
          <a:xfrm>
            <a:off x="4724400" y="412652"/>
            <a:ext cx="2790825" cy="1268412"/>
            <a:chOff x="2367" y="2567"/>
            <a:chExt cx="1758" cy="799"/>
          </a:xfrm>
        </p:grpSpPr>
        <p:sp>
          <p:nvSpPr>
            <p:cNvPr id="7" name="Rectangle 687"/>
            <p:cNvSpPr>
              <a:spLocks noChangeArrowheads="1"/>
            </p:cNvSpPr>
            <p:nvPr/>
          </p:nvSpPr>
          <p:spPr bwMode="auto">
            <a:xfrm>
              <a:off x="2399" y="2877"/>
              <a:ext cx="1563" cy="489"/>
            </a:xfrm>
            <a:prstGeom prst="rect">
              <a:avLst/>
            </a:prstGeom>
            <a:solidFill>
              <a:srgbClr val="FFCCCC"/>
            </a:solidFill>
            <a:ln w="12700">
              <a:noFill/>
              <a:miter lim="800000"/>
              <a:headEnd/>
              <a:tailEnd/>
            </a:ln>
            <a:effectLst>
              <a:outerShdw dist="107763" dir="2700000" algn="ctr" rotWithShape="0">
                <a:schemeClr val="bg2"/>
              </a:outerShdw>
            </a:effectLst>
          </p:spPr>
          <p:txBody>
            <a:bodyPr wrap="none" anchor="ctr"/>
            <a:lstStyle/>
            <a:p>
              <a:pPr>
                <a:defRPr/>
              </a:pPr>
              <a:endParaRPr lang="en-US" dirty="0"/>
            </a:p>
          </p:txBody>
        </p:sp>
        <p:grpSp>
          <p:nvGrpSpPr>
            <p:cNvPr id="9" name="Group 688"/>
            <p:cNvGrpSpPr>
              <a:grpSpLocks/>
            </p:cNvGrpSpPr>
            <p:nvPr/>
          </p:nvGrpSpPr>
          <p:grpSpPr bwMode="auto">
            <a:xfrm>
              <a:off x="3249" y="2567"/>
              <a:ext cx="876" cy="543"/>
              <a:chOff x="3210" y="2367"/>
              <a:chExt cx="1138" cy="811"/>
            </a:xfrm>
          </p:grpSpPr>
          <p:grpSp>
            <p:nvGrpSpPr>
              <p:cNvPr id="11" name="Group 689"/>
              <p:cNvGrpSpPr>
                <a:grpSpLocks/>
              </p:cNvGrpSpPr>
              <p:nvPr/>
            </p:nvGrpSpPr>
            <p:grpSpPr bwMode="auto">
              <a:xfrm>
                <a:off x="3703" y="2650"/>
                <a:ext cx="622" cy="528"/>
                <a:chOff x="3703" y="2650"/>
                <a:chExt cx="622" cy="528"/>
              </a:xfrm>
            </p:grpSpPr>
            <p:grpSp>
              <p:nvGrpSpPr>
                <p:cNvPr id="108" name="Group 690"/>
                <p:cNvGrpSpPr>
                  <a:grpSpLocks/>
                </p:cNvGrpSpPr>
                <p:nvPr/>
              </p:nvGrpSpPr>
              <p:grpSpPr bwMode="auto">
                <a:xfrm>
                  <a:off x="3703" y="2747"/>
                  <a:ext cx="622" cy="431"/>
                  <a:chOff x="3703" y="2747"/>
                  <a:chExt cx="622" cy="431"/>
                </a:xfrm>
              </p:grpSpPr>
              <p:grpSp>
                <p:nvGrpSpPr>
                  <p:cNvPr id="123" name="Group 691"/>
                  <p:cNvGrpSpPr>
                    <a:grpSpLocks/>
                  </p:cNvGrpSpPr>
                  <p:nvPr/>
                </p:nvGrpSpPr>
                <p:grpSpPr bwMode="auto">
                  <a:xfrm>
                    <a:off x="4035" y="2783"/>
                    <a:ext cx="206" cy="137"/>
                    <a:chOff x="4035" y="2783"/>
                    <a:chExt cx="206" cy="137"/>
                  </a:xfrm>
                </p:grpSpPr>
                <p:sp>
                  <p:nvSpPr>
                    <p:cNvPr id="149" name="Freeform 692"/>
                    <p:cNvSpPr>
                      <a:spLocks/>
                    </p:cNvSpPr>
                    <p:nvPr/>
                  </p:nvSpPr>
                  <p:spPr bwMode="auto">
                    <a:xfrm>
                      <a:off x="4035" y="2783"/>
                      <a:ext cx="206" cy="137"/>
                    </a:xfrm>
                    <a:custGeom>
                      <a:avLst/>
                      <a:gdLst>
                        <a:gd name="T0" fmla="*/ 82 w 206"/>
                        <a:gd name="T1" fmla="*/ 0 h 137"/>
                        <a:gd name="T2" fmla="*/ 42 w 206"/>
                        <a:gd name="T3" fmla="*/ 36 h 137"/>
                        <a:gd name="T4" fmla="*/ 0 w 206"/>
                        <a:gd name="T5" fmla="*/ 46 h 137"/>
                        <a:gd name="T6" fmla="*/ 18 w 206"/>
                        <a:gd name="T7" fmla="*/ 64 h 137"/>
                        <a:gd name="T8" fmla="*/ 26 w 206"/>
                        <a:gd name="T9" fmla="*/ 72 h 137"/>
                        <a:gd name="T10" fmla="*/ 39 w 206"/>
                        <a:gd name="T11" fmla="*/ 82 h 137"/>
                        <a:gd name="T12" fmla="*/ 54 w 206"/>
                        <a:gd name="T13" fmla="*/ 93 h 137"/>
                        <a:gd name="T14" fmla="*/ 67 w 206"/>
                        <a:gd name="T15" fmla="*/ 102 h 137"/>
                        <a:gd name="T16" fmla="*/ 78 w 206"/>
                        <a:gd name="T17" fmla="*/ 106 h 137"/>
                        <a:gd name="T18" fmla="*/ 85 w 206"/>
                        <a:gd name="T19" fmla="*/ 114 h 137"/>
                        <a:gd name="T20" fmla="*/ 99 w 206"/>
                        <a:gd name="T21" fmla="*/ 120 h 137"/>
                        <a:gd name="T22" fmla="*/ 104 w 206"/>
                        <a:gd name="T23" fmla="*/ 121 h 137"/>
                        <a:gd name="T24" fmla="*/ 114 w 206"/>
                        <a:gd name="T25" fmla="*/ 121 h 137"/>
                        <a:gd name="T26" fmla="*/ 127 w 206"/>
                        <a:gd name="T27" fmla="*/ 121 h 137"/>
                        <a:gd name="T28" fmla="*/ 138 w 206"/>
                        <a:gd name="T29" fmla="*/ 125 h 137"/>
                        <a:gd name="T30" fmla="*/ 152 w 206"/>
                        <a:gd name="T31" fmla="*/ 130 h 137"/>
                        <a:gd name="T32" fmla="*/ 163 w 206"/>
                        <a:gd name="T33" fmla="*/ 133 h 137"/>
                        <a:gd name="T34" fmla="*/ 173 w 206"/>
                        <a:gd name="T35" fmla="*/ 136 h 137"/>
                        <a:gd name="T36" fmla="*/ 186 w 206"/>
                        <a:gd name="T37" fmla="*/ 135 h 137"/>
                        <a:gd name="T38" fmla="*/ 194 w 206"/>
                        <a:gd name="T39" fmla="*/ 135 h 137"/>
                        <a:gd name="T40" fmla="*/ 197 w 206"/>
                        <a:gd name="T41" fmla="*/ 135 h 137"/>
                        <a:gd name="T42" fmla="*/ 201 w 206"/>
                        <a:gd name="T43" fmla="*/ 125 h 137"/>
                        <a:gd name="T44" fmla="*/ 205 w 206"/>
                        <a:gd name="T45" fmla="*/ 114 h 137"/>
                        <a:gd name="T46" fmla="*/ 202 w 206"/>
                        <a:gd name="T47" fmla="*/ 104 h 137"/>
                        <a:gd name="T48" fmla="*/ 200 w 206"/>
                        <a:gd name="T49" fmla="*/ 98 h 137"/>
                        <a:gd name="T50" fmla="*/ 192 w 206"/>
                        <a:gd name="T51" fmla="*/ 91 h 137"/>
                        <a:gd name="T52" fmla="*/ 185 w 206"/>
                        <a:gd name="T53" fmla="*/ 87 h 137"/>
                        <a:gd name="T54" fmla="*/ 172 w 206"/>
                        <a:gd name="T55" fmla="*/ 83 h 137"/>
                        <a:gd name="T56" fmla="*/ 157 w 206"/>
                        <a:gd name="T57" fmla="*/ 81 h 137"/>
                        <a:gd name="T58" fmla="*/ 148 w 206"/>
                        <a:gd name="T59" fmla="*/ 81 h 137"/>
                        <a:gd name="T60" fmla="*/ 131 w 206"/>
                        <a:gd name="T61" fmla="*/ 80 h 137"/>
                        <a:gd name="T62" fmla="*/ 117 w 206"/>
                        <a:gd name="T63" fmla="*/ 77 h 137"/>
                        <a:gd name="T64" fmla="*/ 111 w 206"/>
                        <a:gd name="T65" fmla="*/ 74 h 137"/>
                        <a:gd name="T66" fmla="*/ 106 w 206"/>
                        <a:gd name="T67" fmla="*/ 65 h 137"/>
                        <a:gd name="T68" fmla="*/ 99 w 206"/>
                        <a:gd name="T69" fmla="*/ 50 h 137"/>
                        <a:gd name="T70" fmla="*/ 92 w 206"/>
                        <a:gd name="T71" fmla="*/ 36 h 137"/>
                        <a:gd name="T72" fmla="*/ 88 w 206"/>
                        <a:gd name="T73" fmla="*/ 24 h 137"/>
                        <a:gd name="T74" fmla="*/ 82 w 206"/>
                        <a:gd name="T75" fmla="*/ 0 h 1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6"/>
                        <a:gd name="T115" fmla="*/ 0 h 137"/>
                        <a:gd name="T116" fmla="*/ 206 w 206"/>
                        <a:gd name="T117" fmla="*/ 137 h 1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6" h="137">
                          <a:moveTo>
                            <a:pt x="82" y="0"/>
                          </a:moveTo>
                          <a:lnTo>
                            <a:pt x="42" y="36"/>
                          </a:lnTo>
                          <a:lnTo>
                            <a:pt x="0" y="46"/>
                          </a:lnTo>
                          <a:lnTo>
                            <a:pt x="18" y="64"/>
                          </a:lnTo>
                          <a:lnTo>
                            <a:pt x="26" y="72"/>
                          </a:lnTo>
                          <a:lnTo>
                            <a:pt x="39" y="82"/>
                          </a:lnTo>
                          <a:lnTo>
                            <a:pt x="54" y="93"/>
                          </a:lnTo>
                          <a:lnTo>
                            <a:pt x="67" y="102"/>
                          </a:lnTo>
                          <a:lnTo>
                            <a:pt x="78" y="106"/>
                          </a:lnTo>
                          <a:lnTo>
                            <a:pt x="85" y="114"/>
                          </a:lnTo>
                          <a:lnTo>
                            <a:pt x="99" y="120"/>
                          </a:lnTo>
                          <a:lnTo>
                            <a:pt x="104" y="121"/>
                          </a:lnTo>
                          <a:lnTo>
                            <a:pt x="114" y="121"/>
                          </a:lnTo>
                          <a:lnTo>
                            <a:pt x="127" y="121"/>
                          </a:lnTo>
                          <a:lnTo>
                            <a:pt x="138" y="125"/>
                          </a:lnTo>
                          <a:lnTo>
                            <a:pt x="152" y="130"/>
                          </a:lnTo>
                          <a:lnTo>
                            <a:pt x="163" y="133"/>
                          </a:lnTo>
                          <a:lnTo>
                            <a:pt x="173" y="136"/>
                          </a:lnTo>
                          <a:lnTo>
                            <a:pt x="186" y="135"/>
                          </a:lnTo>
                          <a:lnTo>
                            <a:pt x="194" y="135"/>
                          </a:lnTo>
                          <a:lnTo>
                            <a:pt x="197" y="135"/>
                          </a:lnTo>
                          <a:lnTo>
                            <a:pt x="201" y="125"/>
                          </a:lnTo>
                          <a:lnTo>
                            <a:pt x="205" y="114"/>
                          </a:lnTo>
                          <a:lnTo>
                            <a:pt x="202" y="104"/>
                          </a:lnTo>
                          <a:lnTo>
                            <a:pt x="200" y="98"/>
                          </a:lnTo>
                          <a:lnTo>
                            <a:pt x="192" y="91"/>
                          </a:lnTo>
                          <a:lnTo>
                            <a:pt x="185" y="87"/>
                          </a:lnTo>
                          <a:lnTo>
                            <a:pt x="172" y="83"/>
                          </a:lnTo>
                          <a:lnTo>
                            <a:pt x="157" y="81"/>
                          </a:lnTo>
                          <a:lnTo>
                            <a:pt x="148" y="81"/>
                          </a:lnTo>
                          <a:lnTo>
                            <a:pt x="131" y="80"/>
                          </a:lnTo>
                          <a:lnTo>
                            <a:pt x="117" y="77"/>
                          </a:lnTo>
                          <a:lnTo>
                            <a:pt x="111" y="74"/>
                          </a:lnTo>
                          <a:lnTo>
                            <a:pt x="106" y="65"/>
                          </a:lnTo>
                          <a:lnTo>
                            <a:pt x="99" y="50"/>
                          </a:lnTo>
                          <a:lnTo>
                            <a:pt x="92" y="36"/>
                          </a:lnTo>
                          <a:lnTo>
                            <a:pt x="88" y="24"/>
                          </a:lnTo>
                          <a:lnTo>
                            <a:pt x="82" y="0"/>
                          </a:lnTo>
                        </a:path>
                      </a:pathLst>
                    </a:custGeom>
                    <a:solidFill>
                      <a:srgbClr val="FFE0C0"/>
                    </a:solidFill>
                    <a:ln w="12700" cap="rnd">
                      <a:noFill/>
                      <a:round/>
                      <a:headEnd/>
                      <a:tailEnd/>
                    </a:ln>
                  </p:spPr>
                  <p:txBody>
                    <a:bodyPr/>
                    <a:lstStyle/>
                    <a:p>
                      <a:endParaRPr lang="en-US" dirty="0"/>
                    </a:p>
                  </p:txBody>
                </p:sp>
                <p:sp>
                  <p:nvSpPr>
                    <p:cNvPr id="150" name="Freeform 693"/>
                    <p:cNvSpPr>
                      <a:spLocks/>
                    </p:cNvSpPr>
                    <p:nvPr/>
                  </p:nvSpPr>
                  <p:spPr bwMode="auto">
                    <a:xfrm>
                      <a:off x="4127" y="2849"/>
                      <a:ext cx="18" cy="34"/>
                    </a:xfrm>
                    <a:custGeom>
                      <a:avLst/>
                      <a:gdLst>
                        <a:gd name="T0" fmla="*/ 0 w 18"/>
                        <a:gd name="T1" fmla="*/ 0 h 34"/>
                        <a:gd name="T2" fmla="*/ 4 w 18"/>
                        <a:gd name="T3" fmla="*/ 14 h 34"/>
                        <a:gd name="T4" fmla="*/ 5 w 18"/>
                        <a:gd name="T5" fmla="*/ 23 h 34"/>
                        <a:gd name="T6" fmla="*/ 10 w 18"/>
                        <a:gd name="T7" fmla="*/ 31 h 34"/>
                        <a:gd name="T8" fmla="*/ 17 w 18"/>
                        <a:gd name="T9" fmla="*/ 33 h 34"/>
                        <a:gd name="T10" fmla="*/ 14 w 18"/>
                        <a:gd name="T11" fmla="*/ 26 h 34"/>
                        <a:gd name="T12" fmla="*/ 9 w 18"/>
                        <a:gd name="T13" fmla="*/ 20 h 34"/>
                        <a:gd name="T14" fmla="*/ 0 w 18"/>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34"/>
                        <a:gd name="T26" fmla="*/ 18 w 18"/>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34">
                          <a:moveTo>
                            <a:pt x="0" y="0"/>
                          </a:moveTo>
                          <a:lnTo>
                            <a:pt x="4" y="14"/>
                          </a:lnTo>
                          <a:lnTo>
                            <a:pt x="5" y="23"/>
                          </a:lnTo>
                          <a:lnTo>
                            <a:pt x="10" y="31"/>
                          </a:lnTo>
                          <a:lnTo>
                            <a:pt x="17" y="33"/>
                          </a:lnTo>
                          <a:lnTo>
                            <a:pt x="14" y="26"/>
                          </a:lnTo>
                          <a:lnTo>
                            <a:pt x="9" y="20"/>
                          </a:lnTo>
                          <a:lnTo>
                            <a:pt x="0" y="0"/>
                          </a:lnTo>
                        </a:path>
                      </a:pathLst>
                    </a:custGeom>
                    <a:solidFill>
                      <a:srgbClr val="804000"/>
                    </a:solidFill>
                    <a:ln w="12700" cap="rnd">
                      <a:noFill/>
                      <a:round/>
                      <a:headEnd/>
                      <a:tailEnd/>
                    </a:ln>
                  </p:spPr>
                  <p:txBody>
                    <a:bodyPr/>
                    <a:lstStyle/>
                    <a:p>
                      <a:endParaRPr lang="en-US" dirty="0"/>
                    </a:p>
                  </p:txBody>
                </p:sp>
                <p:sp>
                  <p:nvSpPr>
                    <p:cNvPr id="151" name="Freeform 694"/>
                    <p:cNvSpPr>
                      <a:spLocks/>
                    </p:cNvSpPr>
                    <p:nvPr/>
                  </p:nvSpPr>
                  <p:spPr bwMode="auto">
                    <a:xfrm>
                      <a:off x="4035" y="2788"/>
                      <a:ext cx="81" cy="95"/>
                    </a:xfrm>
                    <a:custGeom>
                      <a:avLst/>
                      <a:gdLst>
                        <a:gd name="T0" fmla="*/ 80 w 81"/>
                        <a:gd name="T1" fmla="*/ 0 h 95"/>
                        <a:gd name="T2" fmla="*/ 79 w 81"/>
                        <a:gd name="T3" fmla="*/ 10 h 95"/>
                        <a:gd name="T4" fmla="*/ 77 w 81"/>
                        <a:gd name="T5" fmla="*/ 20 h 95"/>
                        <a:gd name="T6" fmla="*/ 73 w 81"/>
                        <a:gd name="T7" fmla="*/ 30 h 95"/>
                        <a:gd name="T8" fmla="*/ 69 w 81"/>
                        <a:gd name="T9" fmla="*/ 47 h 95"/>
                        <a:gd name="T10" fmla="*/ 69 w 81"/>
                        <a:gd name="T11" fmla="*/ 58 h 95"/>
                        <a:gd name="T12" fmla="*/ 68 w 81"/>
                        <a:gd name="T13" fmla="*/ 69 h 95"/>
                        <a:gd name="T14" fmla="*/ 68 w 81"/>
                        <a:gd name="T15" fmla="*/ 88 h 95"/>
                        <a:gd name="T16" fmla="*/ 66 w 81"/>
                        <a:gd name="T17" fmla="*/ 94 h 95"/>
                        <a:gd name="T18" fmla="*/ 51 w 81"/>
                        <a:gd name="T19" fmla="*/ 85 h 95"/>
                        <a:gd name="T20" fmla="*/ 43 w 81"/>
                        <a:gd name="T21" fmla="*/ 77 h 95"/>
                        <a:gd name="T22" fmla="*/ 29 w 81"/>
                        <a:gd name="T23" fmla="*/ 69 h 95"/>
                        <a:gd name="T24" fmla="*/ 18 w 81"/>
                        <a:gd name="T25" fmla="*/ 58 h 95"/>
                        <a:gd name="T26" fmla="*/ 9 w 81"/>
                        <a:gd name="T27" fmla="*/ 47 h 95"/>
                        <a:gd name="T28" fmla="*/ 0 w 81"/>
                        <a:gd name="T29" fmla="*/ 37 h 95"/>
                        <a:gd name="T30" fmla="*/ 48 w 81"/>
                        <a:gd name="T31" fmla="*/ 0 h 95"/>
                        <a:gd name="T32" fmla="*/ 80 w 81"/>
                        <a:gd name="T33" fmla="*/ 0 h 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1"/>
                        <a:gd name="T52" fmla="*/ 0 h 95"/>
                        <a:gd name="T53" fmla="*/ 81 w 81"/>
                        <a:gd name="T54" fmla="*/ 95 h 9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1" h="95">
                          <a:moveTo>
                            <a:pt x="80" y="0"/>
                          </a:moveTo>
                          <a:lnTo>
                            <a:pt x="79" y="10"/>
                          </a:lnTo>
                          <a:lnTo>
                            <a:pt x="77" y="20"/>
                          </a:lnTo>
                          <a:lnTo>
                            <a:pt x="73" y="30"/>
                          </a:lnTo>
                          <a:lnTo>
                            <a:pt x="69" y="47"/>
                          </a:lnTo>
                          <a:lnTo>
                            <a:pt x="69" y="58"/>
                          </a:lnTo>
                          <a:lnTo>
                            <a:pt x="68" y="69"/>
                          </a:lnTo>
                          <a:lnTo>
                            <a:pt x="68" y="88"/>
                          </a:lnTo>
                          <a:lnTo>
                            <a:pt x="66" y="94"/>
                          </a:lnTo>
                          <a:lnTo>
                            <a:pt x="51" y="85"/>
                          </a:lnTo>
                          <a:lnTo>
                            <a:pt x="43" y="77"/>
                          </a:lnTo>
                          <a:lnTo>
                            <a:pt x="29" y="69"/>
                          </a:lnTo>
                          <a:lnTo>
                            <a:pt x="18" y="58"/>
                          </a:lnTo>
                          <a:lnTo>
                            <a:pt x="9" y="47"/>
                          </a:lnTo>
                          <a:lnTo>
                            <a:pt x="0" y="37"/>
                          </a:lnTo>
                          <a:lnTo>
                            <a:pt x="48" y="0"/>
                          </a:lnTo>
                          <a:lnTo>
                            <a:pt x="80" y="0"/>
                          </a:lnTo>
                        </a:path>
                      </a:pathLst>
                    </a:custGeom>
                    <a:solidFill>
                      <a:srgbClr val="804000"/>
                    </a:solidFill>
                    <a:ln w="12700" cap="rnd">
                      <a:noFill/>
                      <a:round/>
                      <a:headEnd/>
                      <a:tailEnd/>
                    </a:ln>
                  </p:spPr>
                  <p:txBody>
                    <a:bodyPr/>
                    <a:lstStyle/>
                    <a:p>
                      <a:endParaRPr lang="en-US" dirty="0"/>
                    </a:p>
                  </p:txBody>
                </p:sp>
              </p:grpSp>
              <p:grpSp>
                <p:nvGrpSpPr>
                  <p:cNvPr id="124" name="Group 695"/>
                  <p:cNvGrpSpPr>
                    <a:grpSpLocks/>
                  </p:cNvGrpSpPr>
                  <p:nvPr/>
                </p:nvGrpSpPr>
                <p:grpSpPr bwMode="auto">
                  <a:xfrm>
                    <a:off x="3820" y="2747"/>
                    <a:ext cx="210" cy="271"/>
                    <a:chOff x="3820" y="2747"/>
                    <a:chExt cx="210" cy="271"/>
                  </a:xfrm>
                </p:grpSpPr>
                <p:sp>
                  <p:nvSpPr>
                    <p:cNvPr id="141" name="Freeform 696"/>
                    <p:cNvSpPr>
                      <a:spLocks/>
                    </p:cNvSpPr>
                    <p:nvPr/>
                  </p:nvSpPr>
                  <p:spPr bwMode="auto">
                    <a:xfrm>
                      <a:off x="3820" y="2747"/>
                      <a:ext cx="210" cy="271"/>
                    </a:xfrm>
                    <a:custGeom>
                      <a:avLst/>
                      <a:gdLst>
                        <a:gd name="T0" fmla="*/ 208 w 210"/>
                        <a:gd name="T1" fmla="*/ 82 h 271"/>
                        <a:gd name="T2" fmla="*/ 197 w 210"/>
                        <a:gd name="T3" fmla="*/ 91 h 271"/>
                        <a:gd name="T4" fmla="*/ 187 w 210"/>
                        <a:gd name="T5" fmla="*/ 95 h 271"/>
                        <a:gd name="T6" fmla="*/ 172 w 210"/>
                        <a:gd name="T7" fmla="*/ 103 h 271"/>
                        <a:gd name="T8" fmla="*/ 159 w 210"/>
                        <a:gd name="T9" fmla="*/ 109 h 271"/>
                        <a:gd name="T10" fmla="*/ 146 w 210"/>
                        <a:gd name="T11" fmla="*/ 114 h 271"/>
                        <a:gd name="T12" fmla="*/ 134 w 210"/>
                        <a:gd name="T13" fmla="*/ 119 h 271"/>
                        <a:gd name="T14" fmla="*/ 122 w 210"/>
                        <a:gd name="T15" fmla="*/ 124 h 271"/>
                        <a:gd name="T16" fmla="*/ 109 w 210"/>
                        <a:gd name="T17" fmla="*/ 126 h 271"/>
                        <a:gd name="T18" fmla="*/ 99 w 210"/>
                        <a:gd name="T19" fmla="*/ 132 h 271"/>
                        <a:gd name="T20" fmla="*/ 91 w 210"/>
                        <a:gd name="T21" fmla="*/ 140 h 271"/>
                        <a:gd name="T22" fmla="*/ 84 w 210"/>
                        <a:gd name="T23" fmla="*/ 147 h 271"/>
                        <a:gd name="T24" fmla="*/ 82 w 210"/>
                        <a:gd name="T25" fmla="*/ 155 h 271"/>
                        <a:gd name="T26" fmla="*/ 81 w 210"/>
                        <a:gd name="T27" fmla="*/ 162 h 271"/>
                        <a:gd name="T28" fmla="*/ 84 w 210"/>
                        <a:gd name="T29" fmla="*/ 173 h 271"/>
                        <a:gd name="T30" fmla="*/ 86 w 210"/>
                        <a:gd name="T31" fmla="*/ 184 h 271"/>
                        <a:gd name="T32" fmla="*/ 87 w 210"/>
                        <a:gd name="T33" fmla="*/ 198 h 271"/>
                        <a:gd name="T34" fmla="*/ 87 w 210"/>
                        <a:gd name="T35" fmla="*/ 216 h 271"/>
                        <a:gd name="T36" fmla="*/ 86 w 210"/>
                        <a:gd name="T37" fmla="*/ 226 h 271"/>
                        <a:gd name="T38" fmla="*/ 81 w 210"/>
                        <a:gd name="T39" fmla="*/ 240 h 271"/>
                        <a:gd name="T40" fmla="*/ 77 w 210"/>
                        <a:gd name="T41" fmla="*/ 254 h 271"/>
                        <a:gd name="T42" fmla="*/ 69 w 210"/>
                        <a:gd name="T43" fmla="*/ 270 h 271"/>
                        <a:gd name="T44" fmla="*/ 36 w 210"/>
                        <a:gd name="T45" fmla="*/ 266 h 271"/>
                        <a:gd name="T46" fmla="*/ 5 w 210"/>
                        <a:gd name="T47" fmla="*/ 266 h 271"/>
                        <a:gd name="T48" fmla="*/ 2 w 210"/>
                        <a:gd name="T49" fmla="*/ 252 h 271"/>
                        <a:gd name="T50" fmla="*/ 1 w 210"/>
                        <a:gd name="T51" fmla="*/ 236 h 271"/>
                        <a:gd name="T52" fmla="*/ 0 w 210"/>
                        <a:gd name="T53" fmla="*/ 224 h 271"/>
                        <a:gd name="T54" fmla="*/ 2 w 210"/>
                        <a:gd name="T55" fmla="*/ 210 h 271"/>
                        <a:gd name="T56" fmla="*/ 5 w 210"/>
                        <a:gd name="T57" fmla="*/ 201 h 271"/>
                        <a:gd name="T58" fmla="*/ 9 w 210"/>
                        <a:gd name="T59" fmla="*/ 187 h 271"/>
                        <a:gd name="T60" fmla="*/ 12 w 210"/>
                        <a:gd name="T61" fmla="*/ 176 h 271"/>
                        <a:gd name="T62" fmla="*/ 11 w 210"/>
                        <a:gd name="T63" fmla="*/ 165 h 271"/>
                        <a:gd name="T64" fmla="*/ 9 w 210"/>
                        <a:gd name="T65" fmla="*/ 153 h 271"/>
                        <a:gd name="T66" fmla="*/ 10 w 210"/>
                        <a:gd name="T67" fmla="*/ 142 h 271"/>
                        <a:gd name="T68" fmla="*/ 8 w 210"/>
                        <a:gd name="T69" fmla="*/ 134 h 271"/>
                        <a:gd name="T70" fmla="*/ 10 w 210"/>
                        <a:gd name="T71" fmla="*/ 127 h 271"/>
                        <a:gd name="T72" fmla="*/ 14 w 210"/>
                        <a:gd name="T73" fmla="*/ 121 h 271"/>
                        <a:gd name="T74" fmla="*/ 24 w 210"/>
                        <a:gd name="T75" fmla="*/ 112 h 271"/>
                        <a:gd name="T76" fmla="*/ 30 w 210"/>
                        <a:gd name="T77" fmla="*/ 103 h 271"/>
                        <a:gd name="T78" fmla="*/ 36 w 210"/>
                        <a:gd name="T79" fmla="*/ 92 h 271"/>
                        <a:gd name="T80" fmla="*/ 43 w 210"/>
                        <a:gd name="T81" fmla="*/ 82 h 271"/>
                        <a:gd name="T82" fmla="*/ 50 w 210"/>
                        <a:gd name="T83" fmla="*/ 72 h 271"/>
                        <a:gd name="T84" fmla="*/ 60 w 210"/>
                        <a:gd name="T85" fmla="*/ 62 h 271"/>
                        <a:gd name="T86" fmla="*/ 69 w 210"/>
                        <a:gd name="T87" fmla="*/ 52 h 271"/>
                        <a:gd name="T88" fmla="*/ 78 w 210"/>
                        <a:gd name="T89" fmla="*/ 43 h 271"/>
                        <a:gd name="T90" fmla="*/ 87 w 210"/>
                        <a:gd name="T91" fmla="*/ 35 h 271"/>
                        <a:gd name="T92" fmla="*/ 96 w 210"/>
                        <a:gd name="T93" fmla="*/ 27 h 271"/>
                        <a:gd name="T94" fmla="*/ 107 w 210"/>
                        <a:gd name="T95" fmla="*/ 16 h 271"/>
                        <a:gd name="T96" fmla="*/ 150 w 210"/>
                        <a:gd name="T97" fmla="*/ 0 h 271"/>
                        <a:gd name="T98" fmla="*/ 201 w 210"/>
                        <a:gd name="T99" fmla="*/ 13 h 271"/>
                        <a:gd name="T100" fmla="*/ 209 w 210"/>
                        <a:gd name="T101" fmla="*/ 54 h 271"/>
                        <a:gd name="T102" fmla="*/ 208 w 210"/>
                        <a:gd name="T103" fmla="*/ 82 h 2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0"/>
                        <a:gd name="T157" fmla="*/ 0 h 271"/>
                        <a:gd name="T158" fmla="*/ 210 w 210"/>
                        <a:gd name="T159" fmla="*/ 271 h 2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0" h="271">
                          <a:moveTo>
                            <a:pt x="208" y="82"/>
                          </a:moveTo>
                          <a:lnTo>
                            <a:pt x="197" y="91"/>
                          </a:lnTo>
                          <a:lnTo>
                            <a:pt x="187" y="95"/>
                          </a:lnTo>
                          <a:lnTo>
                            <a:pt x="172" y="103"/>
                          </a:lnTo>
                          <a:lnTo>
                            <a:pt x="159" y="109"/>
                          </a:lnTo>
                          <a:lnTo>
                            <a:pt x="146" y="114"/>
                          </a:lnTo>
                          <a:lnTo>
                            <a:pt x="134" y="119"/>
                          </a:lnTo>
                          <a:lnTo>
                            <a:pt x="122" y="124"/>
                          </a:lnTo>
                          <a:lnTo>
                            <a:pt x="109" y="126"/>
                          </a:lnTo>
                          <a:lnTo>
                            <a:pt x="99" y="132"/>
                          </a:lnTo>
                          <a:lnTo>
                            <a:pt x="91" y="140"/>
                          </a:lnTo>
                          <a:lnTo>
                            <a:pt x="84" y="147"/>
                          </a:lnTo>
                          <a:lnTo>
                            <a:pt x="82" y="155"/>
                          </a:lnTo>
                          <a:lnTo>
                            <a:pt x="81" y="162"/>
                          </a:lnTo>
                          <a:lnTo>
                            <a:pt x="84" y="173"/>
                          </a:lnTo>
                          <a:lnTo>
                            <a:pt x="86" y="184"/>
                          </a:lnTo>
                          <a:lnTo>
                            <a:pt x="87" y="198"/>
                          </a:lnTo>
                          <a:lnTo>
                            <a:pt x="87" y="216"/>
                          </a:lnTo>
                          <a:lnTo>
                            <a:pt x="86" y="226"/>
                          </a:lnTo>
                          <a:lnTo>
                            <a:pt x="81" y="240"/>
                          </a:lnTo>
                          <a:lnTo>
                            <a:pt x="77" y="254"/>
                          </a:lnTo>
                          <a:lnTo>
                            <a:pt x="69" y="270"/>
                          </a:lnTo>
                          <a:lnTo>
                            <a:pt x="36" y="266"/>
                          </a:lnTo>
                          <a:lnTo>
                            <a:pt x="5" y="266"/>
                          </a:lnTo>
                          <a:lnTo>
                            <a:pt x="2" y="252"/>
                          </a:lnTo>
                          <a:lnTo>
                            <a:pt x="1" y="236"/>
                          </a:lnTo>
                          <a:lnTo>
                            <a:pt x="0" y="224"/>
                          </a:lnTo>
                          <a:lnTo>
                            <a:pt x="2" y="210"/>
                          </a:lnTo>
                          <a:lnTo>
                            <a:pt x="5" y="201"/>
                          </a:lnTo>
                          <a:lnTo>
                            <a:pt x="9" y="187"/>
                          </a:lnTo>
                          <a:lnTo>
                            <a:pt x="12" y="176"/>
                          </a:lnTo>
                          <a:lnTo>
                            <a:pt x="11" y="165"/>
                          </a:lnTo>
                          <a:lnTo>
                            <a:pt x="9" y="153"/>
                          </a:lnTo>
                          <a:lnTo>
                            <a:pt x="10" y="142"/>
                          </a:lnTo>
                          <a:lnTo>
                            <a:pt x="8" y="134"/>
                          </a:lnTo>
                          <a:lnTo>
                            <a:pt x="10" y="127"/>
                          </a:lnTo>
                          <a:lnTo>
                            <a:pt x="14" y="121"/>
                          </a:lnTo>
                          <a:lnTo>
                            <a:pt x="24" y="112"/>
                          </a:lnTo>
                          <a:lnTo>
                            <a:pt x="30" y="103"/>
                          </a:lnTo>
                          <a:lnTo>
                            <a:pt x="36" y="92"/>
                          </a:lnTo>
                          <a:lnTo>
                            <a:pt x="43" y="82"/>
                          </a:lnTo>
                          <a:lnTo>
                            <a:pt x="50" y="72"/>
                          </a:lnTo>
                          <a:lnTo>
                            <a:pt x="60" y="62"/>
                          </a:lnTo>
                          <a:lnTo>
                            <a:pt x="69" y="52"/>
                          </a:lnTo>
                          <a:lnTo>
                            <a:pt x="78" y="43"/>
                          </a:lnTo>
                          <a:lnTo>
                            <a:pt x="87" y="35"/>
                          </a:lnTo>
                          <a:lnTo>
                            <a:pt x="96" y="27"/>
                          </a:lnTo>
                          <a:lnTo>
                            <a:pt x="107" y="16"/>
                          </a:lnTo>
                          <a:lnTo>
                            <a:pt x="150" y="0"/>
                          </a:lnTo>
                          <a:lnTo>
                            <a:pt x="201" y="13"/>
                          </a:lnTo>
                          <a:lnTo>
                            <a:pt x="209" y="54"/>
                          </a:lnTo>
                          <a:lnTo>
                            <a:pt x="208" y="82"/>
                          </a:lnTo>
                        </a:path>
                      </a:pathLst>
                    </a:custGeom>
                    <a:solidFill>
                      <a:srgbClr val="FFE0C0"/>
                    </a:solidFill>
                    <a:ln w="12700" cap="rnd">
                      <a:noFill/>
                      <a:round/>
                      <a:headEnd/>
                      <a:tailEnd/>
                    </a:ln>
                  </p:spPr>
                  <p:txBody>
                    <a:bodyPr/>
                    <a:lstStyle/>
                    <a:p>
                      <a:endParaRPr lang="en-US" dirty="0"/>
                    </a:p>
                  </p:txBody>
                </p:sp>
                <p:sp>
                  <p:nvSpPr>
                    <p:cNvPr id="142" name="Freeform 697"/>
                    <p:cNvSpPr>
                      <a:spLocks/>
                    </p:cNvSpPr>
                    <p:nvPr/>
                  </p:nvSpPr>
                  <p:spPr bwMode="auto">
                    <a:xfrm>
                      <a:off x="3903" y="2793"/>
                      <a:ext cx="127" cy="99"/>
                    </a:xfrm>
                    <a:custGeom>
                      <a:avLst/>
                      <a:gdLst>
                        <a:gd name="T0" fmla="*/ 9 w 127"/>
                        <a:gd name="T1" fmla="*/ 81 h 99"/>
                        <a:gd name="T2" fmla="*/ 22 w 127"/>
                        <a:gd name="T3" fmla="*/ 75 h 99"/>
                        <a:gd name="T4" fmla="*/ 38 w 127"/>
                        <a:gd name="T5" fmla="*/ 70 h 99"/>
                        <a:gd name="T6" fmla="*/ 63 w 127"/>
                        <a:gd name="T7" fmla="*/ 63 h 99"/>
                        <a:gd name="T8" fmla="*/ 87 w 127"/>
                        <a:gd name="T9" fmla="*/ 52 h 99"/>
                        <a:gd name="T10" fmla="*/ 109 w 127"/>
                        <a:gd name="T11" fmla="*/ 37 h 99"/>
                        <a:gd name="T12" fmla="*/ 112 w 127"/>
                        <a:gd name="T13" fmla="*/ 33 h 99"/>
                        <a:gd name="T14" fmla="*/ 111 w 127"/>
                        <a:gd name="T15" fmla="*/ 24 h 99"/>
                        <a:gd name="T16" fmla="*/ 103 w 127"/>
                        <a:gd name="T17" fmla="*/ 8 h 99"/>
                        <a:gd name="T18" fmla="*/ 97 w 127"/>
                        <a:gd name="T19" fmla="*/ 0 h 99"/>
                        <a:gd name="T20" fmla="*/ 126 w 127"/>
                        <a:gd name="T21" fmla="*/ 2 h 99"/>
                        <a:gd name="T22" fmla="*/ 122 w 127"/>
                        <a:gd name="T23" fmla="*/ 27 h 99"/>
                        <a:gd name="T24" fmla="*/ 121 w 127"/>
                        <a:gd name="T25" fmla="*/ 38 h 99"/>
                        <a:gd name="T26" fmla="*/ 114 w 127"/>
                        <a:gd name="T27" fmla="*/ 42 h 99"/>
                        <a:gd name="T28" fmla="*/ 107 w 127"/>
                        <a:gd name="T29" fmla="*/ 47 h 99"/>
                        <a:gd name="T30" fmla="*/ 95 w 127"/>
                        <a:gd name="T31" fmla="*/ 53 h 99"/>
                        <a:gd name="T32" fmla="*/ 83 w 127"/>
                        <a:gd name="T33" fmla="*/ 57 h 99"/>
                        <a:gd name="T34" fmla="*/ 67 w 127"/>
                        <a:gd name="T35" fmla="*/ 65 h 99"/>
                        <a:gd name="T36" fmla="*/ 49 w 127"/>
                        <a:gd name="T37" fmla="*/ 72 h 99"/>
                        <a:gd name="T38" fmla="*/ 42 w 127"/>
                        <a:gd name="T39" fmla="*/ 75 h 99"/>
                        <a:gd name="T40" fmla="*/ 31 w 127"/>
                        <a:gd name="T41" fmla="*/ 77 h 99"/>
                        <a:gd name="T42" fmla="*/ 18 w 127"/>
                        <a:gd name="T43" fmla="*/ 83 h 99"/>
                        <a:gd name="T44" fmla="*/ 9 w 127"/>
                        <a:gd name="T45" fmla="*/ 89 h 99"/>
                        <a:gd name="T46" fmla="*/ 0 w 127"/>
                        <a:gd name="T47" fmla="*/ 98 h 99"/>
                        <a:gd name="T48" fmla="*/ 9 w 127"/>
                        <a:gd name="T49" fmla="*/ 81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7"/>
                        <a:gd name="T76" fmla="*/ 0 h 99"/>
                        <a:gd name="T77" fmla="*/ 127 w 127"/>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7" h="99">
                          <a:moveTo>
                            <a:pt x="9" y="81"/>
                          </a:moveTo>
                          <a:lnTo>
                            <a:pt x="22" y="75"/>
                          </a:lnTo>
                          <a:lnTo>
                            <a:pt x="38" y="70"/>
                          </a:lnTo>
                          <a:lnTo>
                            <a:pt x="63" y="63"/>
                          </a:lnTo>
                          <a:lnTo>
                            <a:pt x="87" y="52"/>
                          </a:lnTo>
                          <a:lnTo>
                            <a:pt x="109" y="37"/>
                          </a:lnTo>
                          <a:lnTo>
                            <a:pt x="112" y="33"/>
                          </a:lnTo>
                          <a:lnTo>
                            <a:pt x="111" y="24"/>
                          </a:lnTo>
                          <a:lnTo>
                            <a:pt x="103" y="8"/>
                          </a:lnTo>
                          <a:lnTo>
                            <a:pt x="97" y="0"/>
                          </a:lnTo>
                          <a:lnTo>
                            <a:pt x="126" y="2"/>
                          </a:lnTo>
                          <a:lnTo>
                            <a:pt x="122" y="27"/>
                          </a:lnTo>
                          <a:lnTo>
                            <a:pt x="121" y="38"/>
                          </a:lnTo>
                          <a:lnTo>
                            <a:pt x="114" y="42"/>
                          </a:lnTo>
                          <a:lnTo>
                            <a:pt x="107" y="47"/>
                          </a:lnTo>
                          <a:lnTo>
                            <a:pt x="95" y="53"/>
                          </a:lnTo>
                          <a:lnTo>
                            <a:pt x="83" y="57"/>
                          </a:lnTo>
                          <a:lnTo>
                            <a:pt x="67" y="65"/>
                          </a:lnTo>
                          <a:lnTo>
                            <a:pt x="49" y="72"/>
                          </a:lnTo>
                          <a:lnTo>
                            <a:pt x="42" y="75"/>
                          </a:lnTo>
                          <a:lnTo>
                            <a:pt x="31" y="77"/>
                          </a:lnTo>
                          <a:lnTo>
                            <a:pt x="18" y="83"/>
                          </a:lnTo>
                          <a:lnTo>
                            <a:pt x="9" y="89"/>
                          </a:lnTo>
                          <a:lnTo>
                            <a:pt x="0" y="98"/>
                          </a:lnTo>
                          <a:lnTo>
                            <a:pt x="9" y="81"/>
                          </a:lnTo>
                        </a:path>
                      </a:pathLst>
                    </a:custGeom>
                    <a:solidFill>
                      <a:srgbClr val="804000"/>
                    </a:solidFill>
                    <a:ln w="12700" cap="rnd">
                      <a:noFill/>
                      <a:round/>
                      <a:headEnd/>
                      <a:tailEnd/>
                    </a:ln>
                  </p:spPr>
                  <p:txBody>
                    <a:bodyPr/>
                    <a:lstStyle/>
                    <a:p>
                      <a:endParaRPr lang="en-US" dirty="0"/>
                    </a:p>
                  </p:txBody>
                </p:sp>
                <p:sp>
                  <p:nvSpPr>
                    <p:cNvPr id="143" name="Freeform 698"/>
                    <p:cNvSpPr>
                      <a:spLocks/>
                    </p:cNvSpPr>
                    <p:nvPr/>
                  </p:nvSpPr>
                  <p:spPr bwMode="auto">
                    <a:xfrm>
                      <a:off x="3872" y="2958"/>
                      <a:ext cx="12" cy="54"/>
                    </a:xfrm>
                    <a:custGeom>
                      <a:avLst/>
                      <a:gdLst>
                        <a:gd name="T0" fmla="*/ 9 w 12"/>
                        <a:gd name="T1" fmla="*/ 0 h 54"/>
                        <a:gd name="T2" fmla="*/ 8 w 12"/>
                        <a:gd name="T3" fmla="*/ 14 h 54"/>
                        <a:gd name="T4" fmla="*/ 6 w 12"/>
                        <a:gd name="T5" fmla="*/ 34 h 54"/>
                        <a:gd name="T6" fmla="*/ 0 w 12"/>
                        <a:gd name="T7" fmla="*/ 53 h 54"/>
                        <a:gd name="T8" fmla="*/ 8 w 12"/>
                        <a:gd name="T9" fmla="*/ 53 h 54"/>
                        <a:gd name="T10" fmla="*/ 9 w 12"/>
                        <a:gd name="T11" fmla="*/ 45 h 54"/>
                        <a:gd name="T12" fmla="*/ 11 w 12"/>
                        <a:gd name="T13" fmla="*/ 30 h 54"/>
                        <a:gd name="T14" fmla="*/ 11 w 12"/>
                        <a:gd name="T15" fmla="*/ 18 h 54"/>
                        <a:gd name="T16" fmla="*/ 9 w 12"/>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54"/>
                        <a:gd name="T29" fmla="*/ 12 w 12"/>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54">
                          <a:moveTo>
                            <a:pt x="9" y="0"/>
                          </a:moveTo>
                          <a:lnTo>
                            <a:pt x="8" y="14"/>
                          </a:lnTo>
                          <a:lnTo>
                            <a:pt x="6" y="34"/>
                          </a:lnTo>
                          <a:lnTo>
                            <a:pt x="0" y="53"/>
                          </a:lnTo>
                          <a:lnTo>
                            <a:pt x="8" y="53"/>
                          </a:lnTo>
                          <a:lnTo>
                            <a:pt x="9" y="45"/>
                          </a:lnTo>
                          <a:lnTo>
                            <a:pt x="11" y="30"/>
                          </a:lnTo>
                          <a:lnTo>
                            <a:pt x="11" y="18"/>
                          </a:lnTo>
                          <a:lnTo>
                            <a:pt x="9" y="0"/>
                          </a:lnTo>
                        </a:path>
                      </a:pathLst>
                    </a:custGeom>
                    <a:solidFill>
                      <a:srgbClr val="804000"/>
                    </a:solidFill>
                    <a:ln w="12700" cap="rnd">
                      <a:noFill/>
                      <a:round/>
                      <a:headEnd/>
                      <a:tailEnd/>
                    </a:ln>
                  </p:spPr>
                  <p:txBody>
                    <a:bodyPr/>
                    <a:lstStyle/>
                    <a:p>
                      <a:endParaRPr lang="en-US" dirty="0"/>
                    </a:p>
                  </p:txBody>
                </p:sp>
                <p:sp>
                  <p:nvSpPr>
                    <p:cNvPr id="144" name="Freeform 699"/>
                    <p:cNvSpPr>
                      <a:spLocks/>
                    </p:cNvSpPr>
                    <p:nvPr/>
                  </p:nvSpPr>
                  <p:spPr bwMode="auto">
                    <a:xfrm>
                      <a:off x="3861" y="2852"/>
                      <a:ext cx="70" cy="11"/>
                    </a:xfrm>
                    <a:custGeom>
                      <a:avLst/>
                      <a:gdLst>
                        <a:gd name="T0" fmla="*/ 0 w 70"/>
                        <a:gd name="T1" fmla="*/ 8 h 11"/>
                        <a:gd name="T2" fmla="*/ 19 w 70"/>
                        <a:gd name="T3" fmla="*/ 8 h 11"/>
                        <a:gd name="T4" fmla="*/ 28 w 70"/>
                        <a:gd name="T5" fmla="*/ 6 h 11"/>
                        <a:gd name="T6" fmla="*/ 49 w 70"/>
                        <a:gd name="T7" fmla="*/ 5 h 11"/>
                        <a:gd name="T8" fmla="*/ 69 w 70"/>
                        <a:gd name="T9" fmla="*/ 0 h 11"/>
                        <a:gd name="T10" fmla="*/ 49 w 70"/>
                        <a:gd name="T11" fmla="*/ 6 h 11"/>
                        <a:gd name="T12" fmla="*/ 42 w 70"/>
                        <a:gd name="T13" fmla="*/ 9 h 11"/>
                        <a:gd name="T14" fmla="*/ 29 w 70"/>
                        <a:gd name="T15" fmla="*/ 10 h 11"/>
                        <a:gd name="T16" fmla="*/ 14 w 70"/>
                        <a:gd name="T17" fmla="*/ 10 h 11"/>
                        <a:gd name="T18" fmla="*/ 0 w 70"/>
                        <a:gd name="T19" fmla="*/ 8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11"/>
                        <a:gd name="T32" fmla="*/ 70 w 7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11">
                          <a:moveTo>
                            <a:pt x="0" y="8"/>
                          </a:moveTo>
                          <a:lnTo>
                            <a:pt x="19" y="8"/>
                          </a:lnTo>
                          <a:lnTo>
                            <a:pt x="28" y="6"/>
                          </a:lnTo>
                          <a:lnTo>
                            <a:pt x="49" y="5"/>
                          </a:lnTo>
                          <a:lnTo>
                            <a:pt x="69" y="0"/>
                          </a:lnTo>
                          <a:lnTo>
                            <a:pt x="49" y="6"/>
                          </a:lnTo>
                          <a:lnTo>
                            <a:pt x="42" y="9"/>
                          </a:lnTo>
                          <a:lnTo>
                            <a:pt x="29" y="10"/>
                          </a:lnTo>
                          <a:lnTo>
                            <a:pt x="14" y="10"/>
                          </a:lnTo>
                          <a:lnTo>
                            <a:pt x="0" y="8"/>
                          </a:lnTo>
                        </a:path>
                      </a:pathLst>
                    </a:custGeom>
                    <a:solidFill>
                      <a:srgbClr val="804000"/>
                    </a:solidFill>
                    <a:ln w="12700" cap="rnd">
                      <a:noFill/>
                      <a:round/>
                      <a:headEnd/>
                      <a:tailEnd/>
                    </a:ln>
                  </p:spPr>
                  <p:txBody>
                    <a:bodyPr/>
                    <a:lstStyle/>
                    <a:p>
                      <a:endParaRPr lang="en-US" dirty="0"/>
                    </a:p>
                  </p:txBody>
                </p:sp>
                <p:sp>
                  <p:nvSpPr>
                    <p:cNvPr id="145" name="Freeform 700"/>
                    <p:cNvSpPr>
                      <a:spLocks/>
                    </p:cNvSpPr>
                    <p:nvPr/>
                  </p:nvSpPr>
                  <p:spPr bwMode="auto">
                    <a:xfrm>
                      <a:off x="3843" y="2890"/>
                      <a:ext cx="2" cy="26"/>
                    </a:xfrm>
                    <a:custGeom>
                      <a:avLst/>
                      <a:gdLst>
                        <a:gd name="T0" fmla="*/ 0 w 2"/>
                        <a:gd name="T1" fmla="*/ 0 h 26"/>
                        <a:gd name="T2" fmla="*/ 0 w 2"/>
                        <a:gd name="T3" fmla="*/ 2 h 26"/>
                        <a:gd name="T4" fmla="*/ 0 w 2"/>
                        <a:gd name="T5" fmla="*/ 7 h 26"/>
                        <a:gd name="T6" fmla="*/ 0 w 2"/>
                        <a:gd name="T7" fmla="*/ 13 h 26"/>
                        <a:gd name="T8" fmla="*/ 0 w 2"/>
                        <a:gd name="T9" fmla="*/ 18 h 26"/>
                        <a:gd name="T10" fmla="*/ 0 w 2"/>
                        <a:gd name="T11" fmla="*/ 25 h 26"/>
                        <a:gd name="T12" fmla="*/ 0 w 2"/>
                        <a:gd name="T13" fmla="*/ 19 h 26"/>
                        <a:gd name="T14" fmla="*/ 1 w 2"/>
                        <a:gd name="T15" fmla="*/ 16 h 26"/>
                        <a:gd name="T16" fmla="*/ 1 w 2"/>
                        <a:gd name="T17" fmla="*/ 8 h 26"/>
                        <a:gd name="T18" fmla="*/ 0 w 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6"/>
                        <a:gd name="T32" fmla="*/ 2 w 2"/>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6">
                          <a:moveTo>
                            <a:pt x="0" y="0"/>
                          </a:moveTo>
                          <a:lnTo>
                            <a:pt x="0" y="2"/>
                          </a:lnTo>
                          <a:lnTo>
                            <a:pt x="0" y="7"/>
                          </a:lnTo>
                          <a:lnTo>
                            <a:pt x="0" y="13"/>
                          </a:lnTo>
                          <a:lnTo>
                            <a:pt x="0" y="18"/>
                          </a:lnTo>
                          <a:lnTo>
                            <a:pt x="0" y="25"/>
                          </a:lnTo>
                          <a:lnTo>
                            <a:pt x="0" y="19"/>
                          </a:lnTo>
                          <a:lnTo>
                            <a:pt x="1" y="16"/>
                          </a:lnTo>
                          <a:lnTo>
                            <a:pt x="1" y="8"/>
                          </a:lnTo>
                          <a:lnTo>
                            <a:pt x="0" y="0"/>
                          </a:lnTo>
                        </a:path>
                      </a:pathLst>
                    </a:custGeom>
                    <a:solidFill>
                      <a:srgbClr val="804000"/>
                    </a:solidFill>
                    <a:ln w="12700" cap="rnd">
                      <a:noFill/>
                      <a:round/>
                      <a:headEnd/>
                      <a:tailEnd/>
                    </a:ln>
                  </p:spPr>
                  <p:txBody>
                    <a:bodyPr/>
                    <a:lstStyle/>
                    <a:p>
                      <a:endParaRPr lang="en-US" dirty="0"/>
                    </a:p>
                  </p:txBody>
                </p:sp>
                <p:sp>
                  <p:nvSpPr>
                    <p:cNvPr id="146" name="Freeform 701"/>
                    <p:cNvSpPr>
                      <a:spLocks/>
                    </p:cNvSpPr>
                    <p:nvPr/>
                  </p:nvSpPr>
                  <p:spPr bwMode="auto">
                    <a:xfrm>
                      <a:off x="3967" y="2796"/>
                      <a:ext cx="43" cy="35"/>
                    </a:xfrm>
                    <a:custGeom>
                      <a:avLst/>
                      <a:gdLst>
                        <a:gd name="T0" fmla="*/ 38 w 43"/>
                        <a:gd name="T1" fmla="*/ 0 h 35"/>
                        <a:gd name="T2" fmla="*/ 23 w 43"/>
                        <a:gd name="T3" fmla="*/ 15 h 35"/>
                        <a:gd name="T4" fmla="*/ 9 w 43"/>
                        <a:gd name="T5" fmla="*/ 27 h 35"/>
                        <a:gd name="T6" fmla="*/ 0 w 43"/>
                        <a:gd name="T7" fmla="*/ 34 h 35"/>
                        <a:gd name="T8" fmla="*/ 12 w 43"/>
                        <a:gd name="T9" fmla="*/ 30 h 35"/>
                        <a:gd name="T10" fmla="*/ 24 w 43"/>
                        <a:gd name="T11" fmla="*/ 21 h 35"/>
                        <a:gd name="T12" fmla="*/ 42 w 43"/>
                        <a:gd name="T13" fmla="*/ 7 h 35"/>
                        <a:gd name="T14" fmla="*/ 38 w 43"/>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35"/>
                        <a:gd name="T26" fmla="*/ 43 w 4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35">
                          <a:moveTo>
                            <a:pt x="38" y="0"/>
                          </a:moveTo>
                          <a:lnTo>
                            <a:pt x="23" y="15"/>
                          </a:lnTo>
                          <a:lnTo>
                            <a:pt x="9" y="27"/>
                          </a:lnTo>
                          <a:lnTo>
                            <a:pt x="0" y="34"/>
                          </a:lnTo>
                          <a:lnTo>
                            <a:pt x="12" y="30"/>
                          </a:lnTo>
                          <a:lnTo>
                            <a:pt x="24" y="21"/>
                          </a:lnTo>
                          <a:lnTo>
                            <a:pt x="42" y="7"/>
                          </a:lnTo>
                          <a:lnTo>
                            <a:pt x="38" y="0"/>
                          </a:lnTo>
                        </a:path>
                      </a:pathLst>
                    </a:custGeom>
                    <a:solidFill>
                      <a:srgbClr val="804000"/>
                    </a:solidFill>
                    <a:ln w="12700" cap="rnd">
                      <a:noFill/>
                      <a:round/>
                      <a:headEnd/>
                      <a:tailEnd/>
                    </a:ln>
                  </p:spPr>
                  <p:txBody>
                    <a:bodyPr/>
                    <a:lstStyle/>
                    <a:p>
                      <a:endParaRPr lang="en-US" dirty="0"/>
                    </a:p>
                  </p:txBody>
                </p:sp>
                <p:sp>
                  <p:nvSpPr>
                    <p:cNvPr id="147" name="Freeform 702"/>
                    <p:cNvSpPr>
                      <a:spLocks/>
                    </p:cNvSpPr>
                    <p:nvPr/>
                  </p:nvSpPr>
                  <p:spPr bwMode="auto">
                    <a:xfrm>
                      <a:off x="3891" y="2879"/>
                      <a:ext cx="14" cy="41"/>
                    </a:xfrm>
                    <a:custGeom>
                      <a:avLst/>
                      <a:gdLst>
                        <a:gd name="T0" fmla="*/ 13 w 14"/>
                        <a:gd name="T1" fmla="*/ 0 h 41"/>
                        <a:gd name="T2" fmla="*/ 2 w 14"/>
                        <a:gd name="T3" fmla="*/ 9 h 41"/>
                        <a:gd name="T4" fmla="*/ 0 w 14"/>
                        <a:gd name="T5" fmla="*/ 13 h 41"/>
                        <a:gd name="T6" fmla="*/ 0 w 14"/>
                        <a:gd name="T7" fmla="*/ 20 h 41"/>
                        <a:gd name="T8" fmla="*/ 2 w 14"/>
                        <a:gd name="T9" fmla="*/ 26 h 41"/>
                        <a:gd name="T10" fmla="*/ 4 w 14"/>
                        <a:gd name="T11" fmla="*/ 34 h 41"/>
                        <a:gd name="T12" fmla="*/ 4 w 14"/>
                        <a:gd name="T13" fmla="*/ 40 h 41"/>
                        <a:gd name="T14" fmla="*/ 4 w 14"/>
                        <a:gd name="T15" fmla="*/ 29 h 41"/>
                        <a:gd name="T16" fmla="*/ 4 w 14"/>
                        <a:gd name="T17" fmla="*/ 22 h 41"/>
                        <a:gd name="T18" fmla="*/ 4 w 14"/>
                        <a:gd name="T19" fmla="*/ 14 h 41"/>
                        <a:gd name="T20" fmla="*/ 7 w 14"/>
                        <a:gd name="T21" fmla="*/ 9 h 41"/>
                        <a:gd name="T22" fmla="*/ 13 w 14"/>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41"/>
                        <a:gd name="T38" fmla="*/ 14 w 14"/>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41">
                          <a:moveTo>
                            <a:pt x="13" y="0"/>
                          </a:moveTo>
                          <a:lnTo>
                            <a:pt x="2" y="9"/>
                          </a:lnTo>
                          <a:lnTo>
                            <a:pt x="0" y="13"/>
                          </a:lnTo>
                          <a:lnTo>
                            <a:pt x="0" y="20"/>
                          </a:lnTo>
                          <a:lnTo>
                            <a:pt x="2" y="26"/>
                          </a:lnTo>
                          <a:lnTo>
                            <a:pt x="4" y="34"/>
                          </a:lnTo>
                          <a:lnTo>
                            <a:pt x="4" y="40"/>
                          </a:lnTo>
                          <a:lnTo>
                            <a:pt x="4" y="29"/>
                          </a:lnTo>
                          <a:lnTo>
                            <a:pt x="4" y="22"/>
                          </a:lnTo>
                          <a:lnTo>
                            <a:pt x="4" y="14"/>
                          </a:lnTo>
                          <a:lnTo>
                            <a:pt x="7" y="9"/>
                          </a:lnTo>
                          <a:lnTo>
                            <a:pt x="13" y="0"/>
                          </a:lnTo>
                        </a:path>
                      </a:pathLst>
                    </a:custGeom>
                    <a:solidFill>
                      <a:srgbClr val="804000"/>
                    </a:solidFill>
                    <a:ln w="12700" cap="rnd">
                      <a:noFill/>
                      <a:round/>
                      <a:headEnd/>
                      <a:tailEnd/>
                    </a:ln>
                  </p:spPr>
                  <p:txBody>
                    <a:bodyPr/>
                    <a:lstStyle/>
                    <a:p>
                      <a:endParaRPr lang="en-US" dirty="0"/>
                    </a:p>
                  </p:txBody>
                </p:sp>
                <p:sp>
                  <p:nvSpPr>
                    <p:cNvPr id="148" name="Freeform 703"/>
                    <p:cNvSpPr>
                      <a:spLocks/>
                    </p:cNvSpPr>
                    <p:nvPr/>
                  </p:nvSpPr>
                  <p:spPr bwMode="auto">
                    <a:xfrm>
                      <a:off x="3825" y="2933"/>
                      <a:ext cx="8" cy="79"/>
                    </a:xfrm>
                    <a:custGeom>
                      <a:avLst/>
                      <a:gdLst>
                        <a:gd name="T0" fmla="*/ 4 w 8"/>
                        <a:gd name="T1" fmla="*/ 0 h 79"/>
                        <a:gd name="T2" fmla="*/ 7 w 8"/>
                        <a:gd name="T3" fmla="*/ 6 h 79"/>
                        <a:gd name="T4" fmla="*/ 4 w 8"/>
                        <a:gd name="T5" fmla="*/ 19 h 79"/>
                        <a:gd name="T6" fmla="*/ 2 w 8"/>
                        <a:gd name="T7" fmla="*/ 38 h 79"/>
                        <a:gd name="T8" fmla="*/ 2 w 8"/>
                        <a:gd name="T9" fmla="*/ 51 h 79"/>
                        <a:gd name="T10" fmla="*/ 3 w 8"/>
                        <a:gd name="T11" fmla="*/ 65 h 79"/>
                        <a:gd name="T12" fmla="*/ 4 w 8"/>
                        <a:gd name="T13" fmla="*/ 78 h 79"/>
                        <a:gd name="T14" fmla="*/ 1 w 8"/>
                        <a:gd name="T15" fmla="*/ 78 h 79"/>
                        <a:gd name="T16" fmla="*/ 0 w 8"/>
                        <a:gd name="T17" fmla="*/ 65 h 79"/>
                        <a:gd name="T18" fmla="*/ 0 w 8"/>
                        <a:gd name="T19" fmla="*/ 48 h 79"/>
                        <a:gd name="T20" fmla="*/ 1 w 8"/>
                        <a:gd name="T21" fmla="*/ 29 h 79"/>
                        <a:gd name="T22" fmla="*/ 4 w 8"/>
                        <a:gd name="T23" fmla="*/ 17 h 79"/>
                        <a:gd name="T24" fmla="*/ 4 w 8"/>
                        <a:gd name="T25" fmla="*/ 13 h 79"/>
                        <a:gd name="T26" fmla="*/ 4 w 8"/>
                        <a:gd name="T27" fmla="*/ 0 h 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79"/>
                        <a:gd name="T44" fmla="*/ 8 w 8"/>
                        <a:gd name="T45" fmla="*/ 79 h 7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79">
                          <a:moveTo>
                            <a:pt x="4" y="0"/>
                          </a:moveTo>
                          <a:lnTo>
                            <a:pt x="7" y="6"/>
                          </a:lnTo>
                          <a:lnTo>
                            <a:pt x="4" y="19"/>
                          </a:lnTo>
                          <a:lnTo>
                            <a:pt x="2" y="38"/>
                          </a:lnTo>
                          <a:lnTo>
                            <a:pt x="2" y="51"/>
                          </a:lnTo>
                          <a:lnTo>
                            <a:pt x="3" y="65"/>
                          </a:lnTo>
                          <a:lnTo>
                            <a:pt x="4" y="78"/>
                          </a:lnTo>
                          <a:lnTo>
                            <a:pt x="1" y="78"/>
                          </a:lnTo>
                          <a:lnTo>
                            <a:pt x="0" y="65"/>
                          </a:lnTo>
                          <a:lnTo>
                            <a:pt x="0" y="48"/>
                          </a:lnTo>
                          <a:lnTo>
                            <a:pt x="1" y="29"/>
                          </a:lnTo>
                          <a:lnTo>
                            <a:pt x="4" y="17"/>
                          </a:lnTo>
                          <a:lnTo>
                            <a:pt x="4" y="13"/>
                          </a:lnTo>
                          <a:lnTo>
                            <a:pt x="4" y="0"/>
                          </a:lnTo>
                        </a:path>
                      </a:pathLst>
                    </a:custGeom>
                    <a:solidFill>
                      <a:srgbClr val="804000"/>
                    </a:solidFill>
                    <a:ln w="12700" cap="rnd">
                      <a:noFill/>
                      <a:round/>
                      <a:headEnd/>
                      <a:tailEnd/>
                    </a:ln>
                  </p:spPr>
                  <p:txBody>
                    <a:bodyPr/>
                    <a:lstStyle/>
                    <a:p>
                      <a:endParaRPr lang="en-US" dirty="0"/>
                    </a:p>
                  </p:txBody>
                </p:sp>
              </p:grpSp>
              <p:sp>
                <p:nvSpPr>
                  <p:cNvPr id="125" name="Freeform 704"/>
                  <p:cNvSpPr>
                    <a:spLocks/>
                  </p:cNvSpPr>
                  <p:nvPr/>
                </p:nvSpPr>
                <p:spPr bwMode="auto">
                  <a:xfrm>
                    <a:off x="4230" y="2882"/>
                    <a:ext cx="53" cy="52"/>
                  </a:xfrm>
                  <a:custGeom>
                    <a:avLst/>
                    <a:gdLst>
                      <a:gd name="T0" fmla="*/ 5 w 53"/>
                      <a:gd name="T1" fmla="*/ 0 h 52"/>
                      <a:gd name="T2" fmla="*/ 16 w 53"/>
                      <a:gd name="T3" fmla="*/ 7 h 52"/>
                      <a:gd name="T4" fmla="*/ 25 w 53"/>
                      <a:gd name="T5" fmla="*/ 11 h 52"/>
                      <a:gd name="T6" fmla="*/ 32 w 53"/>
                      <a:gd name="T7" fmla="*/ 13 h 52"/>
                      <a:gd name="T8" fmla="*/ 40 w 53"/>
                      <a:gd name="T9" fmla="*/ 15 h 52"/>
                      <a:gd name="T10" fmla="*/ 45 w 53"/>
                      <a:gd name="T11" fmla="*/ 16 h 52"/>
                      <a:gd name="T12" fmla="*/ 49 w 53"/>
                      <a:gd name="T13" fmla="*/ 20 h 52"/>
                      <a:gd name="T14" fmla="*/ 51 w 53"/>
                      <a:gd name="T15" fmla="*/ 26 h 52"/>
                      <a:gd name="T16" fmla="*/ 51 w 53"/>
                      <a:gd name="T17" fmla="*/ 31 h 52"/>
                      <a:gd name="T18" fmla="*/ 52 w 53"/>
                      <a:gd name="T19" fmla="*/ 38 h 52"/>
                      <a:gd name="T20" fmla="*/ 50 w 53"/>
                      <a:gd name="T21" fmla="*/ 46 h 52"/>
                      <a:gd name="T22" fmla="*/ 44 w 53"/>
                      <a:gd name="T23" fmla="*/ 51 h 52"/>
                      <a:gd name="T24" fmla="*/ 37 w 53"/>
                      <a:gd name="T25" fmla="*/ 51 h 52"/>
                      <a:gd name="T26" fmla="*/ 33 w 53"/>
                      <a:gd name="T27" fmla="*/ 48 h 52"/>
                      <a:gd name="T28" fmla="*/ 26 w 53"/>
                      <a:gd name="T29" fmla="*/ 45 h 52"/>
                      <a:gd name="T30" fmla="*/ 21 w 53"/>
                      <a:gd name="T31" fmla="*/ 42 h 52"/>
                      <a:gd name="T32" fmla="*/ 11 w 53"/>
                      <a:gd name="T33" fmla="*/ 39 h 52"/>
                      <a:gd name="T34" fmla="*/ 0 w 53"/>
                      <a:gd name="T35" fmla="*/ 38 h 52"/>
                      <a:gd name="T36" fmla="*/ 4 w 53"/>
                      <a:gd name="T37" fmla="*/ 29 h 52"/>
                      <a:gd name="T38" fmla="*/ 8 w 53"/>
                      <a:gd name="T39" fmla="*/ 20 h 52"/>
                      <a:gd name="T40" fmla="*/ 9 w 53"/>
                      <a:gd name="T41" fmla="*/ 15 h 52"/>
                      <a:gd name="T42" fmla="*/ 7 w 53"/>
                      <a:gd name="T43" fmla="*/ 7 h 52"/>
                      <a:gd name="T44" fmla="*/ 5 w 53"/>
                      <a:gd name="T45" fmla="*/ 0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52"/>
                      <a:gd name="T71" fmla="*/ 53 w 53"/>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52">
                        <a:moveTo>
                          <a:pt x="5" y="0"/>
                        </a:moveTo>
                        <a:lnTo>
                          <a:pt x="16" y="7"/>
                        </a:lnTo>
                        <a:lnTo>
                          <a:pt x="25" y="11"/>
                        </a:lnTo>
                        <a:lnTo>
                          <a:pt x="32" y="13"/>
                        </a:lnTo>
                        <a:lnTo>
                          <a:pt x="40" y="15"/>
                        </a:lnTo>
                        <a:lnTo>
                          <a:pt x="45" y="16"/>
                        </a:lnTo>
                        <a:lnTo>
                          <a:pt x="49" y="20"/>
                        </a:lnTo>
                        <a:lnTo>
                          <a:pt x="51" y="26"/>
                        </a:lnTo>
                        <a:lnTo>
                          <a:pt x="51" y="31"/>
                        </a:lnTo>
                        <a:lnTo>
                          <a:pt x="52" y="38"/>
                        </a:lnTo>
                        <a:lnTo>
                          <a:pt x="50" y="46"/>
                        </a:lnTo>
                        <a:lnTo>
                          <a:pt x="44" y="51"/>
                        </a:lnTo>
                        <a:lnTo>
                          <a:pt x="37" y="51"/>
                        </a:lnTo>
                        <a:lnTo>
                          <a:pt x="33" y="48"/>
                        </a:lnTo>
                        <a:lnTo>
                          <a:pt x="26" y="45"/>
                        </a:lnTo>
                        <a:lnTo>
                          <a:pt x="21" y="42"/>
                        </a:lnTo>
                        <a:lnTo>
                          <a:pt x="11" y="39"/>
                        </a:lnTo>
                        <a:lnTo>
                          <a:pt x="0" y="38"/>
                        </a:lnTo>
                        <a:lnTo>
                          <a:pt x="4" y="29"/>
                        </a:lnTo>
                        <a:lnTo>
                          <a:pt x="8" y="20"/>
                        </a:lnTo>
                        <a:lnTo>
                          <a:pt x="9" y="15"/>
                        </a:lnTo>
                        <a:lnTo>
                          <a:pt x="7" y="7"/>
                        </a:lnTo>
                        <a:lnTo>
                          <a:pt x="5" y="0"/>
                        </a:lnTo>
                      </a:path>
                    </a:pathLst>
                  </a:custGeom>
                  <a:solidFill>
                    <a:srgbClr val="E0E0E0"/>
                  </a:solidFill>
                  <a:ln w="12700" cap="rnd">
                    <a:noFill/>
                    <a:round/>
                    <a:headEnd/>
                    <a:tailEnd/>
                  </a:ln>
                </p:spPr>
                <p:txBody>
                  <a:bodyPr/>
                  <a:lstStyle/>
                  <a:p>
                    <a:endParaRPr lang="en-US" dirty="0"/>
                  </a:p>
                </p:txBody>
              </p:sp>
              <p:grpSp>
                <p:nvGrpSpPr>
                  <p:cNvPr id="126" name="Group 705"/>
                  <p:cNvGrpSpPr>
                    <a:grpSpLocks/>
                  </p:cNvGrpSpPr>
                  <p:nvPr/>
                </p:nvGrpSpPr>
                <p:grpSpPr bwMode="auto">
                  <a:xfrm>
                    <a:off x="3814" y="3012"/>
                    <a:ext cx="77" cy="108"/>
                    <a:chOff x="3814" y="3012"/>
                    <a:chExt cx="77" cy="108"/>
                  </a:xfrm>
                </p:grpSpPr>
                <p:sp>
                  <p:nvSpPr>
                    <p:cNvPr id="139" name="Freeform 706"/>
                    <p:cNvSpPr>
                      <a:spLocks/>
                    </p:cNvSpPr>
                    <p:nvPr/>
                  </p:nvSpPr>
                  <p:spPr bwMode="auto">
                    <a:xfrm>
                      <a:off x="3814" y="3012"/>
                      <a:ext cx="77" cy="108"/>
                    </a:xfrm>
                    <a:custGeom>
                      <a:avLst/>
                      <a:gdLst>
                        <a:gd name="T0" fmla="*/ 11 w 77"/>
                        <a:gd name="T1" fmla="*/ 2 h 108"/>
                        <a:gd name="T2" fmla="*/ 13 w 77"/>
                        <a:gd name="T3" fmla="*/ 16 h 108"/>
                        <a:gd name="T4" fmla="*/ 11 w 77"/>
                        <a:gd name="T5" fmla="*/ 41 h 108"/>
                        <a:gd name="T6" fmla="*/ 11 w 77"/>
                        <a:gd name="T7" fmla="*/ 64 h 108"/>
                        <a:gd name="T8" fmla="*/ 7 w 77"/>
                        <a:gd name="T9" fmla="*/ 75 h 108"/>
                        <a:gd name="T10" fmla="*/ 0 w 77"/>
                        <a:gd name="T11" fmla="*/ 86 h 108"/>
                        <a:gd name="T12" fmla="*/ 19 w 77"/>
                        <a:gd name="T13" fmla="*/ 99 h 108"/>
                        <a:gd name="T14" fmla="*/ 32 w 77"/>
                        <a:gd name="T15" fmla="*/ 107 h 108"/>
                        <a:gd name="T16" fmla="*/ 51 w 77"/>
                        <a:gd name="T17" fmla="*/ 106 h 108"/>
                        <a:gd name="T18" fmla="*/ 62 w 77"/>
                        <a:gd name="T19" fmla="*/ 96 h 108"/>
                        <a:gd name="T20" fmla="*/ 67 w 77"/>
                        <a:gd name="T21" fmla="*/ 90 h 108"/>
                        <a:gd name="T22" fmla="*/ 64 w 77"/>
                        <a:gd name="T23" fmla="*/ 77 h 108"/>
                        <a:gd name="T24" fmla="*/ 65 w 77"/>
                        <a:gd name="T25" fmla="*/ 53 h 108"/>
                        <a:gd name="T26" fmla="*/ 68 w 77"/>
                        <a:gd name="T27" fmla="*/ 35 h 108"/>
                        <a:gd name="T28" fmla="*/ 70 w 77"/>
                        <a:gd name="T29" fmla="*/ 21 h 108"/>
                        <a:gd name="T30" fmla="*/ 76 w 77"/>
                        <a:gd name="T31" fmla="*/ 4 h 108"/>
                        <a:gd name="T32" fmla="*/ 57 w 77"/>
                        <a:gd name="T33" fmla="*/ 2 h 108"/>
                        <a:gd name="T34" fmla="*/ 37 w 77"/>
                        <a:gd name="T35" fmla="*/ 0 h 108"/>
                        <a:gd name="T36" fmla="*/ 11 w 77"/>
                        <a:gd name="T37" fmla="*/ 2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108"/>
                        <a:gd name="T59" fmla="*/ 77 w 77"/>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108">
                          <a:moveTo>
                            <a:pt x="11" y="2"/>
                          </a:moveTo>
                          <a:lnTo>
                            <a:pt x="13" y="16"/>
                          </a:lnTo>
                          <a:lnTo>
                            <a:pt x="11" y="41"/>
                          </a:lnTo>
                          <a:lnTo>
                            <a:pt x="11" y="64"/>
                          </a:lnTo>
                          <a:lnTo>
                            <a:pt x="7" y="75"/>
                          </a:lnTo>
                          <a:lnTo>
                            <a:pt x="0" y="86"/>
                          </a:lnTo>
                          <a:lnTo>
                            <a:pt x="19" y="99"/>
                          </a:lnTo>
                          <a:lnTo>
                            <a:pt x="32" y="107"/>
                          </a:lnTo>
                          <a:lnTo>
                            <a:pt x="51" y="106"/>
                          </a:lnTo>
                          <a:lnTo>
                            <a:pt x="62" y="96"/>
                          </a:lnTo>
                          <a:lnTo>
                            <a:pt x="67" y="90"/>
                          </a:lnTo>
                          <a:lnTo>
                            <a:pt x="64" y="77"/>
                          </a:lnTo>
                          <a:lnTo>
                            <a:pt x="65" y="53"/>
                          </a:lnTo>
                          <a:lnTo>
                            <a:pt x="68" y="35"/>
                          </a:lnTo>
                          <a:lnTo>
                            <a:pt x="70" y="21"/>
                          </a:lnTo>
                          <a:lnTo>
                            <a:pt x="76" y="4"/>
                          </a:lnTo>
                          <a:lnTo>
                            <a:pt x="57" y="2"/>
                          </a:lnTo>
                          <a:lnTo>
                            <a:pt x="37" y="0"/>
                          </a:lnTo>
                          <a:lnTo>
                            <a:pt x="11" y="2"/>
                          </a:lnTo>
                        </a:path>
                      </a:pathLst>
                    </a:custGeom>
                    <a:solidFill>
                      <a:srgbClr val="E0E0E0"/>
                    </a:solidFill>
                    <a:ln w="12700" cap="rnd">
                      <a:noFill/>
                      <a:round/>
                      <a:headEnd/>
                      <a:tailEnd/>
                    </a:ln>
                  </p:spPr>
                  <p:txBody>
                    <a:bodyPr/>
                    <a:lstStyle/>
                    <a:p>
                      <a:endParaRPr lang="en-US" dirty="0"/>
                    </a:p>
                  </p:txBody>
                </p:sp>
                <p:sp>
                  <p:nvSpPr>
                    <p:cNvPr id="140" name="Freeform 707"/>
                    <p:cNvSpPr>
                      <a:spLocks/>
                    </p:cNvSpPr>
                    <p:nvPr/>
                  </p:nvSpPr>
                  <p:spPr bwMode="auto">
                    <a:xfrm>
                      <a:off x="3842" y="3092"/>
                      <a:ext cx="21" cy="17"/>
                    </a:xfrm>
                    <a:custGeom>
                      <a:avLst/>
                      <a:gdLst>
                        <a:gd name="T0" fmla="*/ 17 w 21"/>
                        <a:gd name="T1" fmla="*/ 0 h 17"/>
                        <a:gd name="T2" fmla="*/ 13 w 21"/>
                        <a:gd name="T3" fmla="*/ 7 h 17"/>
                        <a:gd name="T4" fmla="*/ 6 w 21"/>
                        <a:gd name="T5" fmla="*/ 14 h 17"/>
                        <a:gd name="T6" fmla="*/ 0 w 21"/>
                        <a:gd name="T7" fmla="*/ 16 h 17"/>
                        <a:gd name="T8" fmla="*/ 16 w 21"/>
                        <a:gd name="T9" fmla="*/ 15 h 17"/>
                        <a:gd name="T10" fmla="*/ 20 w 21"/>
                        <a:gd name="T11" fmla="*/ 9 h 17"/>
                        <a:gd name="T12" fmla="*/ 17 w 21"/>
                        <a:gd name="T13" fmla="*/ 0 h 17"/>
                        <a:gd name="T14" fmla="*/ 0 60000 65536"/>
                        <a:gd name="T15" fmla="*/ 0 60000 65536"/>
                        <a:gd name="T16" fmla="*/ 0 60000 65536"/>
                        <a:gd name="T17" fmla="*/ 0 60000 65536"/>
                        <a:gd name="T18" fmla="*/ 0 60000 65536"/>
                        <a:gd name="T19" fmla="*/ 0 60000 65536"/>
                        <a:gd name="T20" fmla="*/ 0 60000 65536"/>
                        <a:gd name="T21" fmla="*/ 0 w 21"/>
                        <a:gd name="T22" fmla="*/ 0 h 17"/>
                        <a:gd name="T23" fmla="*/ 21 w 2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7">
                          <a:moveTo>
                            <a:pt x="17" y="0"/>
                          </a:moveTo>
                          <a:lnTo>
                            <a:pt x="13" y="7"/>
                          </a:lnTo>
                          <a:lnTo>
                            <a:pt x="6" y="14"/>
                          </a:lnTo>
                          <a:lnTo>
                            <a:pt x="0" y="16"/>
                          </a:lnTo>
                          <a:lnTo>
                            <a:pt x="16" y="15"/>
                          </a:lnTo>
                          <a:lnTo>
                            <a:pt x="20" y="9"/>
                          </a:lnTo>
                          <a:lnTo>
                            <a:pt x="17" y="0"/>
                          </a:lnTo>
                        </a:path>
                      </a:pathLst>
                    </a:custGeom>
                    <a:solidFill>
                      <a:srgbClr val="C0C0C0"/>
                    </a:solidFill>
                    <a:ln w="12700" cap="rnd">
                      <a:noFill/>
                      <a:round/>
                      <a:headEnd/>
                      <a:tailEnd/>
                    </a:ln>
                  </p:spPr>
                  <p:txBody>
                    <a:bodyPr/>
                    <a:lstStyle/>
                    <a:p>
                      <a:endParaRPr lang="en-US" dirty="0"/>
                    </a:p>
                  </p:txBody>
                </p:sp>
              </p:grpSp>
              <p:grpSp>
                <p:nvGrpSpPr>
                  <p:cNvPr id="127" name="Group 708"/>
                  <p:cNvGrpSpPr>
                    <a:grpSpLocks/>
                  </p:cNvGrpSpPr>
                  <p:nvPr/>
                </p:nvGrpSpPr>
                <p:grpSpPr bwMode="auto">
                  <a:xfrm>
                    <a:off x="3703" y="3097"/>
                    <a:ext cx="194" cy="81"/>
                    <a:chOff x="3703" y="3097"/>
                    <a:chExt cx="194" cy="81"/>
                  </a:xfrm>
                </p:grpSpPr>
                <p:sp>
                  <p:nvSpPr>
                    <p:cNvPr id="134" name="Freeform 709"/>
                    <p:cNvSpPr>
                      <a:spLocks/>
                    </p:cNvSpPr>
                    <p:nvPr/>
                  </p:nvSpPr>
                  <p:spPr bwMode="auto">
                    <a:xfrm>
                      <a:off x="3703" y="3097"/>
                      <a:ext cx="194" cy="81"/>
                    </a:xfrm>
                    <a:custGeom>
                      <a:avLst/>
                      <a:gdLst>
                        <a:gd name="T0" fmla="*/ 110 w 194"/>
                        <a:gd name="T1" fmla="*/ 0 h 81"/>
                        <a:gd name="T2" fmla="*/ 100 w 194"/>
                        <a:gd name="T3" fmla="*/ 3 h 81"/>
                        <a:gd name="T4" fmla="*/ 99 w 194"/>
                        <a:gd name="T5" fmla="*/ 9 h 81"/>
                        <a:gd name="T6" fmla="*/ 81 w 194"/>
                        <a:gd name="T7" fmla="*/ 23 h 81"/>
                        <a:gd name="T8" fmla="*/ 66 w 194"/>
                        <a:gd name="T9" fmla="*/ 32 h 81"/>
                        <a:gd name="T10" fmla="*/ 51 w 194"/>
                        <a:gd name="T11" fmla="*/ 39 h 81"/>
                        <a:gd name="T12" fmla="*/ 37 w 194"/>
                        <a:gd name="T13" fmla="*/ 44 h 81"/>
                        <a:gd name="T14" fmla="*/ 18 w 194"/>
                        <a:gd name="T15" fmla="*/ 48 h 81"/>
                        <a:gd name="T16" fmla="*/ 5 w 194"/>
                        <a:gd name="T17" fmla="*/ 56 h 81"/>
                        <a:gd name="T18" fmla="*/ 1 w 194"/>
                        <a:gd name="T19" fmla="*/ 61 h 81"/>
                        <a:gd name="T20" fmla="*/ 2 w 194"/>
                        <a:gd name="T21" fmla="*/ 66 h 81"/>
                        <a:gd name="T22" fmla="*/ 0 w 194"/>
                        <a:gd name="T23" fmla="*/ 70 h 81"/>
                        <a:gd name="T24" fmla="*/ 2 w 194"/>
                        <a:gd name="T25" fmla="*/ 75 h 81"/>
                        <a:gd name="T26" fmla="*/ 12 w 194"/>
                        <a:gd name="T27" fmla="*/ 77 h 81"/>
                        <a:gd name="T28" fmla="*/ 48 w 194"/>
                        <a:gd name="T29" fmla="*/ 79 h 81"/>
                        <a:gd name="T30" fmla="*/ 77 w 194"/>
                        <a:gd name="T31" fmla="*/ 80 h 81"/>
                        <a:gd name="T32" fmla="*/ 116 w 194"/>
                        <a:gd name="T33" fmla="*/ 77 h 81"/>
                        <a:gd name="T34" fmla="*/ 147 w 194"/>
                        <a:gd name="T35" fmla="*/ 75 h 81"/>
                        <a:gd name="T36" fmla="*/ 171 w 194"/>
                        <a:gd name="T37" fmla="*/ 76 h 81"/>
                        <a:gd name="T38" fmla="*/ 182 w 194"/>
                        <a:gd name="T39" fmla="*/ 74 h 81"/>
                        <a:gd name="T40" fmla="*/ 188 w 194"/>
                        <a:gd name="T41" fmla="*/ 68 h 81"/>
                        <a:gd name="T42" fmla="*/ 185 w 194"/>
                        <a:gd name="T43" fmla="*/ 63 h 81"/>
                        <a:gd name="T44" fmla="*/ 192 w 194"/>
                        <a:gd name="T45" fmla="*/ 48 h 81"/>
                        <a:gd name="T46" fmla="*/ 193 w 194"/>
                        <a:gd name="T47" fmla="*/ 38 h 81"/>
                        <a:gd name="T48" fmla="*/ 192 w 194"/>
                        <a:gd name="T49" fmla="*/ 29 h 81"/>
                        <a:gd name="T50" fmla="*/ 189 w 194"/>
                        <a:gd name="T51" fmla="*/ 18 h 81"/>
                        <a:gd name="T52" fmla="*/ 184 w 194"/>
                        <a:gd name="T53" fmla="*/ 11 h 81"/>
                        <a:gd name="T54" fmla="*/ 186 w 194"/>
                        <a:gd name="T55" fmla="*/ 5 h 81"/>
                        <a:gd name="T56" fmla="*/ 180 w 194"/>
                        <a:gd name="T57" fmla="*/ 4 h 81"/>
                        <a:gd name="T58" fmla="*/ 169 w 194"/>
                        <a:gd name="T59" fmla="*/ 17 h 81"/>
                        <a:gd name="T60" fmla="*/ 162 w 194"/>
                        <a:gd name="T61" fmla="*/ 23 h 81"/>
                        <a:gd name="T62" fmla="*/ 144 w 194"/>
                        <a:gd name="T63" fmla="*/ 23 h 81"/>
                        <a:gd name="T64" fmla="*/ 133 w 194"/>
                        <a:gd name="T65" fmla="*/ 17 h 81"/>
                        <a:gd name="T66" fmla="*/ 120 w 194"/>
                        <a:gd name="T67" fmla="*/ 8 h 81"/>
                        <a:gd name="T68" fmla="*/ 110 w 194"/>
                        <a:gd name="T69" fmla="*/ 0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4"/>
                        <a:gd name="T106" fmla="*/ 0 h 81"/>
                        <a:gd name="T107" fmla="*/ 194 w 194"/>
                        <a:gd name="T108" fmla="*/ 81 h 8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4" h="81">
                          <a:moveTo>
                            <a:pt x="110" y="0"/>
                          </a:moveTo>
                          <a:lnTo>
                            <a:pt x="100" y="3"/>
                          </a:lnTo>
                          <a:lnTo>
                            <a:pt x="99" y="9"/>
                          </a:lnTo>
                          <a:lnTo>
                            <a:pt x="81" y="23"/>
                          </a:lnTo>
                          <a:lnTo>
                            <a:pt x="66" y="32"/>
                          </a:lnTo>
                          <a:lnTo>
                            <a:pt x="51" y="39"/>
                          </a:lnTo>
                          <a:lnTo>
                            <a:pt x="37" y="44"/>
                          </a:lnTo>
                          <a:lnTo>
                            <a:pt x="18" y="48"/>
                          </a:lnTo>
                          <a:lnTo>
                            <a:pt x="5" y="56"/>
                          </a:lnTo>
                          <a:lnTo>
                            <a:pt x="1" y="61"/>
                          </a:lnTo>
                          <a:lnTo>
                            <a:pt x="2" y="66"/>
                          </a:lnTo>
                          <a:lnTo>
                            <a:pt x="0" y="70"/>
                          </a:lnTo>
                          <a:lnTo>
                            <a:pt x="2" y="75"/>
                          </a:lnTo>
                          <a:lnTo>
                            <a:pt x="12" y="77"/>
                          </a:lnTo>
                          <a:lnTo>
                            <a:pt x="48" y="79"/>
                          </a:lnTo>
                          <a:lnTo>
                            <a:pt x="77" y="80"/>
                          </a:lnTo>
                          <a:lnTo>
                            <a:pt x="116" y="77"/>
                          </a:lnTo>
                          <a:lnTo>
                            <a:pt x="147" y="75"/>
                          </a:lnTo>
                          <a:lnTo>
                            <a:pt x="171" y="76"/>
                          </a:lnTo>
                          <a:lnTo>
                            <a:pt x="182" y="74"/>
                          </a:lnTo>
                          <a:lnTo>
                            <a:pt x="188" y="68"/>
                          </a:lnTo>
                          <a:lnTo>
                            <a:pt x="185" y="63"/>
                          </a:lnTo>
                          <a:lnTo>
                            <a:pt x="192" y="48"/>
                          </a:lnTo>
                          <a:lnTo>
                            <a:pt x="193" y="38"/>
                          </a:lnTo>
                          <a:lnTo>
                            <a:pt x="192" y="29"/>
                          </a:lnTo>
                          <a:lnTo>
                            <a:pt x="189" y="18"/>
                          </a:lnTo>
                          <a:lnTo>
                            <a:pt x="184" y="11"/>
                          </a:lnTo>
                          <a:lnTo>
                            <a:pt x="186" y="5"/>
                          </a:lnTo>
                          <a:lnTo>
                            <a:pt x="180" y="4"/>
                          </a:lnTo>
                          <a:lnTo>
                            <a:pt x="169" y="17"/>
                          </a:lnTo>
                          <a:lnTo>
                            <a:pt x="162" y="23"/>
                          </a:lnTo>
                          <a:lnTo>
                            <a:pt x="144" y="23"/>
                          </a:lnTo>
                          <a:lnTo>
                            <a:pt x="133" y="17"/>
                          </a:lnTo>
                          <a:lnTo>
                            <a:pt x="120" y="8"/>
                          </a:lnTo>
                          <a:lnTo>
                            <a:pt x="110" y="0"/>
                          </a:lnTo>
                        </a:path>
                      </a:pathLst>
                    </a:custGeom>
                    <a:solidFill>
                      <a:srgbClr val="C0FFFF"/>
                    </a:solidFill>
                    <a:ln w="12700" cap="rnd">
                      <a:noFill/>
                      <a:round/>
                      <a:headEnd/>
                      <a:tailEnd/>
                    </a:ln>
                  </p:spPr>
                  <p:txBody>
                    <a:bodyPr/>
                    <a:lstStyle/>
                    <a:p>
                      <a:endParaRPr lang="en-US" dirty="0"/>
                    </a:p>
                  </p:txBody>
                </p:sp>
                <p:sp>
                  <p:nvSpPr>
                    <p:cNvPr id="135" name="Freeform 710"/>
                    <p:cNvSpPr>
                      <a:spLocks/>
                    </p:cNvSpPr>
                    <p:nvPr/>
                  </p:nvSpPr>
                  <p:spPr bwMode="auto">
                    <a:xfrm>
                      <a:off x="3745" y="3115"/>
                      <a:ext cx="65" cy="32"/>
                    </a:xfrm>
                    <a:custGeom>
                      <a:avLst/>
                      <a:gdLst>
                        <a:gd name="T0" fmla="*/ 49 w 65"/>
                        <a:gd name="T1" fmla="*/ 0 h 32"/>
                        <a:gd name="T2" fmla="*/ 55 w 65"/>
                        <a:gd name="T3" fmla="*/ 7 h 32"/>
                        <a:gd name="T4" fmla="*/ 46 w 65"/>
                        <a:gd name="T5" fmla="*/ 14 h 32"/>
                        <a:gd name="T6" fmla="*/ 42 w 65"/>
                        <a:gd name="T7" fmla="*/ 7 h 32"/>
                        <a:gd name="T8" fmla="*/ 38 w 65"/>
                        <a:gd name="T9" fmla="*/ 9 h 32"/>
                        <a:gd name="T10" fmla="*/ 44 w 65"/>
                        <a:gd name="T11" fmla="*/ 14 h 32"/>
                        <a:gd name="T12" fmla="*/ 32 w 65"/>
                        <a:gd name="T13" fmla="*/ 19 h 32"/>
                        <a:gd name="T14" fmla="*/ 28 w 65"/>
                        <a:gd name="T15" fmla="*/ 12 h 32"/>
                        <a:gd name="T16" fmla="*/ 23 w 65"/>
                        <a:gd name="T17" fmla="*/ 15 h 32"/>
                        <a:gd name="T18" fmla="*/ 28 w 65"/>
                        <a:gd name="T19" fmla="*/ 19 h 32"/>
                        <a:gd name="T20" fmla="*/ 19 w 65"/>
                        <a:gd name="T21" fmla="*/ 24 h 32"/>
                        <a:gd name="T22" fmla="*/ 11 w 65"/>
                        <a:gd name="T23" fmla="*/ 25 h 32"/>
                        <a:gd name="T24" fmla="*/ 9 w 65"/>
                        <a:gd name="T25" fmla="*/ 21 h 32"/>
                        <a:gd name="T26" fmla="*/ 0 w 65"/>
                        <a:gd name="T27" fmla="*/ 25 h 32"/>
                        <a:gd name="T28" fmla="*/ 8 w 65"/>
                        <a:gd name="T29" fmla="*/ 27 h 32"/>
                        <a:gd name="T30" fmla="*/ 2 w 65"/>
                        <a:gd name="T31" fmla="*/ 29 h 32"/>
                        <a:gd name="T32" fmla="*/ 6 w 65"/>
                        <a:gd name="T33" fmla="*/ 31 h 32"/>
                        <a:gd name="T34" fmla="*/ 17 w 65"/>
                        <a:gd name="T35" fmla="*/ 28 h 32"/>
                        <a:gd name="T36" fmla="*/ 30 w 65"/>
                        <a:gd name="T37" fmla="*/ 23 h 32"/>
                        <a:gd name="T38" fmla="*/ 50 w 65"/>
                        <a:gd name="T39" fmla="*/ 14 h 32"/>
                        <a:gd name="T40" fmla="*/ 64 w 65"/>
                        <a:gd name="T41" fmla="*/ 4 h 32"/>
                        <a:gd name="T42" fmla="*/ 49 w 65"/>
                        <a:gd name="T43" fmla="*/ 0 h 3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5"/>
                        <a:gd name="T67" fmla="*/ 0 h 32"/>
                        <a:gd name="T68" fmla="*/ 65 w 65"/>
                        <a:gd name="T69" fmla="*/ 32 h 3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5" h="32">
                          <a:moveTo>
                            <a:pt x="49" y="0"/>
                          </a:moveTo>
                          <a:lnTo>
                            <a:pt x="55" y="7"/>
                          </a:lnTo>
                          <a:lnTo>
                            <a:pt x="46" y="14"/>
                          </a:lnTo>
                          <a:lnTo>
                            <a:pt x="42" y="7"/>
                          </a:lnTo>
                          <a:lnTo>
                            <a:pt x="38" y="9"/>
                          </a:lnTo>
                          <a:lnTo>
                            <a:pt x="44" y="14"/>
                          </a:lnTo>
                          <a:lnTo>
                            <a:pt x="32" y="19"/>
                          </a:lnTo>
                          <a:lnTo>
                            <a:pt x="28" y="12"/>
                          </a:lnTo>
                          <a:lnTo>
                            <a:pt x="23" y="15"/>
                          </a:lnTo>
                          <a:lnTo>
                            <a:pt x="28" y="19"/>
                          </a:lnTo>
                          <a:lnTo>
                            <a:pt x="19" y="24"/>
                          </a:lnTo>
                          <a:lnTo>
                            <a:pt x="11" y="25"/>
                          </a:lnTo>
                          <a:lnTo>
                            <a:pt x="9" y="21"/>
                          </a:lnTo>
                          <a:lnTo>
                            <a:pt x="0" y="25"/>
                          </a:lnTo>
                          <a:lnTo>
                            <a:pt x="8" y="27"/>
                          </a:lnTo>
                          <a:lnTo>
                            <a:pt x="2" y="29"/>
                          </a:lnTo>
                          <a:lnTo>
                            <a:pt x="6" y="31"/>
                          </a:lnTo>
                          <a:lnTo>
                            <a:pt x="17" y="28"/>
                          </a:lnTo>
                          <a:lnTo>
                            <a:pt x="30" y="23"/>
                          </a:lnTo>
                          <a:lnTo>
                            <a:pt x="50" y="14"/>
                          </a:lnTo>
                          <a:lnTo>
                            <a:pt x="64" y="4"/>
                          </a:lnTo>
                          <a:lnTo>
                            <a:pt x="49" y="0"/>
                          </a:lnTo>
                        </a:path>
                      </a:pathLst>
                    </a:custGeom>
                    <a:solidFill>
                      <a:srgbClr val="008080"/>
                    </a:solidFill>
                    <a:ln w="12700" cap="rnd">
                      <a:noFill/>
                      <a:round/>
                      <a:headEnd/>
                      <a:tailEnd/>
                    </a:ln>
                  </p:spPr>
                  <p:txBody>
                    <a:bodyPr/>
                    <a:lstStyle/>
                    <a:p>
                      <a:endParaRPr lang="en-US" dirty="0"/>
                    </a:p>
                  </p:txBody>
                </p:sp>
                <p:sp>
                  <p:nvSpPr>
                    <p:cNvPr id="136" name="Freeform 711"/>
                    <p:cNvSpPr>
                      <a:spLocks/>
                    </p:cNvSpPr>
                    <p:nvPr/>
                  </p:nvSpPr>
                  <p:spPr bwMode="auto">
                    <a:xfrm>
                      <a:off x="3706" y="3110"/>
                      <a:ext cx="187" cy="59"/>
                    </a:xfrm>
                    <a:custGeom>
                      <a:avLst/>
                      <a:gdLst>
                        <a:gd name="T0" fmla="*/ 177 w 187"/>
                        <a:gd name="T1" fmla="*/ 0 h 59"/>
                        <a:gd name="T2" fmla="*/ 174 w 187"/>
                        <a:gd name="T3" fmla="*/ 17 h 59"/>
                        <a:gd name="T4" fmla="*/ 166 w 187"/>
                        <a:gd name="T5" fmla="*/ 27 h 59"/>
                        <a:gd name="T6" fmla="*/ 149 w 187"/>
                        <a:gd name="T7" fmla="*/ 40 h 59"/>
                        <a:gd name="T8" fmla="*/ 136 w 187"/>
                        <a:gd name="T9" fmla="*/ 48 h 59"/>
                        <a:gd name="T10" fmla="*/ 130 w 187"/>
                        <a:gd name="T11" fmla="*/ 52 h 59"/>
                        <a:gd name="T12" fmla="*/ 89 w 187"/>
                        <a:gd name="T13" fmla="*/ 55 h 59"/>
                        <a:gd name="T14" fmla="*/ 42 w 187"/>
                        <a:gd name="T15" fmla="*/ 56 h 59"/>
                        <a:gd name="T16" fmla="*/ 20 w 187"/>
                        <a:gd name="T17" fmla="*/ 56 h 59"/>
                        <a:gd name="T18" fmla="*/ 3 w 187"/>
                        <a:gd name="T19" fmla="*/ 52 h 59"/>
                        <a:gd name="T20" fmla="*/ 0 w 187"/>
                        <a:gd name="T21" fmla="*/ 54 h 59"/>
                        <a:gd name="T22" fmla="*/ 5 w 187"/>
                        <a:gd name="T23" fmla="*/ 56 h 59"/>
                        <a:gd name="T24" fmla="*/ 19 w 187"/>
                        <a:gd name="T25" fmla="*/ 57 h 59"/>
                        <a:gd name="T26" fmla="*/ 43 w 187"/>
                        <a:gd name="T27" fmla="*/ 58 h 59"/>
                        <a:gd name="T28" fmla="*/ 61 w 187"/>
                        <a:gd name="T29" fmla="*/ 58 h 59"/>
                        <a:gd name="T30" fmla="*/ 95 w 187"/>
                        <a:gd name="T31" fmla="*/ 57 h 59"/>
                        <a:gd name="T32" fmla="*/ 123 w 187"/>
                        <a:gd name="T33" fmla="*/ 55 h 59"/>
                        <a:gd name="T34" fmla="*/ 150 w 187"/>
                        <a:gd name="T35" fmla="*/ 53 h 59"/>
                        <a:gd name="T36" fmla="*/ 167 w 187"/>
                        <a:gd name="T37" fmla="*/ 50 h 59"/>
                        <a:gd name="T38" fmla="*/ 178 w 187"/>
                        <a:gd name="T39" fmla="*/ 48 h 59"/>
                        <a:gd name="T40" fmla="*/ 181 w 187"/>
                        <a:gd name="T41" fmla="*/ 43 h 59"/>
                        <a:gd name="T42" fmla="*/ 184 w 187"/>
                        <a:gd name="T43" fmla="*/ 37 h 59"/>
                        <a:gd name="T44" fmla="*/ 186 w 187"/>
                        <a:gd name="T45" fmla="*/ 28 h 59"/>
                        <a:gd name="T46" fmla="*/ 186 w 187"/>
                        <a:gd name="T47" fmla="*/ 21 h 59"/>
                        <a:gd name="T48" fmla="*/ 185 w 187"/>
                        <a:gd name="T49" fmla="*/ 14 h 59"/>
                        <a:gd name="T50" fmla="*/ 184 w 187"/>
                        <a:gd name="T51" fmla="*/ 9 h 59"/>
                        <a:gd name="T52" fmla="*/ 177 w 187"/>
                        <a:gd name="T53" fmla="*/ 0 h 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7"/>
                        <a:gd name="T82" fmla="*/ 0 h 59"/>
                        <a:gd name="T83" fmla="*/ 187 w 187"/>
                        <a:gd name="T84" fmla="*/ 59 h 5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7" h="59">
                          <a:moveTo>
                            <a:pt x="177" y="0"/>
                          </a:moveTo>
                          <a:lnTo>
                            <a:pt x="174" y="17"/>
                          </a:lnTo>
                          <a:lnTo>
                            <a:pt x="166" y="27"/>
                          </a:lnTo>
                          <a:lnTo>
                            <a:pt x="149" y="40"/>
                          </a:lnTo>
                          <a:lnTo>
                            <a:pt x="136" y="48"/>
                          </a:lnTo>
                          <a:lnTo>
                            <a:pt x="130" y="52"/>
                          </a:lnTo>
                          <a:lnTo>
                            <a:pt x="89" y="55"/>
                          </a:lnTo>
                          <a:lnTo>
                            <a:pt x="42" y="56"/>
                          </a:lnTo>
                          <a:lnTo>
                            <a:pt x="20" y="56"/>
                          </a:lnTo>
                          <a:lnTo>
                            <a:pt x="3" y="52"/>
                          </a:lnTo>
                          <a:lnTo>
                            <a:pt x="0" y="54"/>
                          </a:lnTo>
                          <a:lnTo>
                            <a:pt x="5" y="56"/>
                          </a:lnTo>
                          <a:lnTo>
                            <a:pt x="19" y="57"/>
                          </a:lnTo>
                          <a:lnTo>
                            <a:pt x="43" y="58"/>
                          </a:lnTo>
                          <a:lnTo>
                            <a:pt x="61" y="58"/>
                          </a:lnTo>
                          <a:lnTo>
                            <a:pt x="95" y="57"/>
                          </a:lnTo>
                          <a:lnTo>
                            <a:pt x="123" y="55"/>
                          </a:lnTo>
                          <a:lnTo>
                            <a:pt x="150" y="53"/>
                          </a:lnTo>
                          <a:lnTo>
                            <a:pt x="167" y="50"/>
                          </a:lnTo>
                          <a:lnTo>
                            <a:pt x="178" y="48"/>
                          </a:lnTo>
                          <a:lnTo>
                            <a:pt x="181" y="43"/>
                          </a:lnTo>
                          <a:lnTo>
                            <a:pt x="184" y="37"/>
                          </a:lnTo>
                          <a:lnTo>
                            <a:pt x="186" y="28"/>
                          </a:lnTo>
                          <a:lnTo>
                            <a:pt x="186" y="21"/>
                          </a:lnTo>
                          <a:lnTo>
                            <a:pt x="185" y="14"/>
                          </a:lnTo>
                          <a:lnTo>
                            <a:pt x="184" y="9"/>
                          </a:lnTo>
                          <a:lnTo>
                            <a:pt x="177" y="0"/>
                          </a:lnTo>
                        </a:path>
                      </a:pathLst>
                    </a:custGeom>
                    <a:solidFill>
                      <a:srgbClr val="008080"/>
                    </a:solidFill>
                    <a:ln w="12700" cap="rnd">
                      <a:noFill/>
                      <a:round/>
                      <a:headEnd/>
                      <a:tailEnd/>
                    </a:ln>
                  </p:spPr>
                  <p:txBody>
                    <a:bodyPr/>
                    <a:lstStyle/>
                    <a:p>
                      <a:endParaRPr lang="en-US" dirty="0"/>
                    </a:p>
                  </p:txBody>
                </p:sp>
                <p:sp>
                  <p:nvSpPr>
                    <p:cNvPr id="137" name="Freeform 712"/>
                    <p:cNvSpPr>
                      <a:spLocks/>
                    </p:cNvSpPr>
                    <p:nvPr/>
                  </p:nvSpPr>
                  <p:spPr bwMode="auto">
                    <a:xfrm>
                      <a:off x="3756" y="3123"/>
                      <a:ext cx="79" cy="36"/>
                    </a:xfrm>
                    <a:custGeom>
                      <a:avLst/>
                      <a:gdLst>
                        <a:gd name="T0" fmla="*/ 66 w 79"/>
                        <a:gd name="T1" fmla="*/ 0 h 36"/>
                        <a:gd name="T2" fmla="*/ 44 w 79"/>
                        <a:gd name="T3" fmla="*/ 11 h 36"/>
                        <a:gd name="T4" fmla="*/ 13 w 79"/>
                        <a:gd name="T5" fmla="*/ 23 h 36"/>
                        <a:gd name="T6" fmla="*/ 0 w 79"/>
                        <a:gd name="T7" fmla="*/ 26 h 36"/>
                        <a:gd name="T8" fmla="*/ 7 w 79"/>
                        <a:gd name="T9" fmla="*/ 32 h 36"/>
                        <a:gd name="T10" fmla="*/ 20 w 79"/>
                        <a:gd name="T11" fmla="*/ 35 h 36"/>
                        <a:gd name="T12" fmla="*/ 60 w 79"/>
                        <a:gd name="T13" fmla="*/ 32 h 36"/>
                        <a:gd name="T14" fmla="*/ 78 w 79"/>
                        <a:gd name="T15" fmla="*/ 32 h 36"/>
                        <a:gd name="T16" fmla="*/ 69 w 79"/>
                        <a:gd name="T17" fmla="*/ 19 h 36"/>
                        <a:gd name="T18" fmla="*/ 47 w 79"/>
                        <a:gd name="T19" fmla="*/ 25 h 36"/>
                        <a:gd name="T20" fmla="*/ 23 w 79"/>
                        <a:gd name="T21" fmla="*/ 27 h 36"/>
                        <a:gd name="T22" fmla="*/ 16 w 79"/>
                        <a:gd name="T23" fmla="*/ 27 h 36"/>
                        <a:gd name="T24" fmla="*/ 41 w 79"/>
                        <a:gd name="T25" fmla="*/ 20 h 36"/>
                        <a:gd name="T26" fmla="*/ 68 w 79"/>
                        <a:gd name="T27" fmla="*/ 13 h 36"/>
                        <a:gd name="T28" fmla="*/ 66 w 79"/>
                        <a:gd name="T29" fmla="*/ 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36"/>
                        <a:gd name="T47" fmla="*/ 79 w 79"/>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36">
                          <a:moveTo>
                            <a:pt x="66" y="0"/>
                          </a:moveTo>
                          <a:lnTo>
                            <a:pt x="44" y="11"/>
                          </a:lnTo>
                          <a:lnTo>
                            <a:pt x="13" y="23"/>
                          </a:lnTo>
                          <a:lnTo>
                            <a:pt x="0" y="26"/>
                          </a:lnTo>
                          <a:lnTo>
                            <a:pt x="7" y="32"/>
                          </a:lnTo>
                          <a:lnTo>
                            <a:pt x="20" y="35"/>
                          </a:lnTo>
                          <a:lnTo>
                            <a:pt x="60" y="32"/>
                          </a:lnTo>
                          <a:lnTo>
                            <a:pt x="78" y="32"/>
                          </a:lnTo>
                          <a:lnTo>
                            <a:pt x="69" y="19"/>
                          </a:lnTo>
                          <a:lnTo>
                            <a:pt x="47" y="25"/>
                          </a:lnTo>
                          <a:lnTo>
                            <a:pt x="23" y="27"/>
                          </a:lnTo>
                          <a:lnTo>
                            <a:pt x="16" y="27"/>
                          </a:lnTo>
                          <a:lnTo>
                            <a:pt x="41" y="20"/>
                          </a:lnTo>
                          <a:lnTo>
                            <a:pt x="68" y="13"/>
                          </a:lnTo>
                          <a:lnTo>
                            <a:pt x="66" y="0"/>
                          </a:lnTo>
                        </a:path>
                      </a:pathLst>
                    </a:custGeom>
                    <a:solidFill>
                      <a:srgbClr val="008080"/>
                    </a:solidFill>
                    <a:ln w="12700" cap="rnd">
                      <a:noFill/>
                      <a:round/>
                      <a:headEnd/>
                      <a:tailEnd/>
                    </a:ln>
                  </p:spPr>
                  <p:txBody>
                    <a:bodyPr/>
                    <a:lstStyle/>
                    <a:p>
                      <a:endParaRPr lang="en-US" dirty="0"/>
                    </a:p>
                  </p:txBody>
                </p:sp>
                <p:sp>
                  <p:nvSpPr>
                    <p:cNvPr id="138" name="Oval 713"/>
                    <p:cNvSpPr>
                      <a:spLocks noChangeArrowheads="1"/>
                    </p:cNvSpPr>
                    <p:nvPr/>
                  </p:nvSpPr>
                  <p:spPr bwMode="auto">
                    <a:xfrm>
                      <a:off x="3839" y="3125"/>
                      <a:ext cx="22" cy="21"/>
                    </a:xfrm>
                    <a:prstGeom prst="ellipse">
                      <a:avLst/>
                    </a:prstGeom>
                    <a:solidFill>
                      <a:srgbClr val="008080"/>
                    </a:solidFill>
                    <a:ln w="12700">
                      <a:noFill/>
                      <a:round/>
                      <a:headEnd/>
                      <a:tailEnd/>
                    </a:ln>
                  </p:spPr>
                  <p:txBody>
                    <a:bodyPr wrap="none" anchor="ctr"/>
                    <a:lstStyle/>
                    <a:p>
                      <a:endParaRPr lang="en-US" dirty="0"/>
                    </a:p>
                  </p:txBody>
                </p:sp>
              </p:grpSp>
              <p:grpSp>
                <p:nvGrpSpPr>
                  <p:cNvPr id="128" name="Group 714"/>
                  <p:cNvGrpSpPr>
                    <a:grpSpLocks/>
                  </p:cNvGrpSpPr>
                  <p:nvPr/>
                </p:nvGrpSpPr>
                <p:grpSpPr bwMode="auto">
                  <a:xfrm>
                    <a:off x="4259" y="2893"/>
                    <a:ext cx="66" cy="132"/>
                    <a:chOff x="4259" y="2893"/>
                    <a:chExt cx="66" cy="132"/>
                  </a:xfrm>
                </p:grpSpPr>
                <p:sp>
                  <p:nvSpPr>
                    <p:cNvPr id="129" name="Freeform 715"/>
                    <p:cNvSpPr>
                      <a:spLocks/>
                    </p:cNvSpPr>
                    <p:nvPr/>
                  </p:nvSpPr>
                  <p:spPr bwMode="auto">
                    <a:xfrm>
                      <a:off x="4259" y="2893"/>
                      <a:ext cx="66" cy="132"/>
                    </a:xfrm>
                    <a:custGeom>
                      <a:avLst/>
                      <a:gdLst>
                        <a:gd name="T0" fmla="*/ 0 w 66"/>
                        <a:gd name="T1" fmla="*/ 36 h 132"/>
                        <a:gd name="T2" fmla="*/ 2 w 66"/>
                        <a:gd name="T3" fmla="*/ 44 h 132"/>
                        <a:gd name="T4" fmla="*/ 7 w 66"/>
                        <a:gd name="T5" fmla="*/ 50 h 132"/>
                        <a:gd name="T6" fmla="*/ 9 w 66"/>
                        <a:gd name="T7" fmla="*/ 61 h 132"/>
                        <a:gd name="T8" fmla="*/ 10 w 66"/>
                        <a:gd name="T9" fmla="*/ 75 h 132"/>
                        <a:gd name="T10" fmla="*/ 10 w 66"/>
                        <a:gd name="T11" fmla="*/ 90 h 132"/>
                        <a:gd name="T12" fmla="*/ 9 w 66"/>
                        <a:gd name="T13" fmla="*/ 100 h 132"/>
                        <a:gd name="T14" fmla="*/ 3 w 66"/>
                        <a:gd name="T15" fmla="*/ 111 h 132"/>
                        <a:gd name="T16" fmla="*/ 2 w 66"/>
                        <a:gd name="T17" fmla="*/ 118 h 132"/>
                        <a:gd name="T18" fmla="*/ 4 w 66"/>
                        <a:gd name="T19" fmla="*/ 123 h 132"/>
                        <a:gd name="T20" fmla="*/ 7 w 66"/>
                        <a:gd name="T21" fmla="*/ 127 h 132"/>
                        <a:gd name="T22" fmla="*/ 12 w 66"/>
                        <a:gd name="T23" fmla="*/ 130 h 132"/>
                        <a:gd name="T24" fmla="*/ 19 w 66"/>
                        <a:gd name="T25" fmla="*/ 131 h 132"/>
                        <a:gd name="T26" fmla="*/ 28 w 66"/>
                        <a:gd name="T27" fmla="*/ 127 h 132"/>
                        <a:gd name="T28" fmla="*/ 35 w 66"/>
                        <a:gd name="T29" fmla="*/ 119 h 132"/>
                        <a:gd name="T30" fmla="*/ 42 w 66"/>
                        <a:gd name="T31" fmla="*/ 109 h 132"/>
                        <a:gd name="T32" fmla="*/ 48 w 66"/>
                        <a:gd name="T33" fmla="*/ 97 h 132"/>
                        <a:gd name="T34" fmla="*/ 50 w 66"/>
                        <a:gd name="T35" fmla="*/ 88 h 132"/>
                        <a:gd name="T36" fmla="*/ 50 w 66"/>
                        <a:gd name="T37" fmla="*/ 82 h 132"/>
                        <a:gd name="T38" fmla="*/ 50 w 66"/>
                        <a:gd name="T39" fmla="*/ 66 h 132"/>
                        <a:gd name="T40" fmla="*/ 53 w 66"/>
                        <a:gd name="T41" fmla="*/ 54 h 132"/>
                        <a:gd name="T42" fmla="*/ 59 w 66"/>
                        <a:gd name="T43" fmla="*/ 44 h 132"/>
                        <a:gd name="T44" fmla="*/ 64 w 66"/>
                        <a:gd name="T45" fmla="*/ 30 h 132"/>
                        <a:gd name="T46" fmla="*/ 65 w 66"/>
                        <a:gd name="T47" fmla="*/ 21 h 132"/>
                        <a:gd name="T48" fmla="*/ 64 w 66"/>
                        <a:gd name="T49" fmla="*/ 14 h 132"/>
                        <a:gd name="T50" fmla="*/ 63 w 66"/>
                        <a:gd name="T51" fmla="*/ 9 h 132"/>
                        <a:gd name="T52" fmla="*/ 59 w 66"/>
                        <a:gd name="T53" fmla="*/ 7 h 132"/>
                        <a:gd name="T54" fmla="*/ 56 w 66"/>
                        <a:gd name="T55" fmla="*/ 7 h 132"/>
                        <a:gd name="T56" fmla="*/ 50 w 66"/>
                        <a:gd name="T57" fmla="*/ 3 h 132"/>
                        <a:gd name="T58" fmla="*/ 41 w 66"/>
                        <a:gd name="T59" fmla="*/ 0 h 132"/>
                        <a:gd name="T60" fmla="*/ 31 w 66"/>
                        <a:gd name="T61" fmla="*/ 1 h 132"/>
                        <a:gd name="T62" fmla="*/ 17 w 66"/>
                        <a:gd name="T63" fmla="*/ 3 h 132"/>
                        <a:gd name="T64" fmla="*/ 22 w 66"/>
                        <a:gd name="T65" fmla="*/ 10 h 132"/>
                        <a:gd name="T66" fmla="*/ 25 w 66"/>
                        <a:gd name="T67" fmla="*/ 19 h 132"/>
                        <a:gd name="T68" fmla="*/ 25 w 66"/>
                        <a:gd name="T69" fmla="*/ 28 h 132"/>
                        <a:gd name="T70" fmla="*/ 23 w 66"/>
                        <a:gd name="T71" fmla="*/ 35 h 132"/>
                        <a:gd name="T72" fmla="*/ 16 w 66"/>
                        <a:gd name="T73" fmla="*/ 41 h 132"/>
                        <a:gd name="T74" fmla="*/ 8 w 66"/>
                        <a:gd name="T75" fmla="*/ 41 h 132"/>
                        <a:gd name="T76" fmla="*/ 4 w 66"/>
                        <a:gd name="T77" fmla="*/ 38 h 132"/>
                        <a:gd name="T78" fmla="*/ 0 w 66"/>
                        <a:gd name="T79" fmla="*/ 36 h 1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132"/>
                        <a:gd name="T122" fmla="*/ 66 w 66"/>
                        <a:gd name="T123" fmla="*/ 132 h 1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132">
                          <a:moveTo>
                            <a:pt x="0" y="36"/>
                          </a:moveTo>
                          <a:lnTo>
                            <a:pt x="2" y="44"/>
                          </a:lnTo>
                          <a:lnTo>
                            <a:pt x="7" y="50"/>
                          </a:lnTo>
                          <a:lnTo>
                            <a:pt x="9" y="61"/>
                          </a:lnTo>
                          <a:lnTo>
                            <a:pt x="10" y="75"/>
                          </a:lnTo>
                          <a:lnTo>
                            <a:pt x="10" y="90"/>
                          </a:lnTo>
                          <a:lnTo>
                            <a:pt x="9" y="100"/>
                          </a:lnTo>
                          <a:lnTo>
                            <a:pt x="3" y="111"/>
                          </a:lnTo>
                          <a:lnTo>
                            <a:pt x="2" y="118"/>
                          </a:lnTo>
                          <a:lnTo>
                            <a:pt x="4" y="123"/>
                          </a:lnTo>
                          <a:lnTo>
                            <a:pt x="7" y="127"/>
                          </a:lnTo>
                          <a:lnTo>
                            <a:pt x="12" y="130"/>
                          </a:lnTo>
                          <a:lnTo>
                            <a:pt x="19" y="131"/>
                          </a:lnTo>
                          <a:lnTo>
                            <a:pt x="28" y="127"/>
                          </a:lnTo>
                          <a:lnTo>
                            <a:pt x="35" y="119"/>
                          </a:lnTo>
                          <a:lnTo>
                            <a:pt x="42" y="109"/>
                          </a:lnTo>
                          <a:lnTo>
                            <a:pt x="48" y="97"/>
                          </a:lnTo>
                          <a:lnTo>
                            <a:pt x="50" y="88"/>
                          </a:lnTo>
                          <a:lnTo>
                            <a:pt x="50" y="82"/>
                          </a:lnTo>
                          <a:lnTo>
                            <a:pt x="50" y="66"/>
                          </a:lnTo>
                          <a:lnTo>
                            <a:pt x="53" y="54"/>
                          </a:lnTo>
                          <a:lnTo>
                            <a:pt x="59" y="44"/>
                          </a:lnTo>
                          <a:lnTo>
                            <a:pt x="64" y="30"/>
                          </a:lnTo>
                          <a:lnTo>
                            <a:pt x="65" y="21"/>
                          </a:lnTo>
                          <a:lnTo>
                            <a:pt x="64" y="14"/>
                          </a:lnTo>
                          <a:lnTo>
                            <a:pt x="63" y="9"/>
                          </a:lnTo>
                          <a:lnTo>
                            <a:pt x="59" y="7"/>
                          </a:lnTo>
                          <a:lnTo>
                            <a:pt x="56" y="7"/>
                          </a:lnTo>
                          <a:lnTo>
                            <a:pt x="50" y="3"/>
                          </a:lnTo>
                          <a:lnTo>
                            <a:pt x="41" y="0"/>
                          </a:lnTo>
                          <a:lnTo>
                            <a:pt x="31" y="1"/>
                          </a:lnTo>
                          <a:lnTo>
                            <a:pt x="17" y="3"/>
                          </a:lnTo>
                          <a:lnTo>
                            <a:pt x="22" y="10"/>
                          </a:lnTo>
                          <a:lnTo>
                            <a:pt x="25" y="19"/>
                          </a:lnTo>
                          <a:lnTo>
                            <a:pt x="25" y="28"/>
                          </a:lnTo>
                          <a:lnTo>
                            <a:pt x="23" y="35"/>
                          </a:lnTo>
                          <a:lnTo>
                            <a:pt x="16" y="41"/>
                          </a:lnTo>
                          <a:lnTo>
                            <a:pt x="8" y="41"/>
                          </a:lnTo>
                          <a:lnTo>
                            <a:pt x="4" y="38"/>
                          </a:lnTo>
                          <a:lnTo>
                            <a:pt x="0" y="36"/>
                          </a:lnTo>
                        </a:path>
                      </a:pathLst>
                    </a:custGeom>
                    <a:solidFill>
                      <a:srgbClr val="C0FFFF"/>
                    </a:solidFill>
                    <a:ln w="12700" cap="rnd">
                      <a:noFill/>
                      <a:round/>
                      <a:headEnd/>
                      <a:tailEnd/>
                    </a:ln>
                  </p:spPr>
                  <p:txBody>
                    <a:bodyPr/>
                    <a:lstStyle/>
                    <a:p>
                      <a:endParaRPr lang="en-US" dirty="0"/>
                    </a:p>
                  </p:txBody>
                </p:sp>
                <p:sp>
                  <p:nvSpPr>
                    <p:cNvPr id="130" name="Freeform 716"/>
                    <p:cNvSpPr>
                      <a:spLocks/>
                    </p:cNvSpPr>
                    <p:nvPr/>
                  </p:nvSpPr>
                  <p:spPr bwMode="auto">
                    <a:xfrm>
                      <a:off x="4269" y="2942"/>
                      <a:ext cx="10" cy="43"/>
                    </a:xfrm>
                    <a:custGeom>
                      <a:avLst/>
                      <a:gdLst>
                        <a:gd name="T0" fmla="*/ 0 w 10"/>
                        <a:gd name="T1" fmla="*/ 0 h 43"/>
                        <a:gd name="T2" fmla="*/ 5 w 10"/>
                        <a:gd name="T3" fmla="*/ 1 h 43"/>
                        <a:gd name="T4" fmla="*/ 9 w 10"/>
                        <a:gd name="T5" fmla="*/ 0 h 43"/>
                        <a:gd name="T6" fmla="*/ 9 w 10"/>
                        <a:gd name="T7" fmla="*/ 14 h 43"/>
                        <a:gd name="T8" fmla="*/ 9 w 10"/>
                        <a:gd name="T9" fmla="*/ 29 h 43"/>
                        <a:gd name="T10" fmla="*/ 6 w 10"/>
                        <a:gd name="T11" fmla="*/ 42 h 43"/>
                        <a:gd name="T12" fmla="*/ 1 w 10"/>
                        <a:gd name="T13" fmla="*/ 41 h 43"/>
                        <a:gd name="T14" fmla="*/ 2 w 10"/>
                        <a:gd name="T15" fmla="*/ 35 h 43"/>
                        <a:gd name="T16" fmla="*/ 5 w 10"/>
                        <a:gd name="T17" fmla="*/ 36 h 43"/>
                        <a:gd name="T18" fmla="*/ 6 w 10"/>
                        <a:gd name="T19" fmla="*/ 30 h 43"/>
                        <a:gd name="T20" fmla="*/ 2 w 10"/>
                        <a:gd name="T21" fmla="*/ 30 h 43"/>
                        <a:gd name="T22" fmla="*/ 2 w 10"/>
                        <a:gd name="T23" fmla="*/ 24 h 43"/>
                        <a:gd name="T24" fmla="*/ 6 w 10"/>
                        <a:gd name="T25" fmla="*/ 25 h 43"/>
                        <a:gd name="T26" fmla="*/ 6 w 10"/>
                        <a:gd name="T27" fmla="*/ 18 h 43"/>
                        <a:gd name="T28" fmla="*/ 2 w 10"/>
                        <a:gd name="T29" fmla="*/ 19 h 43"/>
                        <a:gd name="T30" fmla="*/ 2 w 10"/>
                        <a:gd name="T31" fmla="*/ 12 h 43"/>
                        <a:gd name="T32" fmla="*/ 7 w 10"/>
                        <a:gd name="T33" fmla="*/ 12 h 43"/>
                        <a:gd name="T34" fmla="*/ 6 w 10"/>
                        <a:gd name="T35" fmla="*/ 6 h 43"/>
                        <a:gd name="T36" fmla="*/ 1 w 10"/>
                        <a:gd name="T37" fmla="*/ 8 h 43"/>
                        <a:gd name="T38" fmla="*/ 0 w 10"/>
                        <a:gd name="T39" fmla="*/ 0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
                        <a:gd name="T61" fmla="*/ 0 h 43"/>
                        <a:gd name="T62" fmla="*/ 10 w 10"/>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 h="43">
                          <a:moveTo>
                            <a:pt x="0" y="0"/>
                          </a:moveTo>
                          <a:lnTo>
                            <a:pt x="5" y="1"/>
                          </a:lnTo>
                          <a:lnTo>
                            <a:pt x="9" y="0"/>
                          </a:lnTo>
                          <a:lnTo>
                            <a:pt x="9" y="14"/>
                          </a:lnTo>
                          <a:lnTo>
                            <a:pt x="9" y="29"/>
                          </a:lnTo>
                          <a:lnTo>
                            <a:pt x="6" y="42"/>
                          </a:lnTo>
                          <a:lnTo>
                            <a:pt x="1" y="41"/>
                          </a:lnTo>
                          <a:lnTo>
                            <a:pt x="2" y="35"/>
                          </a:lnTo>
                          <a:lnTo>
                            <a:pt x="5" y="36"/>
                          </a:lnTo>
                          <a:lnTo>
                            <a:pt x="6" y="30"/>
                          </a:lnTo>
                          <a:lnTo>
                            <a:pt x="2" y="30"/>
                          </a:lnTo>
                          <a:lnTo>
                            <a:pt x="2" y="24"/>
                          </a:lnTo>
                          <a:lnTo>
                            <a:pt x="6" y="25"/>
                          </a:lnTo>
                          <a:lnTo>
                            <a:pt x="6" y="18"/>
                          </a:lnTo>
                          <a:lnTo>
                            <a:pt x="2" y="19"/>
                          </a:lnTo>
                          <a:lnTo>
                            <a:pt x="2" y="12"/>
                          </a:lnTo>
                          <a:lnTo>
                            <a:pt x="7" y="12"/>
                          </a:lnTo>
                          <a:lnTo>
                            <a:pt x="6" y="6"/>
                          </a:lnTo>
                          <a:lnTo>
                            <a:pt x="1" y="8"/>
                          </a:lnTo>
                          <a:lnTo>
                            <a:pt x="0" y="0"/>
                          </a:lnTo>
                        </a:path>
                      </a:pathLst>
                    </a:custGeom>
                    <a:solidFill>
                      <a:srgbClr val="008080"/>
                    </a:solidFill>
                    <a:ln w="12700" cap="rnd">
                      <a:noFill/>
                      <a:round/>
                      <a:headEnd/>
                      <a:tailEnd/>
                    </a:ln>
                  </p:spPr>
                  <p:txBody>
                    <a:bodyPr/>
                    <a:lstStyle/>
                    <a:p>
                      <a:endParaRPr lang="en-US" dirty="0"/>
                    </a:p>
                  </p:txBody>
                </p:sp>
                <p:sp>
                  <p:nvSpPr>
                    <p:cNvPr id="131" name="Freeform 717"/>
                    <p:cNvSpPr>
                      <a:spLocks/>
                    </p:cNvSpPr>
                    <p:nvPr/>
                  </p:nvSpPr>
                  <p:spPr bwMode="auto">
                    <a:xfrm>
                      <a:off x="4275" y="2893"/>
                      <a:ext cx="38" cy="125"/>
                    </a:xfrm>
                    <a:custGeom>
                      <a:avLst/>
                      <a:gdLst>
                        <a:gd name="T0" fmla="*/ 4 w 38"/>
                        <a:gd name="T1" fmla="*/ 6 h 125"/>
                        <a:gd name="T2" fmla="*/ 13 w 38"/>
                        <a:gd name="T3" fmla="*/ 9 h 125"/>
                        <a:gd name="T4" fmla="*/ 21 w 38"/>
                        <a:gd name="T5" fmla="*/ 14 h 125"/>
                        <a:gd name="T6" fmla="*/ 31 w 38"/>
                        <a:gd name="T7" fmla="*/ 22 h 125"/>
                        <a:gd name="T8" fmla="*/ 32 w 38"/>
                        <a:gd name="T9" fmla="*/ 27 h 125"/>
                        <a:gd name="T10" fmla="*/ 31 w 38"/>
                        <a:gd name="T11" fmla="*/ 44 h 125"/>
                        <a:gd name="T12" fmla="*/ 27 w 38"/>
                        <a:gd name="T13" fmla="*/ 59 h 125"/>
                        <a:gd name="T14" fmla="*/ 26 w 38"/>
                        <a:gd name="T15" fmla="*/ 68 h 125"/>
                        <a:gd name="T16" fmla="*/ 26 w 38"/>
                        <a:gd name="T17" fmla="*/ 78 h 125"/>
                        <a:gd name="T18" fmla="*/ 25 w 38"/>
                        <a:gd name="T19" fmla="*/ 90 h 125"/>
                        <a:gd name="T20" fmla="*/ 21 w 38"/>
                        <a:gd name="T21" fmla="*/ 99 h 125"/>
                        <a:gd name="T22" fmla="*/ 11 w 38"/>
                        <a:gd name="T23" fmla="*/ 115 h 125"/>
                        <a:gd name="T24" fmla="*/ 4 w 38"/>
                        <a:gd name="T25" fmla="*/ 123 h 125"/>
                        <a:gd name="T26" fmla="*/ 0 w 38"/>
                        <a:gd name="T27" fmla="*/ 124 h 125"/>
                        <a:gd name="T28" fmla="*/ 7 w 38"/>
                        <a:gd name="T29" fmla="*/ 121 h 125"/>
                        <a:gd name="T30" fmla="*/ 13 w 38"/>
                        <a:gd name="T31" fmla="*/ 115 h 125"/>
                        <a:gd name="T32" fmla="*/ 22 w 38"/>
                        <a:gd name="T33" fmla="*/ 102 h 125"/>
                        <a:gd name="T34" fmla="*/ 26 w 38"/>
                        <a:gd name="T35" fmla="*/ 94 h 125"/>
                        <a:gd name="T36" fmla="*/ 28 w 38"/>
                        <a:gd name="T37" fmla="*/ 82 h 125"/>
                        <a:gd name="T38" fmla="*/ 28 w 38"/>
                        <a:gd name="T39" fmla="*/ 71 h 125"/>
                        <a:gd name="T40" fmla="*/ 28 w 38"/>
                        <a:gd name="T41" fmla="*/ 62 h 125"/>
                        <a:gd name="T42" fmla="*/ 31 w 38"/>
                        <a:gd name="T43" fmla="*/ 50 h 125"/>
                        <a:gd name="T44" fmla="*/ 34 w 38"/>
                        <a:gd name="T45" fmla="*/ 38 h 125"/>
                        <a:gd name="T46" fmla="*/ 37 w 38"/>
                        <a:gd name="T47" fmla="*/ 27 h 125"/>
                        <a:gd name="T48" fmla="*/ 36 w 38"/>
                        <a:gd name="T49" fmla="*/ 16 h 125"/>
                        <a:gd name="T50" fmla="*/ 35 w 38"/>
                        <a:gd name="T51" fmla="*/ 9 h 125"/>
                        <a:gd name="T52" fmla="*/ 33 w 38"/>
                        <a:gd name="T53" fmla="*/ 7 h 125"/>
                        <a:gd name="T54" fmla="*/ 28 w 38"/>
                        <a:gd name="T55" fmla="*/ 2 h 125"/>
                        <a:gd name="T56" fmla="*/ 23 w 38"/>
                        <a:gd name="T57" fmla="*/ 0 h 125"/>
                        <a:gd name="T58" fmla="*/ 15 w 38"/>
                        <a:gd name="T59" fmla="*/ 1 h 125"/>
                        <a:gd name="T60" fmla="*/ 9 w 38"/>
                        <a:gd name="T61" fmla="*/ 2 h 125"/>
                        <a:gd name="T62" fmla="*/ 3 w 38"/>
                        <a:gd name="T63" fmla="*/ 2 h 125"/>
                        <a:gd name="T64" fmla="*/ 4 w 38"/>
                        <a:gd name="T65" fmla="*/ 6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125"/>
                        <a:gd name="T101" fmla="*/ 38 w 38"/>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125">
                          <a:moveTo>
                            <a:pt x="4" y="6"/>
                          </a:moveTo>
                          <a:lnTo>
                            <a:pt x="13" y="9"/>
                          </a:lnTo>
                          <a:lnTo>
                            <a:pt x="21" y="14"/>
                          </a:lnTo>
                          <a:lnTo>
                            <a:pt x="31" y="22"/>
                          </a:lnTo>
                          <a:lnTo>
                            <a:pt x="32" y="27"/>
                          </a:lnTo>
                          <a:lnTo>
                            <a:pt x="31" y="44"/>
                          </a:lnTo>
                          <a:lnTo>
                            <a:pt x="27" y="59"/>
                          </a:lnTo>
                          <a:lnTo>
                            <a:pt x="26" y="68"/>
                          </a:lnTo>
                          <a:lnTo>
                            <a:pt x="26" y="78"/>
                          </a:lnTo>
                          <a:lnTo>
                            <a:pt x="25" y="90"/>
                          </a:lnTo>
                          <a:lnTo>
                            <a:pt x="21" y="99"/>
                          </a:lnTo>
                          <a:lnTo>
                            <a:pt x="11" y="115"/>
                          </a:lnTo>
                          <a:lnTo>
                            <a:pt x="4" y="123"/>
                          </a:lnTo>
                          <a:lnTo>
                            <a:pt x="0" y="124"/>
                          </a:lnTo>
                          <a:lnTo>
                            <a:pt x="7" y="121"/>
                          </a:lnTo>
                          <a:lnTo>
                            <a:pt x="13" y="115"/>
                          </a:lnTo>
                          <a:lnTo>
                            <a:pt x="22" y="102"/>
                          </a:lnTo>
                          <a:lnTo>
                            <a:pt x="26" y="94"/>
                          </a:lnTo>
                          <a:lnTo>
                            <a:pt x="28" y="82"/>
                          </a:lnTo>
                          <a:lnTo>
                            <a:pt x="28" y="71"/>
                          </a:lnTo>
                          <a:lnTo>
                            <a:pt x="28" y="62"/>
                          </a:lnTo>
                          <a:lnTo>
                            <a:pt x="31" y="50"/>
                          </a:lnTo>
                          <a:lnTo>
                            <a:pt x="34" y="38"/>
                          </a:lnTo>
                          <a:lnTo>
                            <a:pt x="37" y="27"/>
                          </a:lnTo>
                          <a:lnTo>
                            <a:pt x="36" y="16"/>
                          </a:lnTo>
                          <a:lnTo>
                            <a:pt x="35" y="9"/>
                          </a:lnTo>
                          <a:lnTo>
                            <a:pt x="33" y="7"/>
                          </a:lnTo>
                          <a:lnTo>
                            <a:pt x="28" y="2"/>
                          </a:lnTo>
                          <a:lnTo>
                            <a:pt x="23" y="0"/>
                          </a:lnTo>
                          <a:lnTo>
                            <a:pt x="15" y="1"/>
                          </a:lnTo>
                          <a:lnTo>
                            <a:pt x="9" y="2"/>
                          </a:lnTo>
                          <a:lnTo>
                            <a:pt x="3" y="2"/>
                          </a:lnTo>
                          <a:lnTo>
                            <a:pt x="4" y="6"/>
                          </a:lnTo>
                        </a:path>
                      </a:pathLst>
                    </a:custGeom>
                    <a:solidFill>
                      <a:srgbClr val="008080"/>
                    </a:solidFill>
                    <a:ln w="12700" cap="rnd">
                      <a:noFill/>
                      <a:round/>
                      <a:headEnd/>
                      <a:tailEnd/>
                    </a:ln>
                  </p:spPr>
                  <p:txBody>
                    <a:bodyPr/>
                    <a:lstStyle/>
                    <a:p>
                      <a:endParaRPr lang="en-US" dirty="0"/>
                    </a:p>
                  </p:txBody>
                </p:sp>
                <p:sp>
                  <p:nvSpPr>
                    <p:cNvPr id="132" name="Freeform 718"/>
                    <p:cNvSpPr>
                      <a:spLocks/>
                    </p:cNvSpPr>
                    <p:nvPr/>
                  </p:nvSpPr>
                  <p:spPr bwMode="auto">
                    <a:xfrm>
                      <a:off x="4280" y="2942"/>
                      <a:ext cx="9" cy="42"/>
                    </a:xfrm>
                    <a:custGeom>
                      <a:avLst/>
                      <a:gdLst>
                        <a:gd name="T0" fmla="*/ 2 w 9"/>
                        <a:gd name="T1" fmla="*/ 0 h 42"/>
                        <a:gd name="T2" fmla="*/ 4 w 9"/>
                        <a:gd name="T3" fmla="*/ 12 h 42"/>
                        <a:gd name="T4" fmla="*/ 4 w 9"/>
                        <a:gd name="T5" fmla="*/ 20 h 42"/>
                        <a:gd name="T6" fmla="*/ 3 w 9"/>
                        <a:gd name="T7" fmla="*/ 34 h 42"/>
                        <a:gd name="T8" fmla="*/ 0 w 9"/>
                        <a:gd name="T9" fmla="*/ 41 h 42"/>
                        <a:gd name="T10" fmla="*/ 4 w 9"/>
                        <a:gd name="T11" fmla="*/ 39 h 42"/>
                        <a:gd name="T12" fmla="*/ 6 w 9"/>
                        <a:gd name="T13" fmla="*/ 34 h 42"/>
                        <a:gd name="T14" fmla="*/ 8 w 9"/>
                        <a:gd name="T15" fmla="*/ 27 h 42"/>
                        <a:gd name="T16" fmla="*/ 8 w 9"/>
                        <a:gd name="T17" fmla="*/ 18 h 42"/>
                        <a:gd name="T18" fmla="*/ 8 w 9"/>
                        <a:gd name="T19" fmla="*/ 0 h 42"/>
                        <a:gd name="T20" fmla="*/ 2 w 9"/>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42"/>
                        <a:gd name="T35" fmla="*/ 9 w 9"/>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42">
                          <a:moveTo>
                            <a:pt x="2" y="0"/>
                          </a:moveTo>
                          <a:lnTo>
                            <a:pt x="4" y="12"/>
                          </a:lnTo>
                          <a:lnTo>
                            <a:pt x="4" y="20"/>
                          </a:lnTo>
                          <a:lnTo>
                            <a:pt x="3" y="34"/>
                          </a:lnTo>
                          <a:lnTo>
                            <a:pt x="0" y="41"/>
                          </a:lnTo>
                          <a:lnTo>
                            <a:pt x="4" y="39"/>
                          </a:lnTo>
                          <a:lnTo>
                            <a:pt x="6" y="34"/>
                          </a:lnTo>
                          <a:lnTo>
                            <a:pt x="8" y="27"/>
                          </a:lnTo>
                          <a:lnTo>
                            <a:pt x="8" y="18"/>
                          </a:lnTo>
                          <a:lnTo>
                            <a:pt x="8" y="0"/>
                          </a:lnTo>
                          <a:lnTo>
                            <a:pt x="2" y="0"/>
                          </a:lnTo>
                        </a:path>
                      </a:pathLst>
                    </a:custGeom>
                    <a:solidFill>
                      <a:srgbClr val="008080"/>
                    </a:solidFill>
                    <a:ln w="12700" cap="rnd">
                      <a:noFill/>
                      <a:round/>
                      <a:headEnd/>
                      <a:tailEnd/>
                    </a:ln>
                  </p:spPr>
                  <p:txBody>
                    <a:bodyPr/>
                    <a:lstStyle/>
                    <a:p>
                      <a:endParaRPr lang="en-US" dirty="0"/>
                    </a:p>
                  </p:txBody>
                </p:sp>
                <p:sp>
                  <p:nvSpPr>
                    <p:cNvPr id="133" name="Oval 719"/>
                    <p:cNvSpPr>
                      <a:spLocks noChangeArrowheads="1"/>
                    </p:cNvSpPr>
                    <p:nvPr/>
                  </p:nvSpPr>
                  <p:spPr bwMode="auto">
                    <a:xfrm>
                      <a:off x="4291" y="2921"/>
                      <a:ext cx="8" cy="12"/>
                    </a:xfrm>
                    <a:prstGeom prst="ellipse">
                      <a:avLst/>
                    </a:prstGeom>
                    <a:solidFill>
                      <a:srgbClr val="008080"/>
                    </a:solidFill>
                    <a:ln w="12700">
                      <a:noFill/>
                      <a:round/>
                      <a:headEnd/>
                      <a:tailEnd/>
                    </a:ln>
                  </p:spPr>
                  <p:txBody>
                    <a:bodyPr wrap="none" anchor="ctr"/>
                    <a:lstStyle/>
                    <a:p>
                      <a:endParaRPr lang="en-US" dirty="0"/>
                    </a:p>
                  </p:txBody>
                </p:sp>
              </p:grpSp>
            </p:grpSp>
            <p:grpSp>
              <p:nvGrpSpPr>
                <p:cNvPr id="109" name="Group 720"/>
                <p:cNvGrpSpPr>
                  <a:grpSpLocks/>
                </p:cNvGrpSpPr>
                <p:nvPr/>
              </p:nvGrpSpPr>
              <p:grpSpPr bwMode="auto">
                <a:xfrm>
                  <a:off x="4035" y="2756"/>
                  <a:ext cx="88" cy="76"/>
                  <a:chOff x="4035" y="2756"/>
                  <a:chExt cx="88" cy="76"/>
                </a:xfrm>
              </p:grpSpPr>
              <p:sp>
                <p:nvSpPr>
                  <p:cNvPr id="120" name="Freeform 721"/>
                  <p:cNvSpPr>
                    <a:spLocks/>
                  </p:cNvSpPr>
                  <p:nvPr/>
                </p:nvSpPr>
                <p:spPr bwMode="auto">
                  <a:xfrm>
                    <a:off x="4035" y="2756"/>
                    <a:ext cx="88" cy="76"/>
                  </a:xfrm>
                  <a:custGeom>
                    <a:avLst/>
                    <a:gdLst>
                      <a:gd name="T0" fmla="*/ 3 w 88"/>
                      <a:gd name="T1" fmla="*/ 75 h 76"/>
                      <a:gd name="T2" fmla="*/ 25 w 88"/>
                      <a:gd name="T3" fmla="*/ 73 h 76"/>
                      <a:gd name="T4" fmla="*/ 40 w 88"/>
                      <a:gd name="T5" fmla="*/ 65 h 76"/>
                      <a:gd name="T6" fmla="*/ 58 w 88"/>
                      <a:gd name="T7" fmla="*/ 54 h 76"/>
                      <a:gd name="T8" fmla="*/ 73 w 88"/>
                      <a:gd name="T9" fmla="*/ 41 h 76"/>
                      <a:gd name="T10" fmla="*/ 87 w 88"/>
                      <a:gd name="T11" fmla="*/ 28 h 76"/>
                      <a:gd name="T12" fmla="*/ 79 w 88"/>
                      <a:gd name="T13" fmla="*/ 11 h 76"/>
                      <a:gd name="T14" fmla="*/ 71 w 88"/>
                      <a:gd name="T15" fmla="*/ 0 h 76"/>
                      <a:gd name="T16" fmla="*/ 0 w 88"/>
                      <a:gd name="T17" fmla="*/ 32 h 76"/>
                      <a:gd name="T18" fmla="*/ 3 w 88"/>
                      <a:gd name="T19" fmla="*/ 75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76"/>
                      <a:gd name="T32" fmla="*/ 88 w 88"/>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76">
                        <a:moveTo>
                          <a:pt x="3" y="75"/>
                        </a:moveTo>
                        <a:lnTo>
                          <a:pt x="25" y="73"/>
                        </a:lnTo>
                        <a:lnTo>
                          <a:pt x="40" y="65"/>
                        </a:lnTo>
                        <a:lnTo>
                          <a:pt x="58" y="54"/>
                        </a:lnTo>
                        <a:lnTo>
                          <a:pt x="73" y="41"/>
                        </a:lnTo>
                        <a:lnTo>
                          <a:pt x="87" y="28"/>
                        </a:lnTo>
                        <a:lnTo>
                          <a:pt x="79" y="11"/>
                        </a:lnTo>
                        <a:lnTo>
                          <a:pt x="71" y="0"/>
                        </a:lnTo>
                        <a:lnTo>
                          <a:pt x="0" y="32"/>
                        </a:lnTo>
                        <a:lnTo>
                          <a:pt x="3" y="75"/>
                        </a:lnTo>
                      </a:path>
                    </a:pathLst>
                  </a:custGeom>
                  <a:solidFill>
                    <a:srgbClr val="FF80FF"/>
                  </a:solidFill>
                  <a:ln w="12700" cap="rnd">
                    <a:noFill/>
                    <a:round/>
                    <a:headEnd/>
                    <a:tailEnd/>
                  </a:ln>
                </p:spPr>
                <p:txBody>
                  <a:bodyPr/>
                  <a:lstStyle/>
                  <a:p>
                    <a:endParaRPr lang="en-US" dirty="0"/>
                  </a:p>
                </p:txBody>
              </p:sp>
              <p:sp>
                <p:nvSpPr>
                  <p:cNvPr id="121" name="Freeform 722"/>
                  <p:cNvSpPr>
                    <a:spLocks/>
                  </p:cNvSpPr>
                  <p:nvPr/>
                </p:nvSpPr>
                <p:spPr bwMode="auto">
                  <a:xfrm>
                    <a:off x="4043" y="2789"/>
                    <a:ext cx="60" cy="34"/>
                  </a:xfrm>
                  <a:custGeom>
                    <a:avLst/>
                    <a:gdLst>
                      <a:gd name="T0" fmla="*/ 0 w 60"/>
                      <a:gd name="T1" fmla="*/ 33 h 34"/>
                      <a:gd name="T2" fmla="*/ 9 w 60"/>
                      <a:gd name="T3" fmla="*/ 32 h 34"/>
                      <a:gd name="T4" fmla="*/ 28 w 60"/>
                      <a:gd name="T5" fmla="*/ 24 h 34"/>
                      <a:gd name="T6" fmla="*/ 50 w 60"/>
                      <a:gd name="T7" fmla="*/ 11 h 34"/>
                      <a:gd name="T8" fmla="*/ 59 w 60"/>
                      <a:gd name="T9" fmla="*/ 0 h 34"/>
                      <a:gd name="T10" fmla="*/ 52 w 60"/>
                      <a:gd name="T11" fmla="*/ 4 h 34"/>
                      <a:gd name="T12" fmla="*/ 44 w 60"/>
                      <a:gd name="T13" fmla="*/ 9 h 34"/>
                      <a:gd name="T14" fmla="*/ 33 w 60"/>
                      <a:gd name="T15" fmla="*/ 15 h 34"/>
                      <a:gd name="T16" fmla="*/ 26 w 60"/>
                      <a:gd name="T17" fmla="*/ 18 h 34"/>
                      <a:gd name="T18" fmla="*/ 8 w 60"/>
                      <a:gd name="T19" fmla="*/ 23 h 34"/>
                      <a:gd name="T20" fmla="*/ 0 w 60"/>
                      <a:gd name="T21" fmla="*/ 3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34"/>
                      <a:gd name="T35" fmla="*/ 60 w 60"/>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34">
                        <a:moveTo>
                          <a:pt x="0" y="33"/>
                        </a:moveTo>
                        <a:lnTo>
                          <a:pt x="9" y="32"/>
                        </a:lnTo>
                        <a:lnTo>
                          <a:pt x="28" y="24"/>
                        </a:lnTo>
                        <a:lnTo>
                          <a:pt x="50" y="11"/>
                        </a:lnTo>
                        <a:lnTo>
                          <a:pt x="59" y="0"/>
                        </a:lnTo>
                        <a:lnTo>
                          <a:pt x="52" y="4"/>
                        </a:lnTo>
                        <a:lnTo>
                          <a:pt x="44" y="9"/>
                        </a:lnTo>
                        <a:lnTo>
                          <a:pt x="33" y="15"/>
                        </a:lnTo>
                        <a:lnTo>
                          <a:pt x="26" y="18"/>
                        </a:lnTo>
                        <a:lnTo>
                          <a:pt x="8" y="23"/>
                        </a:lnTo>
                        <a:lnTo>
                          <a:pt x="0" y="33"/>
                        </a:lnTo>
                      </a:path>
                    </a:pathLst>
                  </a:custGeom>
                  <a:solidFill>
                    <a:srgbClr val="800080"/>
                  </a:solidFill>
                  <a:ln w="12700" cap="rnd">
                    <a:noFill/>
                    <a:round/>
                    <a:headEnd/>
                    <a:tailEnd/>
                  </a:ln>
                </p:spPr>
                <p:txBody>
                  <a:bodyPr/>
                  <a:lstStyle/>
                  <a:p>
                    <a:endParaRPr lang="en-US" dirty="0"/>
                  </a:p>
                </p:txBody>
              </p:sp>
              <p:sp>
                <p:nvSpPr>
                  <p:cNvPr id="122" name="Freeform 723"/>
                  <p:cNvSpPr>
                    <a:spLocks/>
                  </p:cNvSpPr>
                  <p:nvPr/>
                </p:nvSpPr>
                <p:spPr bwMode="auto">
                  <a:xfrm>
                    <a:off x="4058" y="2793"/>
                    <a:ext cx="35" cy="10"/>
                  </a:xfrm>
                  <a:custGeom>
                    <a:avLst/>
                    <a:gdLst>
                      <a:gd name="T0" fmla="*/ 0 w 35"/>
                      <a:gd name="T1" fmla="*/ 9 h 10"/>
                      <a:gd name="T2" fmla="*/ 15 w 35"/>
                      <a:gd name="T3" fmla="*/ 6 h 10"/>
                      <a:gd name="T4" fmla="*/ 34 w 35"/>
                      <a:gd name="T5" fmla="*/ 0 h 10"/>
                      <a:gd name="T6" fmla="*/ 14 w 35"/>
                      <a:gd name="T7" fmla="*/ 5 h 10"/>
                      <a:gd name="T8" fmla="*/ 0 w 35"/>
                      <a:gd name="T9" fmla="*/ 9 h 10"/>
                      <a:gd name="T10" fmla="*/ 0 60000 65536"/>
                      <a:gd name="T11" fmla="*/ 0 60000 65536"/>
                      <a:gd name="T12" fmla="*/ 0 60000 65536"/>
                      <a:gd name="T13" fmla="*/ 0 60000 65536"/>
                      <a:gd name="T14" fmla="*/ 0 60000 65536"/>
                      <a:gd name="T15" fmla="*/ 0 w 35"/>
                      <a:gd name="T16" fmla="*/ 0 h 10"/>
                      <a:gd name="T17" fmla="*/ 35 w 35"/>
                      <a:gd name="T18" fmla="*/ 10 h 10"/>
                    </a:gdLst>
                    <a:ahLst/>
                    <a:cxnLst>
                      <a:cxn ang="T10">
                        <a:pos x="T0" y="T1"/>
                      </a:cxn>
                      <a:cxn ang="T11">
                        <a:pos x="T2" y="T3"/>
                      </a:cxn>
                      <a:cxn ang="T12">
                        <a:pos x="T4" y="T5"/>
                      </a:cxn>
                      <a:cxn ang="T13">
                        <a:pos x="T6" y="T7"/>
                      </a:cxn>
                      <a:cxn ang="T14">
                        <a:pos x="T8" y="T9"/>
                      </a:cxn>
                    </a:cxnLst>
                    <a:rect l="T15" t="T16" r="T17" b="T18"/>
                    <a:pathLst>
                      <a:path w="35" h="10">
                        <a:moveTo>
                          <a:pt x="0" y="9"/>
                        </a:moveTo>
                        <a:lnTo>
                          <a:pt x="15" y="6"/>
                        </a:lnTo>
                        <a:lnTo>
                          <a:pt x="34" y="0"/>
                        </a:lnTo>
                        <a:lnTo>
                          <a:pt x="14" y="5"/>
                        </a:lnTo>
                        <a:lnTo>
                          <a:pt x="0" y="9"/>
                        </a:lnTo>
                      </a:path>
                    </a:pathLst>
                  </a:custGeom>
                  <a:solidFill>
                    <a:srgbClr val="800080"/>
                  </a:solidFill>
                  <a:ln w="12700" cap="rnd">
                    <a:noFill/>
                    <a:round/>
                    <a:headEnd/>
                    <a:tailEnd/>
                  </a:ln>
                </p:spPr>
                <p:txBody>
                  <a:bodyPr/>
                  <a:lstStyle/>
                  <a:p>
                    <a:endParaRPr lang="en-US" dirty="0"/>
                  </a:p>
                </p:txBody>
              </p:sp>
            </p:grpSp>
            <p:grpSp>
              <p:nvGrpSpPr>
                <p:cNvPr id="110" name="Group 724"/>
                <p:cNvGrpSpPr>
                  <a:grpSpLocks/>
                </p:cNvGrpSpPr>
                <p:nvPr/>
              </p:nvGrpSpPr>
              <p:grpSpPr bwMode="auto">
                <a:xfrm>
                  <a:off x="3919" y="2650"/>
                  <a:ext cx="196" cy="194"/>
                  <a:chOff x="3919" y="2650"/>
                  <a:chExt cx="196" cy="194"/>
                </a:xfrm>
              </p:grpSpPr>
              <p:grpSp>
                <p:nvGrpSpPr>
                  <p:cNvPr id="111" name="Group 725"/>
                  <p:cNvGrpSpPr>
                    <a:grpSpLocks/>
                  </p:cNvGrpSpPr>
                  <p:nvPr/>
                </p:nvGrpSpPr>
                <p:grpSpPr bwMode="auto">
                  <a:xfrm>
                    <a:off x="3919" y="2650"/>
                    <a:ext cx="196" cy="194"/>
                    <a:chOff x="3919" y="2650"/>
                    <a:chExt cx="196" cy="194"/>
                  </a:xfrm>
                </p:grpSpPr>
                <p:sp>
                  <p:nvSpPr>
                    <p:cNvPr id="113" name="Freeform 726"/>
                    <p:cNvSpPr>
                      <a:spLocks/>
                    </p:cNvSpPr>
                    <p:nvPr/>
                  </p:nvSpPr>
                  <p:spPr bwMode="auto">
                    <a:xfrm>
                      <a:off x="3919" y="2650"/>
                      <a:ext cx="196" cy="194"/>
                    </a:xfrm>
                    <a:custGeom>
                      <a:avLst/>
                      <a:gdLst>
                        <a:gd name="T0" fmla="*/ 37 w 196"/>
                        <a:gd name="T1" fmla="*/ 58 h 194"/>
                        <a:gd name="T2" fmla="*/ 41 w 196"/>
                        <a:gd name="T3" fmla="*/ 67 h 194"/>
                        <a:gd name="T4" fmla="*/ 43 w 196"/>
                        <a:gd name="T5" fmla="*/ 71 h 194"/>
                        <a:gd name="T6" fmla="*/ 38 w 196"/>
                        <a:gd name="T7" fmla="*/ 77 h 194"/>
                        <a:gd name="T8" fmla="*/ 28 w 196"/>
                        <a:gd name="T9" fmla="*/ 83 h 194"/>
                        <a:gd name="T10" fmla="*/ 29 w 196"/>
                        <a:gd name="T11" fmla="*/ 90 h 194"/>
                        <a:gd name="T12" fmla="*/ 26 w 196"/>
                        <a:gd name="T13" fmla="*/ 95 h 194"/>
                        <a:gd name="T14" fmla="*/ 16 w 196"/>
                        <a:gd name="T15" fmla="*/ 98 h 194"/>
                        <a:gd name="T16" fmla="*/ 0 w 196"/>
                        <a:gd name="T17" fmla="*/ 118 h 194"/>
                        <a:gd name="T18" fmla="*/ 0 w 196"/>
                        <a:gd name="T19" fmla="*/ 121 h 194"/>
                        <a:gd name="T20" fmla="*/ 6 w 196"/>
                        <a:gd name="T21" fmla="*/ 119 h 194"/>
                        <a:gd name="T22" fmla="*/ 26 w 196"/>
                        <a:gd name="T23" fmla="*/ 118 h 194"/>
                        <a:gd name="T24" fmla="*/ 40 w 196"/>
                        <a:gd name="T25" fmla="*/ 120 h 194"/>
                        <a:gd name="T26" fmla="*/ 51 w 196"/>
                        <a:gd name="T27" fmla="*/ 123 h 194"/>
                        <a:gd name="T28" fmla="*/ 63 w 196"/>
                        <a:gd name="T29" fmla="*/ 132 h 194"/>
                        <a:gd name="T30" fmla="*/ 68 w 196"/>
                        <a:gd name="T31" fmla="*/ 124 h 194"/>
                        <a:gd name="T32" fmla="*/ 83 w 196"/>
                        <a:gd name="T33" fmla="*/ 116 h 194"/>
                        <a:gd name="T34" fmla="*/ 88 w 196"/>
                        <a:gd name="T35" fmla="*/ 115 h 194"/>
                        <a:gd name="T36" fmla="*/ 85 w 196"/>
                        <a:gd name="T37" fmla="*/ 125 h 194"/>
                        <a:gd name="T38" fmla="*/ 78 w 196"/>
                        <a:gd name="T39" fmla="*/ 135 h 194"/>
                        <a:gd name="T40" fmla="*/ 85 w 196"/>
                        <a:gd name="T41" fmla="*/ 142 h 194"/>
                        <a:gd name="T42" fmla="*/ 97 w 196"/>
                        <a:gd name="T43" fmla="*/ 154 h 194"/>
                        <a:gd name="T44" fmla="*/ 103 w 196"/>
                        <a:gd name="T45" fmla="*/ 166 h 194"/>
                        <a:gd name="T46" fmla="*/ 107 w 196"/>
                        <a:gd name="T47" fmla="*/ 182 h 194"/>
                        <a:gd name="T48" fmla="*/ 105 w 196"/>
                        <a:gd name="T49" fmla="*/ 189 h 194"/>
                        <a:gd name="T50" fmla="*/ 104 w 196"/>
                        <a:gd name="T51" fmla="*/ 193 h 194"/>
                        <a:gd name="T52" fmla="*/ 122 w 196"/>
                        <a:gd name="T53" fmla="*/ 175 h 194"/>
                        <a:gd name="T54" fmla="*/ 136 w 196"/>
                        <a:gd name="T55" fmla="*/ 158 h 194"/>
                        <a:gd name="T56" fmla="*/ 148 w 196"/>
                        <a:gd name="T57" fmla="*/ 145 h 194"/>
                        <a:gd name="T58" fmla="*/ 153 w 196"/>
                        <a:gd name="T59" fmla="*/ 138 h 194"/>
                        <a:gd name="T60" fmla="*/ 168 w 196"/>
                        <a:gd name="T61" fmla="*/ 129 h 194"/>
                        <a:gd name="T62" fmla="*/ 175 w 196"/>
                        <a:gd name="T63" fmla="*/ 125 h 194"/>
                        <a:gd name="T64" fmla="*/ 187 w 196"/>
                        <a:gd name="T65" fmla="*/ 111 h 194"/>
                        <a:gd name="T66" fmla="*/ 194 w 196"/>
                        <a:gd name="T67" fmla="*/ 91 h 194"/>
                        <a:gd name="T68" fmla="*/ 195 w 196"/>
                        <a:gd name="T69" fmla="*/ 77 h 194"/>
                        <a:gd name="T70" fmla="*/ 194 w 196"/>
                        <a:gd name="T71" fmla="*/ 71 h 194"/>
                        <a:gd name="T72" fmla="*/ 190 w 196"/>
                        <a:gd name="T73" fmla="*/ 62 h 194"/>
                        <a:gd name="T74" fmla="*/ 182 w 196"/>
                        <a:gd name="T75" fmla="*/ 47 h 194"/>
                        <a:gd name="T76" fmla="*/ 177 w 196"/>
                        <a:gd name="T77" fmla="*/ 36 h 194"/>
                        <a:gd name="T78" fmla="*/ 168 w 196"/>
                        <a:gd name="T79" fmla="*/ 25 h 194"/>
                        <a:gd name="T80" fmla="*/ 165 w 196"/>
                        <a:gd name="T81" fmla="*/ 19 h 194"/>
                        <a:gd name="T82" fmla="*/ 156 w 196"/>
                        <a:gd name="T83" fmla="*/ 0 h 194"/>
                        <a:gd name="T84" fmla="*/ 140 w 196"/>
                        <a:gd name="T85" fmla="*/ 7 h 194"/>
                        <a:gd name="T86" fmla="*/ 109 w 196"/>
                        <a:gd name="T87" fmla="*/ 21 h 194"/>
                        <a:gd name="T88" fmla="*/ 70 w 196"/>
                        <a:gd name="T89" fmla="*/ 40 h 194"/>
                        <a:gd name="T90" fmla="*/ 37 w 196"/>
                        <a:gd name="T91" fmla="*/ 58 h 1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6"/>
                        <a:gd name="T139" fmla="*/ 0 h 194"/>
                        <a:gd name="T140" fmla="*/ 196 w 196"/>
                        <a:gd name="T141" fmla="*/ 194 h 1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6" h="194">
                          <a:moveTo>
                            <a:pt x="37" y="58"/>
                          </a:moveTo>
                          <a:lnTo>
                            <a:pt x="41" y="67"/>
                          </a:lnTo>
                          <a:lnTo>
                            <a:pt x="43" y="71"/>
                          </a:lnTo>
                          <a:lnTo>
                            <a:pt x="38" y="77"/>
                          </a:lnTo>
                          <a:lnTo>
                            <a:pt x="28" y="83"/>
                          </a:lnTo>
                          <a:lnTo>
                            <a:pt x="29" y="90"/>
                          </a:lnTo>
                          <a:lnTo>
                            <a:pt x="26" y="95"/>
                          </a:lnTo>
                          <a:lnTo>
                            <a:pt x="16" y="98"/>
                          </a:lnTo>
                          <a:lnTo>
                            <a:pt x="0" y="118"/>
                          </a:lnTo>
                          <a:lnTo>
                            <a:pt x="0" y="121"/>
                          </a:lnTo>
                          <a:lnTo>
                            <a:pt x="6" y="119"/>
                          </a:lnTo>
                          <a:lnTo>
                            <a:pt x="26" y="118"/>
                          </a:lnTo>
                          <a:lnTo>
                            <a:pt x="40" y="120"/>
                          </a:lnTo>
                          <a:lnTo>
                            <a:pt x="51" y="123"/>
                          </a:lnTo>
                          <a:lnTo>
                            <a:pt x="63" y="132"/>
                          </a:lnTo>
                          <a:lnTo>
                            <a:pt x="68" y="124"/>
                          </a:lnTo>
                          <a:lnTo>
                            <a:pt x="83" y="116"/>
                          </a:lnTo>
                          <a:lnTo>
                            <a:pt x="88" y="115"/>
                          </a:lnTo>
                          <a:lnTo>
                            <a:pt x="85" y="125"/>
                          </a:lnTo>
                          <a:lnTo>
                            <a:pt x="78" y="135"/>
                          </a:lnTo>
                          <a:lnTo>
                            <a:pt x="85" y="142"/>
                          </a:lnTo>
                          <a:lnTo>
                            <a:pt x="97" y="154"/>
                          </a:lnTo>
                          <a:lnTo>
                            <a:pt x="103" y="166"/>
                          </a:lnTo>
                          <a:lnTo>
                            <a:pt x="107" y="182"/>
                          </a:lnTo>
                          <a:lnTo>
                            <a:pt x="105" y="189"/>
                          </a:lnTo>
                          <a:lnTo>
                            <a:pt x="104" y="193"/>
                          </a:lnTo>
                          <a:lnTo>
                            <a:pt x="122" y="175"/>
                          </a:lnTo>
                          <a:lnTo>
                            <a:pt x="136" y="158"/>
                          </a:lnTo>
                          <a:lnTo>
                            <a:pt x="148" y="145"/>
                          </a:lnTo>
                          <a:lnTo>
                            <a:pt x="153" y="138"/>
                          </a:lnTo>
                          <a:lnTo>
                            <a:pt x="168" y="129"/>
                          </a:lnTo>
                          <a:lnTo>
                            <a:pt x="175" y="125"/>
                          </a:lnTo>
                          <a:lnTo>
                            <a:pt x="187" y="111"/>
                          </a:lnTo>
                          <a:lnTo>
                            <a:pt x="194" y="91"/>
                          </a:lnTo>
                          <a:lnTo>
                            <a:pt x="195" y="77"/>
                          </a:lnTo>
                          <a:lnTo>
                            <a:pt x="194" y="71"/>
                          </a:lnTo>
                          <a:lnTo>
                            <a:pt x="190" y="62"/>
                          </a:lnTo>
                          <a:lnTo>
                            <a:pt x="182" y="47"/>
                          </a:lnTo>
                          <a:lnTo>
                            <a:pt x="177" y="36"/>
                          </a:lnTo>
                          <a:lnTo>
                            <a:pt x="168" y="25"/>
                          </a:lnTo>
                          <a:lnTo>
                            <a:pt x="165" y="19"/>
                          </a:lnTo>
                          <a:lnTo>
                            <a:pt x="156" y="0"/>
                          </a:lnTo>
                          <a:lnTo>
                            <a:pt x="140" y="7"/>
                          </a:lnTo>
                          <a:lnTo>
                            <a:pt x="109" y="21"/>
                          </a:lnTo>
                          <a:lnTo>
                            <a:pt x="70" y="40"/>
                          </a:lnTo>
                          <a:lnTo>
                            <a:pt x="37" y="58"/>
                          </a:lnTo>
                        </a:path>
                      </a:pathLst>
                    </a:custGeom>
                    <a:solidFill>
                      <a:srgbClr val="FFC0FF"/>
                    </a:solidFill>
                    <a:ln w="12700" cap="rnd">
                      <a:noFill/>
                      <a:round/>
                      <a:headEnd/>
                      <a:tailEnd/>
                    </a:ln>
                  </p:spPr>
                  <p:txBody>
                    <a:bodyPr/>
                    <a:lstStyle/>
                    <a:p>
                      <a:endParaRPr lang="en-US" dirty="0"/>
                    </a:p>
                  </p:txBody>
                </p:sp>
                <p:sp>
                  <p:nvSpPr>
                    <p:cNvPr id="114" name="Freeform 727"/>
                    <p:cNvSpPr>
                      <a:spLocks/>
                    </p:cNvSpPr>
                    <p:nvPr/>
                  </p:nvSpPr>
                  <p:spPr bwMode="auto">
                    <a:xfrm>
                      <a:off x="3938" y="2740"/>
                      <a:ext cx="67" cy="11"/>
                    </a:xfrm>
                    <a:custGeom>
                      <a:avLst/>
                      <a:gdLst>
                        <a:gd name="T0" fmla="*/ 0 w 67"/>
                        <a:gd name="T1" fmla="*/ 6 h 11"/>
                        <a:gd name="T2" fmla="*/ 14 w 67"/>
                        <a:gd name="T3" fmla="*/ 4 h 11"/>
                        <a:gd name="T4" fmla="*/ 18 w 67"/>
                        <a:gd name="T5" fmla="*/ 4 h 11"/>
                        <a:gd name="T6" fmla="*/ 38 w 67"/>
                        <a:gd name="T7" fmla="*/ 6 h 11"/>
                        <a:gd name="T8" fmla="*/ 46 w 67"/>
                        <a:gd name="T9" fmla="*/ 8 h 11"/>
                        <a:gd name="T10" fmla="*/ 66 w 67"/>
                        <a:gd name="T11" fmla="*/ 10 h 11"/>
                        <a:gd name="T12" fmla="*/ 43 w 67"/>
                        <a:gd name="T13" fmla="*/ 4 h 11"/>
                        <a:gd name="T14" fmla="*/ 28 w 67"/>
                        <a:gd name="T15" fmla="*/ 1 h 11"/>
                        <a:gd name="T16" fmla="*/ 18 w 67"/>
                        <a:gd name="T17" fmla="*/ 0 h 11"/>
                        <a:gd name="T18" fmla="*/ 9 w 67"/>
                        <a:gd name="T19" fmla="*/ 0 h 11"/>
                        <a:gd name="T20" fmla="*/ 8 w 67"/>
                        <a:gd name="T21" fmla="*/ 3 h 11"/>
                        <a:gd name="T22" fmla="*/ 0 w 67"/>
                        <a:gd name="T23" fmla="*/ 6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
                        <a:gd name="T37" fmla="*/ 0 h 11"/>
                        <a:gd name="T38" fmla="*/ 67 w 67"/>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 h="11">
                          <a:moveTo>
                            <a:pt x="0" y="6"/>
                          </a:moveTo>
                          <a:lnTo>
                            <a:pt x="14" y="4"/>
                          </a:lnTo>
                          <a:lnTo>
                            <a:pt x="18" y="4"/>
                          </a:lnTo>
                          <a:lnTo>
                            <a:pt x="38" y="6"/>
                          </a:lnTo>
                          <a:lnTo>
                            <a:pt x="46" y="8"/>
                          </a:lnTo>
                          <a:lnTo>
                            <a:pt x="66" y="10"/>
                          </a:lnTo>
                          <a:lnTo>
                            <a:pt x="43" y="4"/>
                          </a:lnTo>
                          <a:lnTo>
                            <a:pt x="28" y="1"/>
                          </a:lnTo>
                          <a:lnTo>
                            <a:pt x="18" y="0"/>
                          </a:lnTo>
                          <a:lnTo>
                            <a:pt x="9" y="0"/>
                          </a:lnTo>
                          <a:lnTo>
                            <a:pt x="8" y="3"/>
                          </a:lnTo>
                          <a:lnTo>
                            <a:pt x="0" y="6"/>
                          </a:lnTo>
                        </a:path>
                      </a:pathLst>
                    </a:custGeom>
                    <a:solidFill>
                      <a:srgbClr val="800080"/>
                    </a:solidFill>
                    <a:ln w="12700" cap="rnd">
                      <a:noFill/>
                      <a:round/>
                      <a:headEnd/>
                      <a:tailEnd/>
                    </a:ln>
                  </p:spPr>
                  <p:txBody>
                    <a:bodyPr/>
                    <a:lstStyle/>
                    <a:p>
                      <a:endParaRPr lang="en-US" dirty="0"/>
                    </a:p>
                  </p:txBody>
                </p:sp>
                <p:sp>
                  <p:nvSpPr>
                    <p:cNvPr id="115" name="Freeform 728"/>
                    <p:cNvSpPr>
                      <a:spLocks/>
                    </p:cNvSpPr>
                    <p:nvPr/>
                  </p:nvSpPr>
                  <p:spPr bwMode="auto">
                    <a:xfrm>
                      <a:off x="3956" y="2725"/>
                      <a:ext cx="82" cy="4"/>
                    </a:xfrm>
                    <a:custGeom>
                      <a:avLst/>
                      <a:gdLst>
                        <a:gd name="T0" fmla="*/ 0 w 82"/>
                        <a:gd name="T1" fmla="*/ 2 h 4"/>
                        <a:gd name="T2" fmla="*/ 12 w 82"/>
                        <a:gd name="T3" fmla="*/ 2 h 4"/>
                        <a:gd name="T4" fmla="*/ 18 w 82"/>
                        <a:gd name="T5" fmla="*/ 2 h 4"/>
                        <a:gd name="T6" fmla="*/ 36 w 82"/>
                        <a:gd name="T7" fmla="*/ 2 h 4"/>
                        <a:gd name="T8" fmla="*/ 44 w 82"/>
                        <a:gd name="T9" fmla="*/ 1 h 4"/>
                        <a:gd name="T10" fmla="*/ 63 w 82"/>
                        <a:gd name="T11" fmla="*/ 2 h 4"/>
                        <a:gd name="T12" fmla="*/ 81 w 82"/>
                        <a:gd name="T13" fmla="*/ 3 h 4"/>
                        <a:gd name="T14" fmla="*/ 71 w 82"/>
                        <a:gd name="T15" fmla="*/ 1 h 4"/>
                        <a:gd name="T16" fmla="*/ 49 w 82"/>
                        <a:gd name="T17" fmla="*/ 0 h 4"/>
                        <a:gd name="T18" fmla="*/ 40 w 82"/>
                        <a:gd name="T19" fmla="*/ 0 h 4"/>
                        <a:gd name="T20" fmla="*/ 24 w 82"/>
                        <a:gd name="T21" fmla="*/ 1 h 4"/>
                        <a:gd name="T22" fmla="*/ 8 w 82"/>
                        <a:gd name="T23" fmla="*/ 1 h 4"/>
                        <a:gd name="T24" fmla="*/ 5 w 82"/>
                        <a:gd name="T25" fmla="*/ 0 h 4"/>
                        <a:gd name="T26" fmla="*/ 0 w 82"/>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
                        <a:gd name="T43" fmla="*/ 0 h 4"/>
                        <a:gd name="T44" fmla="*/ 82 w 8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 h="4">
                          <a:moveTo>
                            <a:pt x="0" y="2"/>
                          </a:moveTo>
                          <a:lnTo>
                            <a:pt x="12" y="2"/>
                          </a:lnTo>
                          <a:lnTo>
                            <a:pt x="18" y="2"/>
                          </a:lnTo>
                          <a:lnTo>
                            <a:pt x="36" y="2"/>
                          </a:lnTo>
                          <a:lnTo>
                            <a:pt x="44" y="1"/>
                          </a:lnTo>
                          <a:lnTo>
                            <a:pt x="63" y="2"/>
                          </a:lnTo>
                          <a:lnTo>
                            <a:pt x="81" y="3"/>
                          </a:lnTo>
                          <a:lnTo>
                            <a:pt x="71" y="1"/>
                          </a:lnTo>
                          <a:lnTo>
                            <a:pt x="49" y="0"/>
                          </a:lnTo>
                          <a:lnTo>
                            <a:pt x="40" y="0"/>
                          </a:lnTo>
                          <a:lnTo>
                            <a:pt x="24" y="1"/>
                          </a:lnTo>
                          <a:lnTo>
                            <a:pt x="8" y="1"/>
                          </a:lnTo>
                          <a:lnTo>
                            <a:pt x="5" y="0"/>
                          </a:lnTo>
                          <a:lnTo>
                            <a:pt x="0" y="2"/>
                          </a:lnTo>
                        </a:path>
                      </a:pathLst>
                    </a:custGeom>
                    <a:solidFill>
                      <a:srgbClr val="800080"/>
                    </a:solidFill>
                    <a:ln w="12700" cap="rnd">
                      <a:noFill/>
                      <a:round/>
                      <a:headEnd/>
                      <a:tailEnd/>
                    </a:ln>
                  </p:spPr>
                  <p:txBody>
                    <a:bodyPr/>
                    <a:lstStyle/>
                    <a:p>
                      <a:endParaRPr lang="en-US" dirty="0"/>
                    </a:p>
                  </p:txBody>
                </p:sp>
                <p:sp>
                  <p:nvSpPr>
                    <p:cNvPr id="116" name="Freeform 729"/>
                    <p:cNvSpPr>
                      <a:spLocks/>
                    </p:cNvSpPr>
                    <p:nvPr/>
                  </p:nvSpPr>
                  <p:spPr bwMode="auto">
                    <a:xfrm>
                      <a:off x="3976" y="2736"/>
                      <a:ext cx="60" cy="24"/>
                    </a:xfrm>
                    <a:custGeom>
                      <a:avLst/>
                      <a:gdLst>
                        <a:gd name="T0" fmla="*/ 0 w 60"/>
                        <a:gd name="T1" fmla="*/ 0 h 24"/>
                        <a:gd name="T2" fmla="*/ 13 w 60"/>
                        <a:gd name="T3" fmla="*/ 2 h 24"/>
                        <a:gd name="T4" fmla="*/ 33 w 60"/>
                        <a:gd name="T5" fmla="*/ 6 h 24"/>
                        <a:gd name="T6" fmla="*/ 40 w 60"/>
                        <a:gd name="T7" fmla="*/ 10 h 24"/>
                        <a:gd name="T8" fmla="*/ 55 w 60"/>
                        <a:gd name="T9" fmla="*/ 18 h 24"/>
                        <a:gd name="T10" fmla="*/ 59 w 60"/>
                        <a:gd name="T11" fmla="*/ 23 h 24"/>
                        <a:gd name="T12" fmla="*/ 55 w 60"/>
                        <a:gd name="T13" fmla="*/ 14 h 24"/>
                        <a:gd name="T14" fmla="*/ 42 w 60"/>
                        <a:gd name="T15" fmla="*/ 8 h 24"/>
                        <a:gd name="T16" fmla="*/ 37 w 60"/>
                        <a:gd name="T17" fmla="*/ 4 h 24"/>
                        <a:gd name="T18" fmla="*/ 13 w 60"/>
                        <a:gd name="T19" fmla="*/ 0 h 24"/>
                        <a:gd name="T20" fmla="*/ 0 w 6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
                        <a:gd name="T34" fmla="*/ 0 h 24"/>
                        <a:gd name="T35" fmla="*/ 60 w 60"/>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 h="24">
                          <a:moveTo>
                            <a:pt x="0" y="0"/>
                          </a:moveTo>
                          <a:lnTo>
                            <a:pt x="13" y="2"/>
                          </a:lnTo>
                          <a:lnTo>
                            <a:pt x="33" y="6"/>
                          </a:lnTo>
                          <a:lnTo>
                            <a:pt x="40" y="10"/>
                          </a:lnTo>
                          <a:lnTo>
                            <a:pt x="55" y="18"/>
                          </a:lnTo>
                          <a:lnTo>
                            <a:pt x="59" y="23"/>
                          </a:lnTo>
                          <a:lnTo>
                            <a:pt x="55" y="14"/>
                          </a:lnTo>
                          <a:lnTo>
                            <a:pt x="42" y="8"/>
                          </a:lnTo>
                          <a:lnTo>
                            <a:pt x="37" y="4"/>
                          </a:lnTo>
                          <a:lnTo>
                            <a:pt x="13" y="0"/>
                          </a:lnTo>
                          <a:lnTo>
                            <a:pt x="0" y="0"/>
                          </a:lnTo>
                        </a:path>
                      </a:pathLst>
                    </a:custGeom>
                    <a:solidFill>
                      <a:srgbClr val="800080"/>
                    </a:solidFill>
                    <a:ln w="12700" cap="rnd">
                      <a:noFill/>
                      <a:round/>
                      <a:headEnd/>
                      <a:tailEnd/>
                    </a:ln>
                  </p:spPr>
                  <p:txBody>
                    <a:bodyPr/>
                    <a:lstStyle/>
                    <a:p>
                      <a:endParaRPr lang="en-US" dirty="0"/>
                    </a:p>
                  </p:txBody>
                </p:sp>
                <p:sp>
                  <p:nvSpPr>
                    <p:cNvPr id="117" name="Freeform 730"/>
                    <p:cNvSpPr>
                      <a:spLocks/>
                    </p:cNvSpPr>
                    <p:nvPr/>
                  </p:nvSpPr>
                  <p:spPr bwMode="auto">
                    <a:xfrm>
                      <a:off x="3960" y="2693"/>
                      <a:ext cx="70" cy="25"/>
                    </a:xfrm>
                    <a:custGeom>
                      <a:avLst/>
                      <a:gdLst>
                        <a:gd name="T0" fmla="*/ 3 w 70"/>
                        <a:gd name="T1" fmla="*/ 24 h 25"/>
                        <a:gd name="T2" fmla="*/ 16 w 70"/>
                        <a:gd name="T3" fmla="*/ 22 h 25"/>
                        <a:gd name="T4" fmla="*/ 27 w 70"/>
                        <a:gd name="T5" fmla="*/ 21 h 25"/>
                        <a:gd name="T6" fmla="*/ 48 w 70"/>
                        <a:gd name="T7" fmla="*/ 17 h 25"/>
                        <a:gd name="T8" fmla="*/ 55 w 70"/>
                        <a:gd name="T9" fmla="*/ 14 h 25"/>
                        <a:gd name="T10" fmla="*/ 62 w 70"/>
                        <a:gd name="T11" fmla="*/ 5 h 25"/>
                        <a:gd name="T12" fmla="*/ 69 w 70"/>
                        <a:gd name="T13" fmla="*/ 0 h 25"/>
                        <a:gd name="T14" fmla="*/ 57 w 70"/>
                        <a:gd name="T15" fmla="*/ 5 h 25"/>
                        <a:gd name="T16" fmla="*/ 52 w 70"/>
                        <a:gd name="T17" fmla="*/ 10 h 25"/>
                        <a:gd name="T18" fmla="*/ 41 w 70"/>
                        <a:gd name="T19" fmla="*/ 15 h 25"/>
                        <a:gd name="T20" fmla="*/ 27 w 70"/>
                        <a:gd name="T21" fmla="*/ 17 h 25"/>
                        <a:gd name="T22" fmla="*/ 16 w 70"/>
                        <a:gd name="T23" fmla="*/ 18 h 25"/>
                        <a:gd name="T24" fmla="*/ 0 w 70"/>
                        <a:gd name="T25" fmla="*/ 20 h 25"/>
                        <a:gd name="T26" fmla="*/ 3 w 70"/>
                        <a:gd name="T27" fmla="*/ 24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0"/>
                        <a:gd name="T43" fmla="*/ 0 h 25"/>
                        <a:gd name="T44" fmla="*/ 70 w 70"/>
                        <a:gd name="T45" fmla="*/ 25 h 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0" h="25">
                          <a:moveTo>
                            <a:pt x="3" y="24"/>
                          </a:moveTo>
                          <a:lnTo>
                            <a:pt x="16" y="22"/>
                          </a:lnTo>
                          <a:lnTo>
                            <a:pt x="27" y="21"/>
                          </a:lnTo>
                          <a:lnTo>
                            <a:pt x="48" y="17"/>
                          </a:lnTo>
                          <a:lnTo>
                            <a:pt x="55" y="14"/>
                          </a:lnTo>
                          <a:lnTo>
                            <a:pt x="62" y="5"/>
                          </a:lnTo>
                          <a:lnTo>
                            <a:pt x="69" y="0"/>
                          </a:lnTo>
                          <a:lnTo>
                            <a:pt x="57" y="5"/>
                          </a:lnTo>
                          <a:lnTo>
                            <a:pt x="52" y="10"/>
                          </a:lnTo>
                          <a:lnTo>
                            <a:pt x="41" y="15"/>
                          </a:lnTo>
                          <a:lnTo>
                            <a:pt x="27" y="17"/>
                          </a:lnTo>
                          <a:lnTo>
                            <a:pt x="16" y="18"/>
                          </a:lnTo>
                          <a:lnTo>
                            <a:pt x="0" y="20"/>
                          </a:lnTo>
                          <a:lnTo>
                            <a:pt x="3" y="24"/>
                          </a:lnTo>
                        </a:path>
                      </a:pathLst>
                    </a:custGeom>
                    <a:solidFill>
                      <a:srgbClr val="800080"/>
                    </a:solidFill>
                    <a:ln w="12700" cap="rnd">
                      <a:noFill/>
                      <a:round/>
                      <a:headEnd/>
                      <a:tailEnd/>
                    </a:ln>
                  </p:spPr>
                  <p:txBody>
                    <a:bodyPr/>
                    <a:lstStyle/>
                    <a:p>
                      <a:endParaRPr lang="en-US" dirty="0"/>
                    </a:p>
                  </p:txBody>
                </p:sp>
                <p:sp>
                  <p:nvSpPr>
                    <p:cNvPr id="118" name="Freeform 731"/>
                    <p:cNvSpPr>
                      <a:spLocks/>
                    </p:cNvSpPr>
                    <p:nvPr/>
                  </p:nvSpPr>
                  <p:spPr bwMode="auto">
                    <a:xfrm>
                      <a:off x="3956" y="2660"/>
                      <a:ext cx="93" cy="51"/>
                    </a:xfrm>
                    <a:custGeom>
                      <a:avLst/>
                      <a:gdLst>
                        <a:gd name="T0" fmla="*/ 2 w 93"/>
                        <a:gd name="T1" fmla="*/ 50 h 51"/>
                        <a:gd name="T2" fmla="*/ 18 w 93"/>
                        <a:gd name="T3" fmla="*/ 47 h 51"/>
                        <a:gd name="T4" fmla="*/ 24 w 93"/>
                        <a:gd name="T5" fmla="*/ 42 h 51"/>
                        <a:gd name="T6" fmla="*/ 40 w 93"/>
                        <a:gd name="T7" fmla="*/ 31 h 51"/>
                        <a:gd name="T8" fmla="*/ 61 w 93"/>
                        <a:gd name="T9" fmla="*/ 22 h 51"/>
                        <a:gd name="T10" fmla="*/ 83 w 93"/>
                        <a:gd name="T11" fmla="*/ 10 h 51"/>
                        <a:gd name="T12" fmla="*/ 87 w 93"/>
                        <a:gd name="T13" fmla="*/ 8 h 51"/>
                        <a:gd name="T14" fmla="*/ 92 w 93"/>
                        <a:gd name="T15" fmla="*/ 0 h 51"/>
                        <a:gd name="T16" fmla="*/ 66 w 93"/>
                        <a:gd name="T17" fmla="*/ 10 h 51"/>
                        <a:gd name="T18" fmla="*/ 48 w 93"/>
                        <a:gd name="T19" fmla="*/ 19 h 51"/>
                        <a:gd name="T20" fmla="*/ 39 w 93"/>
                        <a:gd name="T21" fmla="*/ 24 h 51"/>
                        <a:gd name="T22" fmla="*/ 29 w 93"/>
                        <a:gd name="T23" fmla="*/ 30 h 51"/>
                        <a:gd name="T24" fmla="*/ 19 w 93"/>
                        <a:gd name="T25" fmla="*/ 36 h 51"/>
                        <a:gd name="T26" fmla="*/ 10 w 93"/>
                        <a:gd name="T27" fmla="*/ 41 h 51"/>
                        <a:gd name="T28" fmla="*/ 0 w 93"/>
                        <a:gd name="T29" fmla="*/ 45 h 51"/>
                        <a:gd name="T30" fmla="*/ 2 w 93"/>
                        <a:gd name="T31" fmla="*/ 50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
                        <a:gd name="T49" fmla="*/ 0 h 51"/>
                        <a:gd name="T50" fmla="*/ 93 w 93"/>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 h="51">
                          <a:moveTo>
                            <a:pt x="2" y="50"/>
                          </a:moveTo>
                          <a:lnTo>
                            <a:pt x="18" y="47"/>
                          </a:lnTo>
                          <a:lnTo>
                            <a:pt x="24" y="42"/>
                          </a:lnTo>
                          <a:lnTo>
                            <a:pt x="40" y="31"/>
                          </a:lnTo>
                          <a:lnTo>
                            <a:pt x="61" y="22"/>
                          </a:lnTo>
                          <a:lnTo>
                            <a:pt x="83" y="10"/>
                          </a:lnTo>
                          <a:lnTo>
                            <a:pt x="87" y="8"/>
                          </a:lnTo>
                          <a:lnTo>
                            <a:pt x="92" y="0"/>
                          </a:lnTo>
                          <a:lnTo>
                            <a:pt x="66" y="10"/>
                          </a:lnTo>
                          <a:lnTo>
                            <a:pt x="48" y="19"/>
                          </a:lnTo>
                          <a:lnTo>
                            <a:pt x="39" y="24"/>
                          </a:lnTo>
                          <a:lnTo>
                            <a:pt x="29" y="30"/>
                          </a:lnTo>
                          <a:lnTo>
                            <a:pt x="19" y="36"/>
                          </a:lnTo>
                          <a:lnTo>
                            <a:pt x="10" y="41"/>
                          </a:lnTo>
                          <a:lnTo>
                            <a:pt x="0" y="45"/>
                          </a:lnTo>
                          <a:lnTo>
                            <a:pt x="2" y="50"/>
                          </a:lnTo>
                        </a:path>
                      </a:pathLst>
                    </a:custGeom>
                    <a:solidFill>
                      <a:srgbClr val="800080"/>
                    </a:solidFill>
                    <a:ln w="12700" cap="rnd">
                      <a:noFill/>
                      <a:round/>
                      <a:headEnd/>
                      <a:tailEnd/>
                    </a:ln>
                  </p:spPr>
                  <p:txBody>
                    <a:bodyPr/>
                    <a:lstStyle/>
                    <a:p>
                      <a:endParaRPr lang="en-US" dirty="0"/>
                    </a:p>
                  </p:txBody>
                </p:sp>
                <p:sp>
                  <p:nvSpPr>
                    <p:cNvPr id="119" name="Freeform 732"/>
                    <p:cNvSpPr>
                      <a:spLocks/>
                    </p:cNvSpPr>
                    <p:nvPr/>
                  </p:nvSpPr>
                  <p:spPr bwMode="auto">
                    <a:xfrm>
                      <a:off x="4038" y="2685"/>
                      <a:ext cx="17" cy="46"/>
                    </a:xfrm>
                    <a:custGeom>
                      <a:avLst/>
                      <a:gdLst>
                        <a:gd name="T0" fmla="*/ 15 w 17"/>
                        <a:gd name="T1" fmla="*/ 0 h 46"/>
                        <a:gd name="T2" fmla="*/ 5 w 17"/>
                        <a:gd name="T3" fmla="*/ 7 h 46"/>
                        <a:gd name="T4" fmla="*/ 0 w 17"/>
                        <a:gd name="T5" fmla="*/ 15 h 46"/>
                        <a:gd name="T6" fmla="*/ 0 w 17"/>
                        <a:gd name="T7" fmla="*/ 22 h 46"/>
                        <a:gd name="T8" fmla="*/ 4 w 17"/>
                        <a:gd name="T9" fmla="*/ 26 h 46"/>
                        <a:gd name="T10" fmla="*/ 11 w 17"/>
                        <a:gd name="T11" fmla="*/ 30 h 46"/>
                        <a:gd name="T12" fmla="*/ 15 w 17"/>
                        <a:gd name="T13" fmla="*/ 36 h 46"/>
                        <a:gd name="T14" fmla="*/ 12 w 17"/>
                        <a:gd name="T15" fmla="*/ 45 h 46"/>
                        <a:gd name="T16" fmla="*/ 16 w 17"/>
                        <a:gd name="T17" fmla="*/ 37 h 46"/>
                        <a:gd name="T18" fmla="*/ 15 w 17"/>
                        <a:gd name="T19" fmla="*/ 29 h 46"/>
                        <a:gd name="T20" fmla="*/ 7 w 17"/>
                        <a:gd name="T21" fmla="*/ 24 h 46"/>
                        <a:gd name="T22" fmla="*/ 4 w 17"/>
                        <a:gd name="T23" fmla="*/ 20 h 46"/>
                        <a:gd name="T24" fmla="*/ 4 w 17"/>
                        <a:gd name="T25" fmla="*/ 16 h 46"/>
                        <a:gd name="T26" fmla="*/ 6 w 17"/>
                        <a:gd name="T27" fmla="*/ 10 h 46"/>
                        <a:gd name="T28" fmla="*/ 15 w 17"/>
                        <a:gd name="T29" fmla="*/ 0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46"/>
                        <a:gd name="T47" fmla="*/ 17 w 17"/>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46">
                          <a:moveTo>
                            <a:pt x="15" y="0"/>
                          </a:moveTo>
                          <a:lnTo>
                            <a:pt x="5" y="7"/>
                          </a:lnTo>
                          <a:lnTo>
                            <a:pt x="0" y="15"/>
                          </a:lnTo>
                          <a:lnTo>
                            <a:pt x="0" y="22"/>
                          </a:lnTo>
                          <a:lnTo>
                            <a:pt x="4" y="26"/>
                          </a:lnTo>
                          <a:lnTo>
                            <a:pt x="11" y="30"/>
                          </a:lnTo>
                          <a:lnTo>
                            <a:pt x="15" y="36"/>
                          </a:lnTo>
                          <a:lnTo>
                            <a:pt x="12" y="45"/>
                          </a:lnTo>
                          <a:lnTo>
                            <a:pt x="16" y="37"/>
                          </a:lnTo>
                          <a:lnTo>
                            <a:pt x="15" y="29"/>
                          </a:lnTo>
                          <a:lnTo>
                            <a:pt x="7" y="24"/>
                          </a:lnTo>
                          <a:lnTo>
                            <a:pt x="4" y="20"/>
                          </a:lnTo>
                          <a:lnTo>
                            <a:pt x="4" y="16"/>
                          </a:lnTo>
                          <a:lnTo>
                            <a:pt x="6" y="10"/>
                          </a:lnTo>
                          <a:lnTo>
                            <a:pt x="15" y="0"/>
                          </a:lnTo>
                        </a:path>
                      </a:pathLst>
                    </a:custGeom>
                    <a:solidFill>
                      <a:srgbClr val="800080"/>
                    </a:solidFill>
                    <a:ln w="12700" cap="rnd">
                      <a:noFill/>
                      <a:round/>
                      <a:headEnd/>
                      <a:tailEnd/>
                    </a:ln>
                  </p:spPr>
                  <p:txBody>
                    <a:bodyPr/>
                    <a:lstStyle/>
                    <a:p>
                      <a:endParaRPr lang="en-US" dirty="0"/>
                    </a:p>
                  </p:txBody>
                </p:sp>
              </p:grpSp>
              <p:sp>
                <p:nvSpPr>
                  <p:cNvPr id="112" name="Freeform 733"/>
                  <p:cNvSpPr>
                    <a:spLocks/>
                  </p:cNvSpPr>
                  <p:nvPr/>
                </p:nvSpPr>
                <p:spPr bwMode="auto">
                  <a:xfrm>
                    <a:off x="4016" y="2833"/>
                    <a:ext cx="5" cy="9"/>
                  </a:xfrm>
                  <a:custGeom>
                    <a:avLst/>
                    <a:gdLst>
                      <a:gd name="T0" fmla="*/ 4 w 5"/>
                      <a:gd name="T1" fmla="*/ 0 h 9"/>
                      <a:gd name="T2" fmla="*/ 2 w 5"/>
                      <a:gd name="T3" fmla="*/ 3 h 9"/>
                      <a:gd name="T4" fmla="*/ 0 w 5"/>
                      <a:gd name="T5" fmla="*/ 6 h 9"/>
                      <a:gd name="T6" fmla="*/ 1 w 5"/>
                      <a:gd name="T7" fmla="*/ 8 h 9"/>
                      <a:gd name="T8" fmla="*/ 3 w 5"/>
                      <a:gd name="T9" fmla="*/ 8 h 9"/>
                      <a:gd name="T10" fmla="*/ 4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4" y="0"/>
                        </a:moveTo>
                        <a:lnTo>
                          <a:pt x="2" y="3"/>
                        </a:lnTo>
                        <a:lnTo>
                          <a:pt x="0" y="6"/>
                        </a:lnTo>
                        <a:lnTo>
                          <a:pt x="1" y="8"/>
                        </a:lnTo>
                        <a:lnTo>
                          <a:pt x="3" y="8"/>
                        </a:lnTo>
                        <a:lnTo>
                          <a:pt x="4" y="0"/>
                        </a:lnTo>
                      </a:path>
                    </a:pathLst>
                  </a:custGeom>
                  <a:solidFill>
                    <a:srgbClr val="800080"/>
                  </a:solidFill>
                  <a:ln w="12700" cap="rnd">
                    <a:noFill/>
                    <a:round/>
                    <a:headEnd/>
                    <a:tailEnd/>
                  </a:ln>
                </p:spPr>
                <p:txBody>
                  <a:bodyPr/>
                  <a:lstStyle/>
                  <a:p>
                    <a:endParaRPr lang="en-US" dirty="0"/>
                  </a:p>
                </p:txBody>
              </p:sp>
            </p:grpSp>
          </p:grpSp>
          <p:sp>
            <p:nvSpPr>
              <p:cNvPr id="12" name="Freeform 734"/>
              <p:cNvSpPr>
                <a:spLocks/>
              </p:cNvSpPr>
              <p:nvPr/>
            </p:nvSpPr>
            <p:spPr bwMode="auto">
              <a:xfrm>
                <a:off x="3560" y="2657"/>
                <a:ext cx="71" cy="32"/>
              </a:xfrm>
              <a:custGeom>
                <a:avLst/>
                <a:gdLst>
                  <a:gd name="T0" fmla="*/ 29 w 71"/>
                  <a:gd name="T1" fmla="*/ 2 h 32"/>
                  <a:gd name="T2" fmla="*/ 68 w 71"/>
                  <a:gd name="T3" fmla="*/ 12 h 32"/>
                  <a:gd name="T4" fmla="*/ 69 w 71"/>
                  <a:gd name="T5" fmla="*/ 15 h 32"/>
                  <a:gd name="T6" fmla="*/ 70 w 71"/>
                  <a:gd name="T7" fmla="*/ 20 h 32"/>
                  <a:gd name="T8" fmla="*/ 68 w 71"/>
                  <a:gd name="T9" fmla="*/ 28 h 32"/>
                  <a:gd name="T10" fmla="*/ 65 w 71"/>
                  <a:gd name="T11" fmla="*/ 30 h 32"/>
                  <a:gd name="T12" fmla="*/ 59 w 71"/>
                  <a:gd name="T13" fmla="*/ 31 h 32"/>
                  <a:gd name="T14" fmla="*/ 0 w 71"/>
                  <a:gd name="T15" fmla="*/ 18 h 32"/>
                  <a:gd name="T16" fmla="*/ 10 w 71"/>
                  <a:gd name="T17" fmla="*/ 0 h 32"/>
                  <a:gd name="T18" fmla="*/ 29 w 71"/>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32"/>
                  <a:gd name="T32" fmla="*/ 71 w 7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32">
                    <a:moveTo>
                      <a:pt x="29" y="2"/>
                    </a:moveTo>
                    <a:lnTo>
                      <a:pt x="68" y="12"/>
                    </a:lnTo>
                    <a:lnTo>
                      <a:pt x="69" y="15"/>
                    </a:lnTo>
                    <a:lnTo>
                      <a:pt x="70" y="20"/>
                    </a:lnTo>
                    <a:lnTo>
                      <a:pt x="68" y="28"/>
                    </a:lnTo>
                    <a:lnTo>
                      <a:pt x="65" y="30"/>
                    </a:lnTo>
                    <a:lnTo>
                      <a:pt x="59" y="31"/>
                    </a:lnTo>
                    <a:lnTo>
                      <a:pt x="0" y="18"/>
                    </a:lnTo>
                    <a:lnTo>
                      <a:pt x="10" y="0"/>
                    </a:lnTo>
                    <a:lnTo>
                      <a:pt x="29" y="2"/>
                    </a:lnTo>
                  </a:path>
                </a:pathLst>
              </a:custGeom>
              <a:solidFill>
                <a:srgbClr val="808080"/>
              </a:solidFill>
              <a:ln w="12700" cap="rnd">
                <a:noFill/>
                <a:round/>
                <a:headEnd/>
                <a:tailEnd/>
              </a:ln>
            </p:spPr>
            <p:txBody>
              <a:bodyPr/>
              <a:lstStyle/>
              <a:p>
                <a:endParaRPr lang="en-US" dirty="0"/>
              </a:p>
            </p:txBody>
          </p:sp>
          <p:grpSp>
            <p:nvGrpSpPr>
              <p:cNvPr id="13" name="Group 735"/>
              <p:cNvGrpSpPr>
                <a:grpSpLocks/>
              </p:cNvGrpSpPr>
              <p:nvPr/>
            </p:nvGrpSpPr>
            <p:grpSpPr bwMode="auto">
              <a:xfrm>
                <a:off x="3217" y="2515"/>
                <a:ext cx="181" cy="160"/>
                <a:chOff x="3217" y="2515"/>
                <a:chExt cx="181" cy="160"/>
              </a:xfrm>
            </p:grpSpPr>
            <p:sp>
              <p:nvSpPr>
                <p:cNvPr id="77" name="Line 736"/>
                <p:cNvSpPr>
                  <a:spLocks noChangeShapeType="1"/>
                </p:cNvSpPr>
                <p:nvPr/>
              </p:nvSpPr>
              <p:spPr bwMode="auto">
                <a:xfrm flipH="1">
                  <a:off x="3292" y="2538"/>
                  <a:ext cx="44" cy="122"/>
                </a:xfrm>
                <a:prstGeom prst="line">
                  <a:avLst/>
                </a:prstGeom>
                <a:noFill/>
                <a:ln w="12700">
                  <a:noFill/>
                  <a:round/>
                  <a:headEnd/>
                  <a:tailEnd/>
                </a:ln>
              </p:spPr>
              <p:txBody>
                <a:bodyPr/>
                <a:lstStyle/>
                <a:p>
                  <a:endParaRPr lang="en-US" dirty="0"/>
                </a:p>
              </p:txBody>
            </p:sp>
            <p:sp>
              <p:nvSpPr>
                <p:cNvPr id="78" name="Line 737"/>
                <p:cNvSpPr>
                  <a:spLocks noChangeShapeType="1"/>
                </p:cNvSpPr>
                <p:nvPr/>
              </p:nvSpPr>
              <p:spPr bwMode="auto">
                <a:xfrm flipH="1">
                  <a:off x="3301" y="2539"/>
                  <a:ext cx="44" cy="122"/>
                </a:xfrm>
                <a:prstGeom prst="line">
                  <a:avLst/>
                </a:prstGeom>
                <a:noFill/>
                <a:ln w="12700">
                  <a:noFill/>
                  <a:round/>
                  <a:headEnd/>
                  <a:tailEnd/>
                </a:ln>
              </p:spPr>
              <p:txBody>
                <a:bodyPr/>
                <a:lstStyle/>
                <a:p>
                  <a:endParaRPr lang="en-US" dirty="0"/>
                </a:p>
              </p:txBody>
            </p:sp>
            <p:sp>
              <p:nvSpPr>
                <p:cNvPr id="79" name="Line 738"/>
                <p:cNvSpPr>
                  <a:spLocks noChangeShapeType="1"/>
                </p:cNvSpPr>
                <p:nvPr/>
              </p:nvSpPr>
              <p:spPr bwMode="auto">
                <a:xfrm flipH="1">
                  <a:off x="3311" y="2544"/>
                  <a:ext cx="43" cy="116"/>
                </a:xfrm>
                <a:prstGeom prst="line">
                  <a:avLst/>
                </a:prstGeom>
                <a:noFill/>
                <a:ln w="12700">
                  <a:noFill/>
                  <a:round/>
                  <a:headEnd/>
                  <a:tailEnd/>
                </a:ln>
              </p:spPr>
              <p:txBody>
                <a:bodyPr/>
                <a:lstStyle/>
                <a:p>
                  <a:endParaRPr lang="en-US" dirty="0"/>
                </a:p>
              </p:txBody>
            </p:sp>
            <p:sp>
              <p:nvSpPr>
                <p:cNvPr id="80" name="Line 739"/>
                <p:cNvSpPr>
                  <a:spLocks noChangeShapeType="1"/>
                </p:cNvSpPr>
                <p:nvPr/>
              </p:nvSpPr>
              <p:spPr bwMode="auto">
                <a:xfrm flipH="1">
                  <a:off x="3323" y="2549"/>
                  <a:ext cx="42" cy="112"/>
                </a:xfrm>
                <a:prstGeom prst="line">
                  <a:avLst/>
                </a:prstGeom>
                <a:noFill/>
                <a:ln w="12700">
                  <a:noFill/>
                  <a:round/>
                  <a:headEnd/>
                  <a:tailEnd/>
                </a:ln>
              </p:spPr>
              <p:txBody>
                <a:bodyPr/>
                <a:lstStyle/>
                <a:p>
                  <a:endParaRPr lang="en-US" dirty="0"/>
                </a:p>
              </p:txBody>
            </p:sp>
            <p:sp>
              <p:nvSpPr>
                <p:cNvPr id="81" name="Line 740"/>
                <p:cNvSpPr>
                  <a:spLocks noChangeShapeType="1"/>
                </p:cNvSpPr>
                <p:nvPr/>
              </p:nvSpPr>
              <p:spPr bwMode="auto">
                <a:xfrm flipH="1">
                  <a:off x="3332" y="2553"/>
                  <a:ext cx="41" cy="107"/>
                </a:xfrm>
                <a:prstGeom prst="line">
                  <a:avLst/>
                </a:prstGeom>
                <a:noFill/>
                <a:ln w="12700">
                  <a:noFill/>
                  <a:round/>
                  <a:headEnd/>
                  <a:tailEnd/>
                </a:ln>
              </p:spPr>
              <p:txBody>
                <a:bodyPr/>
                <a:lstStyle/>
                <a:p>
                  <a:endParaRPr lang="en-US" dirty="0"/>
                </a:p>
              </p:txBody>
            </p:sp>
            <p:sp>
              <p:nvSpPr>
                <p:cNvPr id="82" name="Line 741"/>
                <p:cNvSpPr>
                  <a:spLocks noChangeShapeType="1"/>
                </p:cNvSpPr>
                <p:nvPr/>
              </p:nvSpPr>
              <p:spPr bwMode="auto">
                <a:xfrm flipV="1">
                  <a:off x="3355" y="2539"/>
                  <a:ext cx="8" cy="136"/>
                </a:xfrm>
                <a:prstGeom prst="line">
                  <a:avLst/>
                </a:prstGeom>
                <a:noFill/>
                <a:ln w="12700">
                  <a:noFill/>
                  <a:round/>
                  <a:headEnd/>
                  <a:tailEnd/>
                </a:ln>
              </p:spPr>
              <p:txBody>
                <a:bodyPr/>
                <a:lstStyle/>
                <a:p>
                  <a:endParaRPr lang="en-US" dirty="0"/>
                </a:p>
              </p:txBody>
            </p:sp>
            <p:sp>
              <p:nvSpPr>
                <p:cNvPr id="83" name="Line 742"/>
                <p:cNvSpPr>
                  <a:spLocks noChangeShapeType="1"/>
                </p:cNvSpPr>
                <p:nvPr/>
              </p:nvSpPr>
              <p:spPr bwMode="auto">
                <a:xfrm flipV="1">
                  <a:off x="3367" y="2548"/>
                  <a:ext cx="5" cy="124"/>
                </a:xfrm>
                <a:prstGeom prst="line">
                  <a:avLst/>
                </a:prstGeom>
                <a:noFill/>
                <a:ln w="12700">
                  <a:noFill/>
                  <a:round/>
                  <a:headEnd/>
                  <a:tailEnd/>
                </a:ln>
              </p:spPr>
              <p:txBody>
                <a:bodyPr/>
                <a:lstStyle/>
                <a:p>
                  <a:endParaRPr lang="en-US" dirty="0"/>
                </a:p>
              </p:txBody>
            </p:sp>
            <p:sp>
              <p:nvSpPr>
                <p:cNvPr id="84" name="Line 743"/>
                <p:cNvSpPr>
                  <a:spLocks noChangeShapeType="1"/>
                </p:cNvSpPr>
                <p:nvPr/>
              </p:nvSpPr>
              <p:spPr bwMode="auto">
                <a:xfrm flipV="1">
                  <a:off x="3378" y="2554"/>
                  <a:ext cx="1" cy="116"/>
                </a:xfrm>
                <a:prstGeom prst="line">
                  <a:avLst/>
                </a:prstGeom>
                <a:noFill/>
                <a:ln w="12700">
                  <a:noFill/>
                  <a:round/>
                  <a:headEnd/>
                  <a:tailEnd/>
                </a:ln>
              </p:spPr>
              <p:txBody>
                <a:bodyPr/>
                <a:lstStyle/>
                <a:p>
                  <a:endParaRPr lang="en-US" dirty="0"/>
                </a:p>
              </p:txBody>
            </p:sp>
            <p:sp>
              <p:nvSpPr>
                <p:cNvPr id="85" name="Line 744"/>
                <p:cNvSpPr>
                  <a:spLocks noChangeShapeType="1"/>
                </p:cNvSpPr>
                <p:nvPr/>
              </p:nvSpPr>
              <p:spPr bwMode="auto">
                <a:xfrm flipH="1">
                  <a:off x="3281" y="2533"/>
                  <a:ext cx="44" cy="122"/>
                </a:xfrm>
                <a:prstGeom prst="line">
                  <a:avLst/>
                </a:prstGeom>
                <a:noFill/>
                <a:ln w="12700">
                  <a:noFill/>
                  <a:round/>
                  <a:headEnd/>
                  <a:tailEnd/>
                </a:ln>
              </p:spPr>
              <p:txBody>
                <a:bodyPr/>
                <a:lstStyle/>
                <a:p>
                  <a:endParaRPr lang="en-US" dirty="0"/>
                </a:p>
              </p:txBody>
            </p:sp>
            <p:sp>
              <p:nvSpPr>
                <p:cNvPr id="86" name="Line 745"/>
                <p:cNvSpPr>
                  <a:spLocks noChangeShapeType="1"/>
                </p:cNvSpPr>
                <p:nvPr/>
              </p:nvSpPr>
              <p:spPr bwMode="auto">
                <a:xfrm flipH="1">
                  <a:off x="3271" y="2530"/>
                  <a:ext cx="46" cy="124"/>
                </a:xfrm>
                <a:prstGeom prst="line">
                  <a:avLst/>
                </a:prstGeom>
                <a:noFill/>
                <a:ln w="12700">
                  <a:noFill/>
                  <a:round/>
                  <a:headEnd/>
                  <a:tailEnd/>
                </a:ln>
              </p:spPr>
              <p:txBody>
                <a:bodyPr/>
                <a:lstStyle/>
                <a:p>
                  <a:endParaRPr lang="en-US" dirty="0"/>
                </a:p>
              </p:txBody>
            </p:sp>
            <p:sp>
              <p:nvSpPr>
                <p:cNvPr id="87" name="Line 746"/>
                <p:cNvSpPr>
                  <a:spLocks noChangeShapeType="1"/>
                </p:cNvSpPr>
                <p:nvPr/>
              </p:nvSpPr>
              <p:spPr bwMode="auto">
                <a:xfrm flipH="1">
                  <a:off x="3259" y="2530"/>
                  <a:ext cx="47" cy="122"/>
                </a:xfrm>
                <a:prstGeom prst="line">
                  <a:avLst/>
                </a:prstGeom>
                <a:noFill/>
                <a:ln w="12700">
                  <a:noFill/>
                  <a:round/>
                  <a:headEnd/>
                  <a:tailEnd/>
                </a:ln>
              </p:spPr>
              <p:txBody>
                <a:bodyPr/>
                <a:lstStyle/>
                <a:p>
                  <a:endParaRPr lang="en-US" dirty="0"/>
                </a:p>
              </p:txBody>
            </p:sp>
            <p:sp>
              <p:nvSpPr>
                <p:cNvPr id="88" name="Line 747"/>
                <p:cNvSpPr>
                  <a:spLocks noChangeShapeType="1"/>
                </p:cNvSpPr>
                <p:nvPr/>
              </p:nvSpPr>
              <p:spPr bwMode="auto">
                <a:xfrm flipV="1">
                  <a:off x="3263" y="2515"/>
                  <a:ext cx="15" cy="149"/>
                </a:xfrm>
                <a:prstGeom prst="line">
                  <a:avLst/>
                </a:prstGeom>
                <a:noFill/>
                <a:ln w="12700">
                  <a:noFill/>
                  <a:round/>
                  <a:headEnd/>
                  <a:tailEnd/>
                </a:ln>
              </p:spPr>
              <p:txBody>
                <a:bodyPr/>
                <a:lstStyle/>
                <a:p>
                  <a:endParaRPr lang="en-US" dirty="0"/>
                </a:p>
              </p:txBody>
            </p:sp>
            <p:sp>
              <p:nvSpPr>
                <p:cNvPr id="89" name="Line 748"/>
                <p:cNvSpPr>
                  <a:spLocks noChangeShapeType="1"/>
                </p:cNvSpPr>
                <p:nvPr/>
              </p:nvSpPr>
              <p:spPr bwMode="auto">
                <a:xfrm flipH="1">
                  <a:off x="3240" y="2532"/>
                  <a:ext cx="45" cy="108"/>
                </a:xfrm>
                <a:prstGeom prst="line">
                  <a:avLst/>
                </a:prstGeom>
                <a:noFill/>
                <a:ln w="12700">
                  <a:noFill/>
                  <a:round/>
                  <a:headEnd/>
                  <a:tailEnd/>
                </a:ln>
              </p:spPr>
              <p:txBody>
                <a:bodyPr/>
                <a:lstStyle/>
                <a:p>
                  <a:endParaRPr lang="en-US" dirty="0"/>
                </a:p>
              </p:txBody>
            </p:sp>
            <p:sp>
              <p:nvSpPr>
                <p:cNvPr id="90" name="Line 749"/>
                <p:cNvSpPr>
                  <a:spLocks noChangeShapeType="1"/>
                </p:cNvSpPr>
                <p:nvPr/>
              </p:nvSpPr>
              <p:spPr bwMode="auto">
                <a:xfrm flipH="1">
                  <a:off x="3232" y="2532"/>
                  <a:ext cx="43" cy="99"/>
                </a:xfrm>
                <a:prstGeom prst="line">
                  <a:avLst/>
                </a:prstGeom>
                <a:noFill/>
                <a:ln w="12700">
                  <a:noFill/>
                  <a:round/>
                  <a:headEnd/>
                  <a:tailEnd/>
                </a:ln>
              </p:spPr>
              <p:txBody>
                <a:bodyPr/>
                <a:lstStyle/>
                <a:p>
                  <a:endParaRPr lang="en-US" dirty="0"/>
                </a:p>
              </p:txBody>
            </p:sp>
            <p:sp>
              <p:nvSpPr>
                <p:cNvPr id="91" name="Line 750"/>
                <p:cNvSpPr>
                  <a:spLocks noChangeShapeType="1"/>
                </p:cNvSpPr>
                <p:nvPr/>
              </p:nvSpPr>
              <p:spPr bwMode="auto">
                <a:xfrm flipH="1">
                  <a:off x="3225" y="2538"/>
                  <a:ext cx="41" cy="83"/>
                </a:xfrm>
                <a:prstGeom prst="line">
                  <a:avLst/>
                </a:prstGeom>
                <a:noFill/>
                <a:ln w="12700">
                  <a:noFill/>
                  <a:round/>
                  <a:headEnd/>
                  <a:tailEnd/>
                </a:ln>
              </p:spPr>
              <p:txBody>
                <a:bodyPr/>
                <a:lstStyle/>
                <a:p>
                  <a:endParaRPr lang="en-US" dirty="0"/>
                </a:p>
              </p:txBody>
            </p:sp>
            <p:sp>
              <p:nvSpPr>
                <p:cNvPr id="92" name="Line 751"/>
                <p:cNvSpPr>
                  <a:spLocks noChangeShapeType="1"/>
                </p:cNvSpPr>
                <p:nvPr/>
              </p:nvSpPr>
              <p:spPr bwMode="auto">
                <a:xfrm flipH="1">
                  <a:off x="3217" y="2544"/>
                  <a:ext cx="36" cy="66"/>
                </a:xfrm>
                <a:prstGeom prst="line">
                  <a:avLst/>
                </a:prstGeom>
                <a:noFill/>
                <a:ln w="12700">
                  <a:noFill/>
                  <a:round/>
                  <a:headEnd/>
                  <a:tailEnd/>
                </a:ln>
              </p:spPr>
              <p:txBody>
                <a:bodyPr/>
                <a:lstStyle/>
                <a:p>
                  <a:endParaRPr lang="en-US" dirty="0"/>
                </a:p>
              </p:txBody>
            </p:sp>
            <p:sp>
              <p:nvSpPr>
                <p:cNvPr id="93" name="Line 752"/>
                <p:cNvSpPr>
                  <a:spLocks noChangeShapeType="1"/>
                </p:cNvSpPr>
                <p:nvPr/>
              </p:nvSpPr>
              <p:spPr bwMode="auto">
                <a:xfrm>
                  <a:off x="3228" y="2577"/>
                  <a:ext cx="168" cy="28"/>
                </a:xfrm>
                <a:prstGeom prst="line">
                  <a:avLst/>
                </a:prstGeom>
                <a:noFill/>
                <a:ln w="12700">
                  <a:noFill/>
                  <a:round/>
                  <a:headEnd/>
                  <a:tailEnd/>
                </a:ln>
              </p:spPr>
              <p:txBody>
                <a:bodyPr/>
                <a:lstStyle/>
                <a:p>
                  <a:endParaRPr lang="en-US" dirty="0"/>
                </a:p>
              </p:txBody>
            </p:sp>
            <p:sp>
              <p:nvSpPr>
                <p:cNvPr id="94" name="Line 753"/>
                <p:cNvSpPr>
                  <a:spLocks noChangeShapeType="1"/>
                </p:cNvSpPr>
                <p:nvPr/>
              </p:nvSpPr>
              <p:spPr bwMode="auto">
                <a:xfrm>
                  <a:off x="3227" y="2587"/>
                  <a:ext cx="166" cy="26"/>
                </a:xfrm>
                <a:prstGeom prst="line">
                  <a:avLst/>
                </a:prstGeom>
                <a:noFill/>
                <a:ln w="12700">
                  <a:noFill/>
                  <a:round/>
                  <a:headEnd/>
                  <a:tailEnd/>
                </a:ln>
              </p:spPr>
              <p:txBody>
                <a:bodyPr/>
                <a:lstStyle/>
                <a:p>
                  <a:endParaRPr lang="en-US" dirty="0"/>
                </a:p>
              </p:txBody>
            </p:sp>
            <p:sp>
              <p:nvSpPr>
                <p:cNvPr id="95" name="Line 754"/>
                <p:cNvSpPr>
                  <a:spLocks noChangeShapeType="1"/>
                </p:cNvSpPr>
                <p:nvPr/>
              </p:nvSpPr>
              <p:spPr bwMode="auto">
                <a:xfrm>
                  <a:off x="3227" y="2595"/>
                  <a:ext cx="166" cy="26"/>
                </a:xfrm>
                <a:prstGeom prst="line">
                  <a:avLst/>
                </a:prstGeom>
                <a:noFill/>
                <a:ln w="12700">
                  <a:noFill/>
                  <a:round/>
                  <a:headEnd/>
                  <a:tailEnd/>
                </a:ln>
              </p:spPr>
              <p:txBody>
                <a:bodyPr/>
                <a:lstStyle/>
                <a:p>
                  <a:endParaRPr lang="en-US" dirty="0"/>
                </a:p>
              </p:txBody>
            </p:sp>
            <p:sp>
              <p:nvSpPr>
                <p:cNvPr id="96" name="Line 755"/>
                <p:cNvSpPr>
                  <a:spLocks noChangeShapeType="1"/>
                </p:cNvSpPr>
                <p:nvPr/>
              </p:nvSpPr>
              <p:spPr bwMode="auto">
                <a:xfrm>
                  <a:off x="3227" y="2604"/>
                  <a:ext cx="162" cy="25"/>
                </a:xfrm>
                <a:prstGeom prst="line">
                  <a:avLst/>
                </a:prstGeom>
                <a:noFill/>
                <a:ln w="12700">
                  <a:noFill/>
                  <a:round/>
                  <a:headEnd/>
                  <a:tailEnd/>
                </a:ln>
              </p:spPr>
              <p:txBody>
                <a:bodyPr/>
                <a:lstStyle/>
                <a:p>
                  <a:endParaRPr lang="en-US" dirty="0"/>
                </a:p>
              </p:txBody>
            </p:sp>
            <p:sp>
              <p:nvSpPr>
                <p:cNvPr id="97" name="Line 756"/>
                <p:cNvSpPr>
                  <a:spLocks noChangeShapeType="1"/>
                </p:cNvSpPr>
                <p:nvPr/>
              </p:nvSpPr>
              <p:spPr bwMode="auto">
                <a:xfrm>
                  <a:off x="3228" y="2615"/>
                  <a:ext cx="152" cy="22"/>
                </a:xfrm>
                <a:prstGeom prst="line">
                  <a:avLst/>
                </a:prstGeom>
                <a:noFill/>
                <a:ln w="12700">
                  <a:noFill/>
                  <a:round/>
                  <a:headEnd/>
                  <a:tailEnd/>
                </a:ln>
              </p:spPr>
              <p:txBody>
                <a:bodyPr/>
                <a:lstStyle/>
                <a:p>
                  <a:endParaRPr lang="en-US" dirty="0"/>
                </a:p>
              </p:txBody>
            </p:sp>
            <p:sp>
              <p:nvSpPr>
                <p:cNvPr id="98" name="Line 757"/>
                <p:cNvSpPr>
                  <a:spLocks noChangeShapeType="1"/>
                </p:cNvSpPr>
                <p:nvPr/>
              </p:nvSpPr>
              <p:spPr bwMode="auto">
                <a:xfrm>
                  <a:off x="3232" y="2623"/>
                  <a:ext cx="147" cy="20"/>
                </a:xfrm>
                <a:prstGeom prst="line">
                  <a:avLst/>
                </a:prstGeom>
                <a:noFill/>
                <a:ln w="12700">
                  <a:noFill/>
                  <a:round/>
                  <a:headEnd/>
                  <a:tailEnd/>
                </a:ln>
              </p:spPr>
              <p:txBody>
                <a:bodyPr/>
                <a:lstStyle/>
                <a:p>
                  <a:endParaRPr lang="en-US" dirty="0"/>
                </a:p>
              </p:txBody>
            </p:sp>
            <p:sp>
              <p:nvSpPr>
                <p:cNvPr id="99" name="Line 758"/>
                <p:cNvSpPr>
                  <a:spLocks noChangeShapeType="1"/>
                </p:cNvSpPr>
                <p:nvPr/>
              </p:nvSpPr>
              <p:spPr bwMode="auto">
                <a:xfrm>
                  <a:off x="3237" y="2632"/>
                  <a:ext cx="129" cy="17"/>
                </a:xfrm>
                <a:prstGeom prst="line">
                  <a:avLst/>
                </a:prstGeom>
                <a:noFill/>
                <a:ln w="12700">
                  <a:noFill/>
                  <a:round/>
                  <a:headEnd/>
                  <a:tailEnd/>
                </a:ln>
              </p:spPr>
              <p:txBody>
                <a:bodyPr/>
                <a:lstStyle/>
                <a:p>
                  <a:endParaRPr lang="en-US" dirty="0"/>
                </a:p>
              </p:txBody>
            </p:sp>
            <p:sp>
              <p:nvSpPr>
                <p:cNvPr id="100" name="Line 759"/>
                <p:cNvSpPr>
                  <a:spLocks noChangeShapeType="1"/>
                </p:cNvSpPr>
                <p:nvPr/>
              </p:nvSpPr>
              <p:spPr bwMode="auto">
                <a:xfrm>
                  <a:off x="3243" y="2643"/>
                  <a:ext cx="113" cy="12"/>
                </a:xfrm>
                <a:prstGeom prst="line">
                  <a:avLst/>
                </a:prstGeom>
                <a:noFill/>
                <a:ln w="12700">
                  <a:noFill/>
                  <a:round/>
                  <a:headEnd/>
                  <a:tailEnd/>
                </a:ln>
              </p:spPr>
              <p:txBody>
                <a:bodyPr/>
                <a:lstStyle/>
                <a:p>
                  <a:endParaRPr lang="en-US" dirty="0"/>
                </a:p>
              </p:txBody>
            </p:sp>
            <p:sp>
              <p:nvSpPr>
                <p:cNvPr id="101" name="Line 760"/>
                <p:cNvSpPr>
                  <a:spLocks noChangeShapeType="1"/>
                </p:cNvSpPr>
                <p:nvPr/>
              </p:nvSpPr>
              <p:spPr bwMode="auto">
                <a:xfrm>
                  <a:off x="3232" y="2571"/>
                  <a:ext cx="166" cy="24"/>
                </a:xfrm>
                <a:prstGeom prst="line">
                  <a:avLst/>
                </a:prstGeom>
                <a:noFill/>
                <a:ln w="12700">
                  <a:noFill/>
                  <a:round/>
                  <a:headEnd/>
                  <a:tailEnd/>
                </a:ln>
              </p:spPr>
              <p:txBody>
                <a:bodyPr/>
                <a:lstStyle/>
                <a:p>
                  <a:endParaRPr lang="en-US" dirty="0"/>
                </a:p>
              </p:txBody>
            </p:sp>
            <p:sp>
              <p:nvSpPr>
                <p:cNvPr id="102" name="Line 761"/>
                <p:cNvSpPr>
                  <a:spLocks noChangeShapeType="1"/>
                </p:cNvSpPr>
                <p:nvPr/>
              </p:nvSpPr>
              <p:spPr bwMode="auto">
                <a:xfrm>
                  <a:off x="3235" y="2563"/>
                  <a:ext cx="163" cy="23"/>
                </a:xfrm>
                <a:prstGeom prst="line">
                  <a:avLst/>
                </a:prstGeom>
                <a:noFill/>
                <a:ln w="12700">
                  <a:noFill/>
                  <a:round/>
                  <a:headEnd/>
                  <a:tailEnd/>
                </a:ln>
              </p:spPr>
              <p:txBody>
                <a:bodyPr/>
                <a:lstStyle/>
                <a:p>
                  <a:endParaRPr lang="en-US" dirty="0"/>
                </a:p>
              </p:txBody>
            </p:sp>
            <p:sp>
              <p:nvSpPr>
                <p:cNvPr id="103" name="Line 762"/>
                <p:cNvSpPr>
                  <a:spLocks noChangeShapeType="1"/>
                </p:cNvSpPr>
                <p:nvPr/>
              </p:nvSpPr>
              <p:spPr bwMode="auto">
                <a:xfrm>
                  <a:off x="3242" y="2554"/>
                  <a:ext cx="154" cy="22"/>
                </a:xfrm>
                <a:prstGeom prst="line">
                  <a:avLst/>
                </a:prstGeom>
                <a:noFill/>
                <a:ln w="12700">
                  <a:noFill/>
                  <a:round/>
                  <a:headEnd/>
                  <a:tailEnd/>
                </a:ln>
              </p:spPr>
              <p:txBody>
                <a:bodyPr/>
                <a:lstStyle/>
                <a:p>
                  <a:endParaRPr lang="en-US" dirty="0"/>
                </a:p>
              </p:txBody>
            </p:sp>
            <p:sp>
              <p:nvSpPr>
                <p:cNvPr id="104" name="Line 763"/>
                <p:cNvSpPr>
                  <a:spLocks noChangeShapeType="1"/>
                </p:cNvSpPr>
                <p:nvPr/>
              </p:nvSpPr>
              <p:spPr bwMode="auto">
                <a:xfrm>
                  <a:off x="3250" y="2546"/>
                  <a:ext cx="144" cy="21"/>
                </a:xfrm>
                <a:prstGeom prst="line">
                  <a:avLst/>
                </a:prstGeom>
                <a:noFill/>
                <a:ln w="12700">
                  <a:noFill/>
                  <a:round/>
                  <a:headEnd/>
                  <a:tailEnd/>
                </a:ln>
              </p:spPr>
              <p:txBody>
                <a:bodyPr/>
                <a:lstStyle/>
                <a:p>
                  <a:endParaRPr lang="en-US" dirty="0"/>
                </a:p>
              </p:txBody>
            </p:sp>
            <p:sp>
              <p:nvSpPr>
                <p:cNvPr id="105" name="Line 764"/>
                <p:cNvSpPr>
                  <a:spLocks noChangeShapeType="1"/>
                </p:cNvSpPr>
                <p:nvPr/>
              </p:nvSpPr>
              <p:spPr bwMode="auto">
                <a:xfrm>
                  <a:off x="3261" y="2541"/>
                  <a:ext cx="128" cy="15"/>
                </a:xfrm>
                <a:prstGeom prst="line">
                  <a:avLst/>
                </a:prstGeom>
                <a:noFill/>
                <a:ln w="12700">
                  <a:noFill/>
                  <a:round/>
                  <a:headEnd/>
                  <a:tailEnd/>
                </a:ln>
              </p:spPr>
              <p:txBody>
                <a:bodyPr/>
                <a:lstStyle/>
                <a:p>
                  <a:endParaRPr lang="en-US" dirty="0"/>
                </a:p>
              </p:txBody>
            </p:sp>
            <p:sp>
              <p:nvSpPr>
                <p:cNvPr id="106" name="Line 765"/>
                <p:cNvSpPr>
                  <a:spLocks noChangeShapeType="1"/>
                </p:cNvSpPr>
                <p:nvPr/>
              </p:nvSpPr>
              <p:spPr bwMode="auto">
                <a:xfrm>
                  <a:off x="3275" y="2534"/>
                  <a:ext cx="108" cy="13"/>
                </a:xfrm>
                <a:prstGeom prst="line">
                  <a:avLst/>
                </a:prstGeom>
                <a:noFill/>
                <a:ln w="12700">
                  <a:noFill/>
                  <a:round/>
                  <a:headEnd/>
                  <a:tailEnd/>
                </a:ln>
              </p:spPr>
              <p:txBody>
                <a:bodyPr/>
                <a:lstStyle/>
                <a:p>
                  <a:endParaRPr lang="en-US" dirty="0"/>
                </a:p>
              </p:txBody>
            </p:sp>
            <p:sp>
              <p:nvSpPr>
                <p:cNvPr id="107" name="Line 766"/>
                <p:cNvSpPr>
                  <a:spLocks noChangeShapeType="1"/>
                </p:cNvSpPr>
                <p:nvPr/>
              </p:nvSpPr>
              <p:spPr bwMode="auto">
                <a:xfrm>
                  <a:off x="3256" y="2653"/>
                  <a:ext cx="80" cy="4"/>
                </a:xfrm>
                <a:prstGeom prst="line">
                  <a:avLst/>
                </a:prstGeom>
                <a:noFill/>
                <a:ln w="12700">
                  <a:noFill/>
                  <a:round/>
                  <a:headEnd/>
                  <a:tailEnd/>
                </a:ln>
              </p:spPr>
              <p:txBody>
                <a:bodyPr/>
                <a:lstStyle/>
                <a:p>
                  <a:endParaRPr lang="en-US" dirty="0"/>
                </a:p>
              </p:txBody>
            </p:sp>
          </p:grpSp>
          <p:grpSp>
            <p:nvGrpSpPr>
              <p:cNvPr id="14" name="Group 767"/>
              <p:cNvGrpSpPr>
                <a:grpSpLocks/>
              </p:cNvGrpSpPr>
              <p:nvPr/>
            </p:nvGrpSpPr>
            <p:grpSpPr bwMode="auto">
              <a:xfrm>
                <a:off x="4077" y="2454"/>
                <a:ext cx="271" cy="129"/>
                <a:chOff x="4077" y="2454"/>
                <a:chExt cx="271" cy="129"/>
              </a:xfrm>
            </p:grpSpPr>
            <p:sp>
              <p:nvSpPr>
                <p:cNvPr id="68" name="Freeform 768"/>
                <p:cNvSpPr>
                  <a:spLocks/>
                </p:cNvSpPr>
                <p:nvPr/>
              </p:nvSpPr>
              <p:spPr bwMode="auto">
                <a:xfrm>
                  <a:off x="4077" y="2454"/>
                  <a:ext cx="271" cy="129"/>
                </a:xfrm>
                <a:custGeom>
                  <a:avLst/>
                  <a:gdLst>
                    <a:gd name="T0" fmla="*/ 6 w 271"/>
                    <a:gd name="T1" fmla="*/ 9 h 129"/>
                    <a:gd name="T2" fmla="*/ 11 w 271"/>
                    <a:gd name="T3" fmla="*/ 29 h 129"/>
                    <a:gd name="T4" fmla="*/ 10 w 271"/>
                    <a:gd name="T5" fmla="*/ 45 h 129"/>
                    <a:gd name="T6" fmla="*/ 3 w 271"/>
                    <a:gd name="T7" fmla="*/ 58 h 129"/>
                    <a:gd name="T8" fmla="*/ 19 w 271"/>
                    <a:gd name="T9" fmla="*/ 57 h 129"/>
                    <a:gd name="T10" fmla="*/ 36 w 271"/>
                    <a:gd name="T11" fmla="*/ 54 h 129"/>
                    <a:gd name="T12" fmla="*/ 53 w 271"/>
                    <a:gd name="T13" fmla="*/ 51 h 129"/>
                    <a:gd name="T14" fmla="*/ 69 w 271"/>
                    <a:gd name="T15" fmla="*/ 57 h 129"/>
                    <a:gd name="T16" fmla="*/ 87 w 271"/>
                    <a:gd name="T17" fmla="*/ 63 h 129"/>
                    <a:gd name="T18" fmla="*/ 104 w 271"/>
                    <a:gd name="T19" fmla="*/ 66 h 129"/>
                    <a:gd name="T20" fmla="*/ 131 w 271"/>
                    <a:gd name="T21" fmla="*/ 67 h 129"/>
                    <a:gd name="T22" fmla="*/ 170 w 271"/>
                    <a:gd name="T23" fmla="*/ 78 h 129"/>
                    <a:gd name="T24" fmla="*/ 177 w 271"/>
                    <a:gd name="T25" fmla="*/ 94 h 129"/>
                    <a:gd name="T26" fmla="*/ 187 w 271"/>
                    <a:gd name="T27" fmla="*/ 102 h 129"/>
                    <a:gd name="T28" fmla="*/ 195 w 271"/>
                    <a:gd name="T29" fmla="*/ 110 h 129"/>
                    <a:gd name="T30" fmla="*/ 206 w 271"/>
                    <a:gd name="T31" fmla="*/ 119 h 129"/>
                    <a:gd name="T32" fmla="*/ 216 w 271"/>
                    <a:gd name="T33" fmla="*/ 127 h 129"/>
                    <a:gd name="T34" fmla="*/ 222 w 271"/>
                    <a:gd name="T35" fmla="*/ 125 h 129"/>
                    <a:gd name="T36" fmla="*/ 221 w 271"/>
                    <a:gd name="T37" fmla="*/ 118 h 129"/>
                    <a:gd name="T38" fmla="*/ 216 w 271"/>
                    <a:gd name="T39" fmla="*/ 112 h 129"/>
                    <a:gd name="T40" fmla="*/ 210 w 271"/>
                    <a:gd name="T41" fmla="*/ 104 h 129"/>
                    <a:gd name="T42" fmla="*/ 212 w 271"/>
                    <a:gd name="T43" fmla="*/ 96 h 129"/>
                    <a:gd name="T44" fmla="*/ 224 w 271"/>
                    <a:gd name="T45" fmla="*/ 95 h 129"/>
                    <a:gd name="T46" fmla="*/ 237 w 271"/>
                    <a:gd name="T47" fmla="*/ 96 h 129"/>
                    <a:gd name="T48" fmla="*/ 247 w 271"/>
                    <a:gd name="T49" fmla="*/ 106 h 129"/>
                    <a:gd name="T50" fmla="*/ 250 w 271"/>
                    <a:gd name="T51" fmla="*/ 115 h 129"/>
                    <a:gd name="T52" fmla="*/ 259 w 271"/>
                    <a:gd name="T53" fmla="*/ 117 h 129"/>
                    <a:gd name="T54" fmla="*/ 265 w 271"/>
                    <a:gd name="T55" fmla="*/ 117 h 129"/>
                    <a:gd name="T56" fmla="*/ 266 w 271"/>
                    <a:gd name="T57" fmla="*/ 109 h 129"/>
                    <a:gd name="T58" fmla="*/ 269 w 271"/>
                    <a:gd name="T59" fmla="*/ 106 h 129"/>
                    <a:gd name="T60" fmla="*/ 266 w 271"/>
                    <a:gd name="T61" fmla="*/ 98 h 129"/>
                    <a:gd name="T62" fmla="*/ 260 w 271"/>
                    <a:gd name="T63" fmla="*/ 88 h 129"/>
                    <a:gd name="T64" fmla="*/ 253 w 271"/>
                    <a:gd name="T65" fmla="*/ 77 h 129"/>
                    <a:gd name="T66" fmla="*/ 244 w 271"/>
                    <a:gd name="T67" fmla="*/ 70 h 129"/>
                    <a:gd name="T68" fmla="*/ 235 w 271"/>
                    <a:gd name="T69" fmla="*/ 62 h 129"/>
                    <a:gd name="T70" fmla="*/ 227 w 271"/>
                    <a:gd name="T71" fmla="*/ 58 h 129"/>
                    <a:gd name="T72" fmla="*/ 204 w 271"/>
                    <a:gd name="T73" fmla="*/ 53 h 129"/>
                    <a:gd name="T74" fmla="*/ 179 w 271"/>
                    <a:gd name="T75" fmla="*/ 50 h 129"/>
                    <a:gd name="T76" fmla="*/ 135 w 271"/>
                    <a:gd name="T77" fmla="*/ 28 h 129"/>
                    <a:gd name="T78" fmla="*/ 120 w 271"/>
                    <a:gd name="T79" fmla="*/ 20 h 129"/>
                    <a:gd name="T80" fmla="*/ 105 w 271"/>
                    <a:gd name="T81" fmla="*/ 11 h 129"/>
                    <a:gd name="T82" fmla="*/ 86 w 271"/>
                    <a:gd name="T83" fmla="*/ 5 h 129"/>
                    <a:gd name="T84" fmla="*/ 70 w 271"/>
                    <a:gd name="T85" fmla="*/ 3 h 129"/>
                    <a:gd name="T86" fmla="*/ 53 w 271"/>
                    <a:gd name="T87" fmla="*/ 3 h 129"/>
                    <a:gd name="T88" fmla="*/ 35 w 271"/>
                    <a:gd name="T89" fmla="*/ 2 h 129"/>
                    <a:gd name="T90" fmla="*/ 11 w 271"/>
                    <a:gd name="T91" fmla="*/ 0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71"/>
                    <a:gd name="T139" fmla="*/ 0 h 129"/>
                    <a:gd name="T140" fmla="*/ 271 w 271"/>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71" h="129">
                      <a:moveTo>
                        <a:pt x="0" y="0"/>
                      </a:moveTo>
                      <a:lnTo>
                        <a:pt x="6" y="9"/>
                      </a:lnTo>
                      <a:lnTo>
                        <a:pt x="10" y="22"/>
                      </a:lnTo>
                      <a:lnTo>
                        <a:pt x="11" y="29"/>
                      </a:lnTo>
                      <a:lnTo>
                        <a:pt x="11" y="38"/>
                      </a:lnTo>
                      <a:lnTo>
                        <a:pt x="10" y="45"/>
                      </a:lnTo>
                      <a:lnTo>
                        <a:pt x="7" y="52"/>
                      </a:lnTo>
                      <a:lnTo>
                        <a:pt x="3" y="58"/>
                      </a:lnTo>
                      <a:lnTo>
                        <a:pt x="11" y="58"/>
                      </a:lnTo>
                      <a:lnTo>
                        <a:pt x="19" y="57"/>
                      </a:lnTo>
                      <a:lnTo>
                        <a:pt x="27" y="56"/>
                      </a:lnTo>
                      <a:lnTo>
                        <a:pt x="36" y="54"/>
                      </a:lnTo>
                      <a:lnTo>
                        <a:pt x="42" y="51"/>
                      </a:lnTo>
                      <a:lnTo>
                        <a:pt x="53" y="51"/>
                      </a:lnTo>
                      <a:lnTo>
                        <a:pt x="59" y="51"/>
                      </a:lnTo>
                      <a:lnTo>
                        <a:pt x="69" y="57"/>
                      </a:lnTo>
                      <a:lnTo>
                        <a:pt x="78" y="60"/>
                      </a:lnTo>
                      <a:lnTo>
                        <a:pt x="87" y="63"/>
                      </a:lnTo>
                      <a:lnTo>
                        <a:pt x="95" y="65"/>
                      </a:lnTo>
                      <a:lnTo>
                        <a:pt x="104" y="66"/>
                      </a:lnTo>
                      <a:lnTo>
                        <a:pt x="117" y="66"/>
                      </a:lnTo>
                      <a:lnTo>
                        <a:pt x="131" y="67"/>
                      </a:lnTo>
                      <a:lnTo>
                        <a:pt x="147" y="71"/>
                      </a:lnTo>
                      <a:lnTo>
                        <a:pt x="170" y="78"/>
                      </a:lnTo>
                      <a:lnTo>
                        <a:pt x="173" y="85"/>
                      </a:lnTo>
                      <a:lnTo>
                        <a:pt x="177" y="94"/>
                      </a:lnTo>
                      <a:lnTo>
                        <a:pt x="181" y="98"/>
                      </a:lnTo>
                      <a:lnTo>
                        <a:pt x="187" y="102"/>
                      </a:lnTo>
                      <a:lnTo>
                        <a:pt x="192" y="105"/>
                      </a:lnTo>
                      <a:lnTo>
                        <a:pt x="195" y="110"/>
                      </a:lnTo>
                      <a:lnTo>
                        <a:pt x="200" y="116"/>
                      </a:lnTo>
                      <a:lnTo>
                        <a:pt x="206" y="119"/>
                      </a:lnTo>
                      <a:lnTo>
                        <a:pt x="210" y="122"/>
                      </a:lnTo>
                      <a:lnTo>
                        <a:pt x="216" y="127"/>
                      </a:lnTo>
                      <a:lnTo>
                        <a:pt x="220" y="128"/>
                      </a:lnTo>
                      <a:lnTo>
                        <a:pt x="222" y="125"/>
                      </a:lnTo>
                      <a:lnTo>
                        <a:pt x="223" y="122"/>
                      </a:lnTo>
                      <a:lnTo>
                        <a:pt x="221" y="118"/>
                      </a:lnTo>
                      <a:lnTo>
                        <a:pt x="218" y="114"/>
                      </a:lnTo>
                      <a:lnTo>
                        <a:pt x="216" y="112"/>
                      </a:lnTo>
                      <a:lnTo>
                        <a:pt x="211" y="110"/>
                      </a:lnTo>
                      <a:lnTo>
                        <a:pt x="210" y="104"/>
                      </a:lnTo>
                      <a:lnTo>
                        <a:pt x="210" y="99"/>
                      </a:lnTo>
                      <a:lnTo>
                        <a:pt x="212" y="96"/>
                      </a:lnTo>
                      <a:lnTo>
                        <a:pt x="217" y="95"/>
                      </a:lnTo>
                      <a:lnTo>
                        <a:pt x="224" y="95"/>
                      </a:lnTo>
                      <a:lnTo>
                        <a:pt x="230" y="96"/>
                      </a:lnTo>
                      <a:lnTo>
                        <a:pt x="237" y="96"/>
                      </a:lnTo>
                      <a:lnTo>
                        <a:pt x="241" y="100"/>
                      </a:lnTo>
                      <a:lnTo>
                        <a:pt x="247" y="106"/>
                      </a:lnTo>
                      <a:lnTo>
                        <a:pt x="247" y="112"/>
                      </a:lnTo>
                      <a:lnTo>
                        <a:pt x="250" y="115"/>
                      </a:lnTo>
                      <a:lnTo>
                        <a:pt x="255" y="114"/>
                      </a:lnTo>
                      <a:lnTo>
                        <a:pt x="259" y="117"/>
                      </a:lnTo>
                      <a:lnTo>
                        <a:pt x="263" y="118"/>
                      </a:lnTo>
                      <a:lnTo>
                        <a:pt x="265" y="117"/>
                      </a:lnTo>
                      <a:lnTo>
                        <a:pt x="266" y="116"/>
                      </a:lnTo>
                      <a:lnTo>
                        <a:pt x="266" y="109"/>
                      </a:lnTo>
                      <a:lnTo>
                        <a:pt x="267" y="108"/>
                      </a:lnTo>
                      <a:lnTo>
                        <a:pt x="269" y="106"/>
                      </a:lnTo>
                      <a:lnTo>
                        <a:pt x="270" y="102"/>
                      </a:lnTo>
                      <a:lnTo>
                        <a:pt x="266" y="98"/>
                      </a:lnTo>
                      <a:lnTo>
                        <a:pt x="263" y="93"/>
                      </a:lnTo>
                      <a:lnTo>
                        <a:pt x="260" y="88"/>
                      </a:lnTo>
                      <a:lnTo>
                        <a:pt x="255" y="80"/>
                      </a:lnTo>
                      <a:lnTo>
                        <a:pt x="253" y="77"/>
                      </a:lnTo>
                      <a:lnTo>
                        <a:pt x="250" y="74"/>
                      </a:lnTo>
                      <a:lnTo>
                        <a:pt x="244" y="70"/>
                      </a:lnTo>
                      <a:lnTo>
                        <a:pt x="240" y="67"/>
                      </a:lnTo>
                      <a:lnTo>
                        <a:pt x="235" y="62"/>
                      </a:lnTo>
                      <a:lnTo>
                        <a:pt x="232" y="59"/>
                      </a:lnTo>
                      <a:lnTo>
                        <a:pt x="227" y="58"/>
                      </a:lnTo>
                      <a:lnTo>
                        <a:pt x="216" y="55"/>
                      </a:lnTo>
                      <a:lnTo>
                        <a:pt x="204" y="53"/>
                      </a:lnTo>
                      <a:lnTo>
                        <a:pt x="191" y="53"/>
                      </a:lnTo>
                      <a:lnTo>
                        <a:pt x="179" y="50"/>
                      </a:lnTo>
                      <a:lnTo>
                        <a:pt x="142" y="34"/>
                      </a:lnTo>
                      <a:lnTo>
                        <a:pt x="135" y="28"/>
                      </a:lnTo>
                      <a:lnTo>
                        <a:pt x="128" y="24"/>
                      </a:lnTo>
                      <a:lnTo>
                        <a:pt x="120" y="20"/>
                      </a:lnTo>
                      <a:lnTo>
                        <a:pt x="113" y="15"/>
                      </a:lnTo>
                      <a:lnTo>
                        <a:pt x="105" y="11"/>
                      </a:lnTo>
                      <a:lnTo>
                        <a:pt x="95" y="8"/>
                      </a:lnTo>
                      <a:lnTo>
                        <a:pt x="86" y="5"/>
                      </a:lnTo>
                      <a:lnTo>
                        <a:pt x="77" y="3"/>
                      </a:lnTo>
                      <a:lnTo>
                        <a:pt x="70" y="3"/>
                      </a:lnTo>
                      <a:lnTo>
                        <a:pt x="63" y="2"/>
                      </a:lnTo>
                      <a:lnTo>
                        <a:pt x="53" y="3"/>
                      </a:lnTo>
                      <a:lnTo>
                        <a:pt x="42" y="2"/>
                      </a:lnTo>
                      <a:lnTo>
                        <a:pt x="35" y="2"/>
                      </a:lnTo>
                      <a:lnTo>
                        <a:pt x="23" y="1"/>
                      </a:lnTo>
                      <a:lnTo>
                        <a:pt x="11" y="0"/>
                      </a:lnTo>
                      <a:lnTo>
                        <a:pt x="0" y="0"/>
                      </a:lnTo>
                    </a:path>
                  </a:pathLst>
                </a:custGeom>
                <a:solidFill>
                  <a:srgbClr val="FFE0C0"/>
                </a:solidFill>
                <a:ln w="12700" cap="rnd">
                  <a:noFill/>
                  <a:round/>
                  <a:headEnd/>
                  <a:tailEnd/>
                </a:ln>
              </p:spPr>
              <p:txBody>
                <a:bodyPr/>
                <a:lstStyle/>
                <a:p>
                  <a:endParaRPr lang="en-US" dirty="0"/>
                </a:p>
              </p:txBody>
            </p:sp>
            <p:sp>
              <p:nvSpPr>
                <p:cNvPr id="69" name="Freeform 769"/>
                <p:cNvSpPr>
                  <a:spLocks/>
                </p:cNvSpPr>
                <p:nvPr/>
              </p:nvSpPr>
              <p:spPr bwMode="auto">
                <a:xfrm>
                  <a:off x="4081" y="2487"/>
                  <a:ext cx="139" cy="35"/>
                </a:xfrm>
                <a:custGeom>
                  <a:avLst/>
                  <a:gdLst>
                    <a:gd name="T0" fmla="*/ 3 w 139"/>
                    <a:gd name="T1" fmla="*/ 18 h 35"/>
                    <a:gd name="T2" fmla="*/ 10 w 139"/>
                    <a:gd name="T3" fmla="*/ 18 h 35"/>
                    <a:gd name="T4" fmla="*/ 17 w 139"/>
                    <a:gd name="T5" fmla="*/ 18 h 35"/>
                    <a:gd name="T6" fmla="*/ 25 w 139"/>
                    <a:gd name="T7" fmla="*/ 17 h 35"/>
                    <a:gd name="T8" fmla="*/ 31 w 139"/>
                    <a:gd name="T9" fmla="*/ 16 h 35"/>
                    <a:gd name="T10" fmla="*/ 36 w 139"/>
                    <a:gd name="T11" fmla="*/ 14 h 35"/>
                    <a:gd name="T12" fmla="*/ 43 w 139"/>
                    <a:gd name="T13" fmla="*/ 12 h 35"/>
                    <a:gd name="T14" fmla="*/ 48 w 139"/>
                    <a:gd name="T15" fmla="*/ 9 h 35"/>
                    <a:gd name="T16" fmla="*/ 50 w 139"/>
                    <a:gd name="T17" fmla="*/ 4 h 35"/>
                    <a:gd name="T18" fmla="*/ 47 w 139"/>
                    <a:gd name="T19" fmla="*/ 1 h 35"/>
                    <a:gd name="T20" fmla="*/ 46 w 139"/>
                    <a:gd name="T21" fmla="*/ 0 h 35"/>
                    <a:gd name="T22" fmla="*/ 49 w 139"/>
                    <a:gd name="T23" fmla="*/ 0 h 35"/>
                    <a:gd name="T24" fmla="*/ 52 w 139"/>
                    <a:gd name="T25" fmla="*/ 4 h 35"/>
                    <a:gd name="T26" fmla="*/ 57 w 139"/>
                    <a:gd name="T27" fmla="*/ 11 h 35"/>
                    <a:gd name="T28" fmla="*/ 60 w 139"/>
                    <a:gd name="T29" fmla="*/ 14 h 35"/>
                    <a:gd name="T30" fmla="*/ 68 w 139"/>
                    <a:gd name="T31" fmla="*/ 18 h 35"/>
                    <a:gd name="T32" fmla="*/ 79 w 139"/>
                    <a:gd name="T33" fmla="*/ 22 h 35"/>
                    <a:gd name="T34" fmla="*/ 86 w 139"/>
                    <a:gd name="T35" fmla="*/ 25 h 35"/>
                    <a:gd name="T36" fmla="*/ 98 w 139"/>
                    <a:gd name="T37" fmla="*/ 26 h 35"/>
                    <a:gd name="T38" fmla="*/ 109 w 139"/>
                    <a:gd name="T39" fmla="*/ 26 h 35"/>
                    <a:gd name="T40" fmla="*/ 117 w 139"/>
                    <a:gd name="T41" fmla="*/ 26 h 35"/>
                    <a:gd name="T42" fmla="*/ 129 w 139"/>
                    <a:gd name="T43" fmla="*/ 26 h 35"/>
                    <a:gd name="T44" fmla="*/ 138 w 139"/>
                    <a:gd name="T45" fmla="*/ 26 h 35"/>
                    <a:gd name="T46" fmla="*/ 135 w 139"/>
                    <a:gd name="T47" fmla="*/ 34 h 35"/>
                    <a:gd name="T48" fmla="*/ 120 w 139"/>
                    <a:gd name="T49" fmla="*/ 31 h 35"/>
                    <a:gd name="T50" fmla="*/ 111 w 139"/>
                    <a:gd name="T51" fmla="*/ 31 h 35"/>
                    <a:gd name="T52" fmla="*/ 101 w 139"/>
                    <a:gd name="T53" fmla="*/ 30 h 35"/>
                    <a:gd name="T54" fmla="*/ 91 w 139"/>
                    <a:gd name="T55" fmla="*/ 30 h 35"/>
                    <a:gd name="T56" fmla="*/ 80 w 139"/>
                    <a:gd name="T57" fmla="*/ 28 h 35"/>
                    <a:gd name="T58" fmla="*/ 71 w 139"/>
                    <a:gd name="T59" fmla="*/ 25 h 35"/>
                    <a:gd name="T60" fmla="*/ 61 w 139"/>
                    <a:gd name="T61" fmla="*/ 21 h 35"/>
                    <a:gd name="T62" fmla="*/ 54 w 139"/>
                    <a:gd name="T63" fmla="*/ 17 h 35"/>
                    <a:gd name="T64" fmla="*/ 44 w 139"/>
                    <a:gd name="T65" fmla="*/ 17 h 35"/>
                    <a:gd name="T66" fmla="*/ 38 w 139"/>
                    <a:gd name="T67" fmla="*/ 17 h 35"/>
                    <a:gd name="T68" fmla="*/ 31 w 139"/>
                    <a:gd name="T69" fmla="*/ 19 h 35"/>
                    <a:gd name="T70" fmla="*/ 25 w 139"/>
                    <a:gd name="T71" fmla="*/ 21 h 35"/>
                    <a:gd name="T72" fmla="*/ 17 w 139"/>
                    <a:gd name="T73" fmla="*/ 22 h 35"/>
                    <a:gd name="T74" fmla="*/ 10 w 139"/>
                    <a:gd name="T75" fmla="*/ 24 h 35"/>
                    <a:gd name="T76" fmla="*/ 0 w 139"/>
                    <a:gd name="T77" fmla="*/ 23 h 35"/>
                    <a:gd name="T78" fmla="*/ 3 w 139"/>
                    <a:gd name="T79" fmla="*/ 18 h 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9"/>
                    <a:gd name="T121" fmla="*/ 0 h 35"/>
                    <a:gd name="T122" fmla="*/ 139 w 139"/>
                    <a:gd name="T123" fmla="*/ 35 h 3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9" h="35">
                      <a:moveTo>
                        <a:pt x="3" y="18"/>
                      </a:moveTo>
                      <a:lnTo>
                        <a:pt x="10" y="18"/>
                      </a:lnTo>
                      <a:lnTo>
                        <a:pt x="17" y="18"/>
                      </a:lnTo>
                      <a:lnTo>
                        <a:pt x="25" y="17"/>
                      </a:lnTo>
                      <a:lnTo>
                        <a:pt x="31" y="16"/>
                      </a:lnTo>
                      <a:lnTo>
                        <a:pt x="36" y="14"/>
                      </a:lnTo>
                      <a:lnTo>
                        <a:pt x="43" y="12"/>
                      </a:lnTo>
                      <a:lnTo>
                        <a:pt x="48" y="9"/>
                      </a:lnTo>
                      <a:lnTo>
                        <a:pt x="50" y="4"/>
                      </a:lnTo>
                      <a:lnTo>
                        <a:pt x="47" y="1"/>
                      </a:lnTo>
                      <a:lnTo>
                        <a:pt x="46" y="0"/>
                      </a:lnTo>
                      <a:lnTo>
                        <a:pt x="49" y="0"/>
                      </a:lnTo>
                      <a:lnTo>
                        <a:pt x="52" y="4"/>
                      </a:lnTo>
                      <a:lnTo>
                        <a:pt x="57" y="11"/>
                      </a:lnTo>
                      <a:lnTo>
                        <a:pt x="60" y="14"/>
                      </a:lnTo>
                      <a:lnTo>
                        <a:pt x="68" y="18"/>
                      </a:lnTo>
                      <a:lnTo>
                        <a:pt x="79" y="22"/>
                      </a:lnTo>
                      <a:lnTo>
                        <a:pt x="86" y="25"/>
                      </a:lnTo>
                      <a:lnTo>
                        <a:pt x="98" y="26"/>
                      </a:lnTo>
                      <a:lnTo>
                        <a:pt x="109" y="26"/>
                      </a:lnTo>
                      <a:lnTo>
                        <a:pt x="117" y="26"/>
                      </a:lnTo>
                      <a:lnTo>
                        <a:pt x="129" y="26"/>
                      </a:lnTo>
                      <a:lnTo>
                        <a:pt x="138" y="26"/>
                      </a:lnTo>
                      <a:lnTo>
                        <a:pt x="135" y="34"/>
                      </a:lnTo>
                      <a:lnTo>
                        <a:pt x="120" y="31"/>
                      </a:lnTo>
                      <a:lnTo>
                        <a:pt x="111" y="31"/>
                      </a:lnTo>
                      <a:lnTo>
                        <a:pt x="101" y="30"/>
                      </a:lnTo>
                      <a:lnTo>
                        <a:pt x="91" y="30"/>
                      </a:lnTo>
                      <a:lnTo>
                        <a:pt x="80" y="28"/>
                      </a:lnTo>
                      <a:lnTo>
                        <a:pt x="71" y="25"/>
                      </a:lnTo>
                      <a:lnTo>
                        <a:pt x="61" y="21"/>
                      </a:lnTo>
                      <a:lnTo>
                        <a:pt x="54" y="17"/>
                      </a:lnTo>
                      <a:lnTo>
                        <a:pt x="44" y="17"/>
                      </a:lnTo>
                      <a:lnTo>
                        <a:pt x="38" y="17"/>
                      </a:lnTo>
                      <a:lnTo>
                        <a:pt x="31" y="19"/>
                      </a:lnTo>
                      <a:lnTo>
                        <a:pt x="25" y="21"/>
                      </a:lnTo>
                      <a:lnTo>
                        <a:pt x="17" y="22"/>
                      </a:lnTo>
                      <a:lnTo>
                        <a:pt x="10" y="24"/>
                      </a:lnTo>
                      <a:lnTo>
                        <a:pt x="0" y="23"/>
                      </a:lnTo>
                      <a:lnTo>
                        <a:pt x="3" y="18"/>
                      </a:lnTo>
                    </a:path>
                  </a:pathLst>
                </a:custGeom>
                <a:solidFill>
                  <a:srgbClr val="804000"/>
                </a:solidFill>
                <a:ln w="12700" cap="rnd">
                  <a:noFill/>
                  <a:round/>
                  <a:headEnd/>
                  <a:tailEnd/>
                </a:ln>
              </p:spPr>
              <p:txBody>
                <a:bodyPr/>
                <a:lstStyle/>
                <a:p>
                  <a:endParaRPr lang="en-US" dirty="0"/>
                </a:p>
              </p:txBody>
            </p:sp>
            <p:sp>
              <p:nvSpPr>
                <p:cNvPr id="70" name="Freeform 770"/>
                <p:cNvSpPr>
                  <a:spLocks/>
                </p:cNvSpPr>
                <p:nvPr/>
              </p:nvSpPr>
              <p:spPr bwMode="auto">
                <a:xfrm>
                  <a:off x="4316" y="2551"/>
                  <a:ext cx="25" cy="19"/>
                </a:xfrm>
                <a:custGeom>
                  <a:avLst/>
                  <a:gdLst>
                    <a:gd name="T0" fmla="*/ 0 w 25"/>
                    <a:gd name="T1" fmla="*/ 0 h 19"/>
                    <a:gd name="T2" fmla="*/ 6 w 25"/>
                    <a:gd name="T3" fmla="*/ 1 h 19"/>
                    <a:gd name="T4" fmla="*/ 8 w 25"/>
                    <a:gd name="T5" fmla="*/ 4 h 19"/>
                    <a:gd name="T6" fmla="*/ 12 w 25"/>
                    <a:gd name="T7" fmla="*/ 8 h 19"/>
                    <a:gd name="T8" fmla="*/ 16 w 25"/>
                    <a:gd name="T9" fmla="*/ 9 h 19"/>
                    <a:gd name="T10" fmla="*/ 20 w 25"/>
                    <a:gd name="T11" fmla="*/ 9 h 19"/>
                    <a:gd name="T12" fmla="*/ 24 w 25"/>
                    <a:gd name="T13" fmla="*/ 9 h 19"/>
                    <a:gd name="T14" fmla="*/ 22 w 25"/>
                    <a:gd name="T15" fmla="*/ 10 h 19"/>
                    <a:gd name="T16" fmla="*/ 22 w 25"/>
                    <a:gd name="T17" fmla="*/ 16 h 19"/>
                    <a:gd name="T18" fmla="*/ 20 w 25"/>
                    <a:gd name="T19" fmla="*/ 18 h 19"/>
                    <a:gd name="T20" fmla="*/ 16 w 25"/>
                    <a:gd name="T21" fmla="*/ 16 h 19"/>
                    <a:gd name="T22" fmla="*/ 13 w 25"/>
                    <a:gd name="T23" fmla="*/ 14 h 19"/>
                    <a:gd name="T24" fmla="*/ 10 w 25"/>
                    <a:gd name="T25" fmla="*/ 16 h 19"/>
                    <a:gd name="T26" fmla="*/ 8 w 25"/>
                    <a:gd name="T27" fmla="*/ 14 h 19"/>
                    <a:gd name="T28" fmla="*/ 8 w 25"/>
                    <a:gd name="T29" fmla="*/ 12 h 19"/>
                    <a:gd name="T30" fmla="*/ 8 w 25"/>
                    <a:gd name="T31" fmla="*/ 9 h 19"/>
                    <a:gd name="T32" fmla="*/ 0 w 25"/>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19"/>
                    <a:gd name="T53" fmla="*/ 25 w 25"/>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19">
                      <a:moveTo>
                        <a:pt x="0" y="0"/>
                      </a:moveTo>
                      <a:lnTo>
                        <a:pt x="6" y="1"/>
                      </a:lnTo>
                      <a:lnTo>
                        <a:pt x="8" y="4"/>
                      </a:lnTo>
                      <a:lnTo>
                        <a:pt x="12" y="8"/>
                      </a:lnTo>
                      <a:lnTo>
                        <a:pt x="16" y="9"/>
                      </a:lnTo>
                      <a:lnTo>
                        <a:pt x="20" y="9"/>
                      </a:lnTo>
                      <a:lnTo>
                        <a:pt x="24" y="9"/>
                      </a:lnTo>
                      <a:lnTo>
                        <a:pt x="22" y="10"/>
                      </a:lnTo>
                      <a:lnTo>
                        <a:pt x="22" y="16"/>
                      </a:lnTo>
                      <a:lnTo>
                        <a:pt x="20" y="18"/>
                      </a:lnTo>
                      <a:lnTo>
                        <a:pt x="16" y="16"/>
                      </a:lnTo>
                      <a:lnTo>
                        <a:pt x="13" y="14"/>
                      </a:lnTo>
                      <a:lnTo>
                        <a:pt x="10" y="16"/>
                      </a:lnTo>
                      <a:lnTo>
                        <a:pt x="8" y="14"/>
                      </a:lnTo>
                      <a:lnTo>
                        <a:pt x="8" y="12"/>
                      </a:lnTo>
                      <a:lnTo>
                        <a:pt x="8" y="9"/>
                      </a:lnTo>
                      <a:lnTo>
                        <a:pt x="0" y="0"/>
                      </a:lnTo>
                    </a:path>
                  </a:pathLst>
                </a:custGeom>
                <a:solidFill>
                  <a:srgbClr val="804000"/>
                </a:solidFill>
                <a:ln w="12700" cap="rnd">
                  <a:noFill/>
                  <a:round/>
                  <a:headEnd/>
                  <a:tailEnd/>
                </a:ln>
              </p:spPr>
              <p:txBody>
                <a:bodyPr/>
                <a:lstStyle/>
                <a:p>
                  <a:endParaRPr lang="en-US" dirty="0"/>
                </a:p>
              </p:txBody>
            </p:sp>
            <p:sp>
              <p:nvSpPr>
                <p:cNvPr id="71" name="Freeform 771"/>
                <p:cNvSpPr>
                  <a:spLocks/>
                </p:cNvSpPr>
                <p:nvPr/>
              </p:nvSpPr>
              <p:spPr bwMode="auto">
                <a:xfrm>
                  <a:off x="4305" y="2532"/>
                  <a:ext cx="30" cy="17"/>
                </a:xfrm>
                <a:custGeom>
                  <a:avLst/>
                  <a:gdLst>
                    <a:gd name="T0" fmla="*/ 0 w 30"/>
                    <a:gd name="T1" fmla="*/ 0 h 17"/>
                    <a:gd name="T2" fmla="*/ 0 w 30"/>
                    <a:gd name="T3" fmla="*/ 4 h 17"/>
                    <a:gd name="T4" fmla="*/ 11 w 30"/>
                    <a:gd name="T5" fmla="*/ 5 h 17"/>
                    <a:gd name="T6" fmla="*/ 16 w 30"/>
                    <a:gd name="T7" fmla="*/ 6 h 17"/>
                    <a:gd name="T8" fmla="*/ 20 w 30"/>
                    <a:gd name="T9" fmla="*/ 7 h 17"/>
                    <a:gd name="T10" fmla="*/ 23 w 30"/>
                    <a:gd name="T11" fmla="*/ 11 h 17"/>
                    <a:gd name="T12" fmla="*/ 29 w 30"/>
                    <a:gd name="T13" fmla="*/ 16 h 17"/>
                    <a:gd name="T14" fmla="*/ 23 w 30"/>
                    <a:gd name="T15" fmla="*/ 9 h 17"/>
                    <a:gd name="T16" fmla="*/ 22 w 30"/>
                    <a:gd name="T17" fmla="*/ 7 h 17"/>
                    <a:gd name="T18" fmla="*/ 16 w 30"/>
                    <a:gd name="T19" fmla="*/ 5 h 17"/>
                    <a:gd name="T20" fmla="*/ 4 w 30"/>
                    <a:gd name="T21" fmla="*/ 3 h 17"/>
                    <a:gd name="T22" fmla="*/ 0 w 30"/>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7"/>
                    <a:gd name="T38" fmla="*/ 30 w 30"/>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7">
                      <a:moveTo>
                        <a:pt x="0" y="0"/>
                      </a:moveTo>
                      <a:lnTo>
                        <a:pt x="0" y="4"/>
                      </a:lnTo>
                      <a:lnTo>
                        <a:pt x="11" y="5"/>
                      </a:lnTo>
                      <a:lnTo>
                        <a:pt x="16" y="6"/>
                      </a:lnTo>
                      <a:lnTo>
                        <a:pt x="20" y="7"/>
                      </a:lnTo>
                      <a:lnTo>
                        <a:pt x="23" y="11"/>
                      </a:lnTo>
                      <a:lnTo>
                        <a:pt x="29" y="16"/>
                      </a:lnTo>
                      <a:lnTo>
                        <a:pt x="23" y="9"/>
                      </a:lnTo>
                      <a:lnTo>
                        <a:pt x="22" y="7"/>
                      </a:lnTo>
                      <a:lnTo>
                        <a:pt x="16" y="5"/>
                      </a:lnTo>
                      <a:lnTo>
                        <a:pt x="4" y="3"/>
                      </a:lnTo>
                      <a:lnTo>
                        <a:pt x="0" y="0"/>
                      </a:lnTo>
                    </a:path>
                  </a:pathLst>
                </a:custGeom>
                <a:solidFill>
                  <a:srgbClr val="804000"/>
                </a:solidFill>
                <a:ln w="12700" cap="rnd">
                  <a:noFill/>
                  <a:round/>
                  <a:headEnd/>
                  <a:tailEnd/>
                </a:ln>
              </p:spPr>
              <p:txBody>
                <a:bodyPr/>
                <a:lstStyle/>
                <a:p>
                  <a:endParaRPr lang="en-US" dirty="0"/>
                </a:p>
              </p:txBody>
            </p:sp>
            <p:sp>
              <p:nvSpPr>
                <p:cNvPr id="72" name="Freeform 772"/>
                <p:cNvSpPr>
                  <a:spLocks/>
                </p:cNvSpPr>
                <p:nvPr/>
              </p:nvSpPr>
              <p:spPr bwMode="auto">
                <a:xfrm>
                  <a:off x="4311" y="2525"/>
                  <a:ext cx="8" cy="7"/>
                </a:xfrm>
                <a:custGeom>
                  <a:avLst/>
                  <a:gdLst>
                    <a:gd name="T0" fmla="*/ 0 w 8"/>
                    <a:gd name="T1" fmla="*/ 0 h 7"/>
                    <a:gd name="T2" fmla="*/ 1 w 8"/>
                    <a:gd name="T3" fmla="*/ 3 h 7"/>
                    <a:gd name="T4" fmla="*/ 7 w 8"/>
                    <a:gd name="T5" fmla="*/ 6 h 7"/>
                    <a:gd name="T6" fmla="*/ 4 w 8"/>
                    <a:gd name="T7" fmla="*/ 3 h 7"/>
                    <a:gd name="T8" fmla="*/ 0 w 8"/>
                    <a:gd name="T9" fmla="*/ 0 h 7"/>
                    <a:gd name="T10" fmla="*/ 0 60000 65536"/>
                    <a:gd name="T11" fmla="*/ 0 60000 65536"/>
                    <a:gd name="T12" fmla="*/ 0 60000 65536"/>
                    <a:gd name="T13" fmla="*/ 0 60000 65536"/>
                    <a:gd name="T14" fmla="*/ 0 60000 65536"/>
                    <a:gd name="T15" fmla="*/ 0 w 8"/>
                    <a:gd name="T16" fmla="*/ 0 h 7"/>
                    <a:gd name="T17" fmla="*/ 8 w 8"/>
                    <a:gd name="T18" fmla="*/ 7 h 7"/>
                  </a:gdLst>
                  <a:ahLst/>
                  <a:cxnLst>
                    <a:cxn ang="T10">
                      <a:pos x="T0" y="T1"/>
                    </a:cxn>
                    <a:cxn ang="T11">
                      <a:pos x="T2" y="T3"/>
                    </a:cxn>
                    <a:cxn ang="T12">
                      <a:pos x="T4" y="T5"/>
                    </a:cxn>
                    <a:cxn ang="T13">
                      <a:pos x="T6" y="T7"/>
                    </a:cxn>
                    <a:cxn ang="T14">
                      <a:pos x="T8" y="T9"/>
                    </a:cxn>
                  </a:cxnLst>
                  <a:rect l="T15" t="T16" r="T17" b="T18"/>
                  <a:pathLst>
                    <a:path w="8" h="7">
                      <a:moveTo>
                        <a:pt x="0" y="0"/>
                      </a:moveTo>
                      <a:lnTo>
                        <a:pt x="1" y="3"/>
                      </a:lnTo>
                      <a:lnTo>
                        <a:pt x="7" y="6"/>
                      </a:lnTo>
                      <a:lnTo>
                        <a:pt x="4" y="3"/>
                      </a:lnTo>
                      <a:lnTo>
                        <a:pt x="0" y="0"/>
                      </a:lnTo>
                    </a:path>
                  </a:pathLst>
                </a:custGeom>
                <a:solidFill>
                  <a:srgbClr val="804000"/>
                </a:solidFill>
                <a:ln w="12700" cap="rnd">
                  <a:noFill/>
                  <a:round/>
                  <a:headEnd/>
                  <a:tailEnd/>
                </a:ln>
              </p:spPr>
              <p:txBody>
                <a:bodyPr/>
                <a:lstStyle/>
                <a:p>
                  <a:endParaRPr lang="en-US" dirty="0"/>
                </a:p>
              </p:txBody>
            </p:sp>
            <p:sp>
              <p:nvSpPr>
                <p:cNvPr id="73" name="Freeform 773"/>
                <p:cNvSpPr>
                  <a:spLocks/>
                </p:cNvSpPr>
                <p:nvPr/>
              </p:nvSpPr>
              <p:spPr bwMode="auto">
                <a:xfrm>
                  <a:off x="4241" y="2522"/>
                  <a:ext cx="11" cy="25"/>
                </a:xfrm>
                <a:custGeom>
                  <a:avLst/>
                  <a:gdLst>
                    <a:gd name="T0" fmla="*/ 3 w 11"/>
                    <a:gd name="T1" fmla="*/ 0 h 25"/>
                    <a:gd name="T2" fmla="*/ 7 w 11"/>
                    <a:gd name="T3" fmla="*/ 4 h 25"/>
                    <a:gd name="T4" fmla="*/ 8 w 11"/>
                    <a:gd name="T5" fmla="*/ 9 h 25"/>
                    <a:gd name="T6" fmla="*/ 8 w 11"/>
                    <a:gd name="T7" fmla="*/ 16 h 25"/>
                    <a:gd name="T8" fmla="*/ 10 w 11"/>
                    <a:gd name="T9" fmla="*/ 24 h 25"/>
                    <a:gd name="T10" fmla="*/ 8 w 11"/>
                    <a:gd name="T11" fmla="*/ 21 h 25"/>
                    <a:gd name="T12" fmla="*/ 6 w 11"/>
                    <a:gd name="T13" fmla="*/ 15 h 25"/>
                    <a:gd name="T14" fmla="*/ 4 w 11"/>
                    <a:gd name="T15" fmla="*/ 10 h 25"/>
                    <a:gd name="T16" fmla="*/ 3 w 11"/>
                    <a:gd name="T17" fmla="*/ 9 h 25"/>
                    <a:gd name="T18" fmla="*/ 0 w 11"/>
                    <a:gd name="T19" fmla="*/ 8 h 25"/>
                    <a:gd name="T20" fmla="*/ 3 w 11"/>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25"/>
                    <a:gd name="T35" fmla="*/ 11 w 11"/>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25">
                      <a:moveTo>
                        <a:pt x="3" y="0"/>
                      </a:moveTo>
                      <a:lnTo>
                        <a:pt x="7" y="4"/>
                      </a:lnTo>
                      <a:lnTo>
                        <a:pt x="8" y="9"/>
                      </a:lnTo>
                      <a:lnTo>
                        <a:pt x="8" y="16"/>
                      </a:lnTo>
                      <a:lnTo>
                        <a:pt x="10" y="24"/>
                      </a:lnTo>
                      <a:lnTo>
                        <a:pt x="8" y="21"/>
                      </a:lnTo>
                      <a:lnTo>
                        <a:pt x="6" y="15"/>
                      </a:lnTo>
                      <a:lnTo>
                        <a:pt x="4" y="10"/>
                      </a:lnTo>
                      <a:lnTo>
                        <a:pt x="3" y="9"/>
                      </a:lnTo>
                      <a:lnTo>
                        <a:pt x="0" y="8"/>
                      </a:lnTo>
                      <a:lnTo>
                        <a:pt x="3" y="0"/>
                      </a:lnTo>
                    </a:path>
                  </a:pathLst>
                </a:custGeom>
                <a:solidFill>
                  <a:srgbClr val="804000"/>
                </a:solidFill>
                <a:ln w="12700" cap="rnd">
                  <a:noFill/>
                  <a:round/>
                  <a:headEnd/>
                  <a:tailEnd/>
                </a:ln>
              </p:spPr>
              <p:txBody>
                <a:bodyPr/>
                <a:lstStyle/>
                <a:p>
                  <a:endParaRPr lang="en-US" dirty="0"/>
                </a:p>
              </p:txBody>
            </p:sp>
            <p:grpSp>
              <p:nvGrpSpPr>
                <p:cNvPr id="74" name="Group 774"/>
                <p:cNvGrpSpPr>
                  <a:grpSpLocks/>
                </p:cNvGrpSpPr>
                <p:nvPr/>
              </p:nvGrpSpPr>
              <p:grpSpPr bwMode="auto">
                <a:xfrm>
                  <a:off x="4220" y="2491"/>
                  <a:ext cx="34" cy="42"/>
                  <a:chOff x="4220" y="2491"/>
                  <a:chExt cx="34" cy="42"/>
                </a:xfrm>
              </p:grpSpPr>
              <p:sp>
                <p:nvSpPr>
                  <p:cNvPr id="75" name="Freeform 775"/>
                  <p:cNvSpPr>
                    <a:spLocks/>
                  </p:cNvSpPr>
                  <p:nvPr/>
                </p:nvSpPr>
                <p:spPr bwMode="auto">
                  <a:xfrm>
                    <a:off x="4220" y="2491"/>
                    <a:ext cx="34" cy="41"/>
                  </a:xfrm>
                  <a:custGeom>
                    <a:avLst/>
                    <a:gdLst>
                      <a:gd name="T0" fmla="*/ 11 w 34"/>
                      <a:gd name="T1" fmla="*/ 0 h 41"/>
                      <a:gd name="T2" fmla="*/ 7 w 34"/>
                      <a:gd name="T3" fmla="*/ 3 h 41"/>
                      <a:gd name="T4" fmla="*/ 4 w 34"/>
                      <a:gd name="T5" fmla="*/ 8 h 41"/>
                      <a:gd name="T6" fmla="*/ 2 w 34"/>
                      <a:gd name="T7" fmla="*/ 16 h 41"/>
                      <a:gd name="T8" fmla="*/ 0 w 34"/>
                      <a:gd name="T9" fmla="*/ 23 h 41"/>
                      <a:gd name="T10" fmla="*/ 0 w 34"/>
                      <a:gd name="T11" fmla="*/ 29 h 41"/>
                      <a:gd name="T12" fmla="*/ 0 w 34"/>
                      <a:gd name="T13" fmla="*/ 33 h 41"/>
                      <a:gd name="T14" fmla="*/ 2 w 34"/>
                      <a:gd name="T15" fmla="*/ 34 h 41"/>
                      <a:gd name="T16" fmla="*/ 21 w 34"/>
                      <a:gd name="T17" fmla="*/ 40 h 41"/>
                      <a:gd name="T18" fmla="*/ 23 w 34"/>
                      <a:gd name="T19" fmla="*/ 40 h 41"/>
                      <a:gd name="T20" fmla="*/ 22 w 34"/>
                      <a:gd name="T21" fmla="*/ 36 h 41"/>
                      <a:gd name="T22" fmla="*/ 23 w 34"/>
                      <a:gd name="T23" fmla="*/ 29 h 41"/>
                      <a:gd name="T24" fmla="*/ 26 w 34"/>
                      <a:gd name="T25" fmla="*/ 21 h 41"/>
                      <a:gd name="T26" fmla="*/ 29 w 34"/>
                      <a:gd name="T27" fmla="*/ 14 h 41"/>
                      <a:gd name="T28" fmla="*/ 33 w 34"/>
                      <a:gd name="T29" fmla="*/ 11 h 41"/>
                      <a:gd name="T30" fmla="*/ 31 w 34"/>
                      <a:gd name="T31" fmla="*/ 8 h 41"/>
                      <a:gd name="T32" fmla="*/ 14 w 34"/>
                      <a:gd name="T33" fmla="*/ 1 h 41"/>
                      <a:gd name="T34" fmla="*/ 11 w 34"/>
                      <a:gd name="T35" fmla="*/ 0 h 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41"/>
                      <a:gd name="T56" fmla="*/ 34 w 34"/>
                      <a:gd name="T57" fmla="*/ 41 h 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41">
                        <a:moveTo>
                          <a:pt x="11" y="0"/>
                        </a:moveTo>
                        <a:lnTo>
                          <a:pt x="7" y="3"/>
                        </a:lnTo>
                        <a:lnTo>
                          <a:pt x="4" y="8"/>
                        </a:lnTo>
                        <a:lnTo>
                          <a:pt x="2" y="16"/>
                        </a:lnTo>
                        <a:lnTo>
                          <a:pt x="0" y="23"/>
                        </a:lnTo>
                        <a:lnTo>
                          <a:pt x="0" y="29"/>
                        </a:lnTo>
                        <a:lnTo>
                          <a:pt x="0" y="33"/>
                        </a:lnTo>
                        <a:lnTo>
                          <a:pt x="2" y="34"/>
                        </a:lnTo>
                        <a:lnTo>
                          <a:pt x="21" y="40"/>
                        </a:lnTo>
                        <a:lnTo>
                          <a:pt x="23" y="40"/>
                        </a:lnTo>
                        <a:lnTo>
                          <a:pt x="22" y="36"/>
                        </a:lnTo>
                        <a:lnTo>
                          <a:pt x="23" y="29"/>
                        </a:lnTo>
                        <a:lnTo>
                          <a:pt x="26" y="21"/>
                        </a:lnTo>
                        <a:lnTo>
                          <a:pt x="29" y="14"/>
                        </a:lnTo>
                        <a:lnTo>
                          <a:pt x="33" y="11"/>
                        </a:lnTo>
                        <a:lnTo>
                          <a:pt x="31" y="8"/>
                        </a:lnTo>
                        <a:lnTo>
                          <a:pt x="14" y="1"/>
                        </a:lnTo>
                        <a:lnTo>
                          <a:pt x="11" y="0"/>
                        </a:lnTo>
                      </a:path>
                    </a:pathLst>
                  </a:custGeom>
                  <a:solidFill>
                    <a:srgbClr val="E0E0E0"/>
                  </a:solidFill>
                  <a:ln w="12700" cap="rnd">
                    <a:noFill/>
                    <a:round/>
                    <a:headEnd/>
                    <a:tailEnd/>
                  </a:ln>
                </p:spPr>
                <p:txBody>
                  <a:bodyPr/>
                  <a:lstStyle/>
                  <a:p>
                    <a:endParaRPr lang="en-US" dirty="0"/>
                  </a:p>
                </p:txBody>
              </p:sp>
              <p:sp>
                <p:nvSpPr>
                  <p:cNvPr id="76" name="Freeform 776"/>
                  <p:cNvSpPr>
                    <a:spLocks/>
                  </p:cNvSpPr>
                  <p:nvPr/>
                </p:nvSpPr>
                <p:spPr bwMode="auto">
                  <a:xfrm>
                    <a:off x="4220" y="2504"/>
                    <a:ext cx="32" cy="29"/>
                  </a:xfrm>
                  <a:custGeom>
                    <a:avLst/>
                    <a:gdLst>
                      <a:gd name="T0" fmla="*/ 31 w 32"/>
                      <a:gd name="T1" fmla="*/ 0 h 29"/>
                      <a:gd name="T2" fmla="*/ 28 w 32"/>
                      <a:gd name="T3" fmla="*/ 4 h 29"/>
                      <a:gd name="T4" fmla="*/ 26 w 32"/>
                      <a:gd name="T5" fmla="*/ 8 h 29"/>
                      <a:gd name="T6" fmla="*/ 24 w 32"/>
                      <a:gd name="T7" fmla="*/ 12 h 29"/>
                      <a:gd name="T8" fmla="*/ 23 w 32"/>
                      <a:gd name="T9" fmla="*/ 18 h 29"/>
                      <a:gd name="T10" fmla="*/ 22 w 32"/>
                      <a:gd name="T11" fmla="*/ 22 h 29"/>
                      <a:gd name="T12" fmla="*/ 23 w 32"/>
                      <a:gd name="T13" fmla="*/ 26 h 29"/>
                      <a:gd name="T14" fmla="*/ 22 w 32"/>
                      <a:gd name="T15" fmla="*/ 27 h 29"/>
                      <a:gd name="T16" fmla="*/ 19 w 32"/>
                      <a:gd name="T17" fmla="*/ 28 h 29"/>
                      <a:gd name="T18" fmla="*/ 15 w 32"/>
                      <a:gd name="T19" fmla="*/ 26 h 29"/>
                      <a:gd name="T20" fmla="*/ 5 w 32"/>
                      <a:gd name="T21" fmla="*/ 23 h 29"/>
                      <a:gd name="T22" fmla="*/ 1 w 32"/>
                      <a:gd name="T23" fmla="*/ 22 h 29"/>
                      <a:gd name="T24" fmla="*/ 0 w 32"/>
                      <a:gd name="T25" fmla="*/ 20 h 29"/>
                      <a:gd name="T26" fmla="*/ 0 w 32"/>
                      <a:gd name="T27" fmla="*/ 15 h 29"/>
                      <a:gd name="T28" fmla="*/ 0 w 32"/>
                      <a:gd name="T29" fmla="*/ 9 h 29"/>
                      <a:gd name="T30" fmla="*/ 2 w 32"/>
                      <a:gd name="T31" fmla="*/ 5 h 29"/>
                      <a:gd name="T32" fmla="*/ 4 w 32"/>
                      <a:gd name="T33" fmla="*/ 9 h 29"/>
                      <a:gd name="T34" fmla="*/ 11 w 32"/>
                      <a:gd name="T35" fmla="*/ 11 h 29"/>
                      <a:gd name="T36" fmla="*/ 17 w 32"/>
                      <a:gd name="T37" fmla="*/ 12 h 29"/>
                      <a:gd name="T38" fmla="*/ 22 w 32"/>
                      <a:gd name="T39" fmla="*/ 10 h 29"/>
                      <a:gd name="T40" fmla="*/ 26 w 32"/>
                      <a:gd name="T41" fmla="*/ 6 h 29"/>
                      <a:gd name="T42" fmla="*/ 31 w 32"/>
                      <a:gd name="T43" fmla="*/ 0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29"/>
                      <a:gd name="T68" fmla="*/ 32 w 32"/>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29">
                        <a:moveTo>
                          <a:pt x="31" y="0"/>
                        </a:moveTo>
                        <a:lnTo>
                          <a:pt x="28" y="4"/>
                        </a:lnTo>
                        <a:lnTo>
                          <a:pt x="26" y="8"/>
                        </a:lnTo>
                        <a:lnTo>
                          <a:pt x="24" y="12"/>
                        </a:lnTo>
                        <a:lnTo>
                          <a:pt x="23" y="18"/>
                        </a:lnTo>
                        <a:lnTo>
                          <a:pt x="22" y="22"/>
                        </a:lnTo>
                        <a:lnTo>
                          <a:pt x="23" y="26"/>
                        </a:lnTo>
                        <a:lnTo>
                          <a:pt x="22" y="27"/>
                        </a:lnTo>
                        <a:lnTo>
                          <a:pt x="19" y="28"/>
                        </a:lnTo>
                        <a:lnTo>
                          <a:pt x="15" y="26"/>
                        </a:lnTo>
                        <a:lnTo>
                          <a:pt x="5" y="23"/>
                        </a:lnTo>
                        <a:lnTo>
                          <a:pt x="1" y="22"/>
                        </a:lnTo>
                        <a:lnTo>
                          <a:pt x="0" y="20"/>
                        </a:lnTo>
                        <a:lnTo>
                          <a:pt x="0" y="15"/>
                        </a:lnTo>
                        <a:lnTo>
                          <a:pt x="0" y="9"/>
                        </a:lnTo>
                        <a:lnTo>
                          <a:pt x="2" y="5"/>
                        </a:lnTo>
                        <a:lnTo>
                          <a:pt x="4" y="9"/>
                        </a:lnTo>
                        <a:lnTo>
                          <a:pt x="11" y="11"/>
                        </a:lnTo>
                        <a:lnTo>
                          <a:pt x="17" y="12"/>
                        </a:lnTo>
                        <a:lnTo>
                          <a:pt x="22" y="10"/>
                        </a:lnTo>
                        <a:lnTo>
                          <a:pt x="26" y="6"/>
                        </a:lnTo>
                        <a:lnTo>
                          <a:pt x="31" y="0"/>
                        </a:lnTo>
                      </a:path>
                    </a:pathLst>
                  </a:custGeom>
                  <a:solidFill>
                    <a:srgbClr val="C0C0C0"/>
                  </a:solidFill>
                  <a:ln w="12700" cap="rnd">
                    <a:noFill/>
                    <a:round/>
                    <a:headEnd/>
                    <a:tailEnd/>
                  </a:ln>
                </p:spPr>
                <p:txBody>
                  <a:bodyPr/>
                  <a:lstStyle/>
                  <a:p>
                    <a:endParaRPr lang="en-US" dirty="0"/>
                  </a:p>
                </p:txBody>
              </p:sp>
            </p:grpSp>
          </p:grpSp>
          <p:sp>
            <p:nvSpPr>
              <p:cNvPr id="15" name="Freeform 777"/>
              <p:cNvSpPr>
                <a:spLocks/>
              </p:cNvSpPr>
              <p:nvPr/>
            </p:nvSpPr>
            <p:spPr bwMode="auto">
              <a:xfrm>
                <a:off x="3528" y="2578"/>
                <a:ext cx="265" cy="122"/>
              </a:xfrm>
              <a:custGeom>
                <a:avLst/>
                <a:gdLst>
                  <a:gd name="T0" fmla="*/ 210 w 265"/>
                  <a:gd name="T1" fmla="*/ 7 h 122"/>
                  <a:gd name="T2" fmla="*/ 198 w 265"/>
                  <a:gd name="T3" fmla="*/ 14 h 122"/>
                  <a:gd name="T4" fmla="*/ 182 w 265"/>
                  <a:gd name="T5" fmla="*/ 16 h 122"/>
                  <a:gd name="T6" fmla="*/ 165 w 265"/>
                  <a:gd name="T7" fmla="*/ 15 h 122"/>
                  <a:gd name="T8" fmla="*/ 141 w 265"/>
                  <a:gd name="T9" fmla="*/ 21 h 122"/>
                  <a:gd name="T10" fmla="*/ 127 w 265"/>
                  <a:gd name="T11" fmla="*/ 31 h 122"/>
                  <a:gd name="T12" fmla="*/ 113 w 265"/>
                  <a:gd name="T13" fmla="*/ 44 h 122"/>
                  <a:gd name="T14" fmla="*/ 78 w 265"/>
                  <a:gd name="T15" fmla="*/ 55 h 122"/>
                  <a:gd name="T16" fmla="*/ 57 w 265"/>
                  <a:gd name="T17" fmla="*/ 52 h 122"/>
                  <a:gd name="T18" fmla="*/ 35 w 265"/>
                  <a:gd name="T19" fmla="*/ 52 h 122"/>
                  <a:gd name="T20" fmla="*/ 21 w 265"/>
                  <a:gd name="T21" fmla="*/ 60 h 122"/>
                  <a:gd name="T22" fmla="*/ 11 w 265"/>
                  <a:gd name="T23" fmla="*/ 67 h 122"/>
                  <a:gd name="T24" fmla="*/ 3 w 265"/>
                  <a:gd name="T25" fmla="*/ 102 h 122"/>
                  <a:gd name="T26" fmla="*/ 7 w 265"/>
                  <a:gd name="T27" fmla="*/ 114 h 122"/>
                  <a:gd name="T28" fmla="*/ 20 w 265"/>
                  <a:gd name="T29" fmla="*/ 112 h 122"/>
                  <a:gd name="T30" fmla="*/ 25 w 265"/>
                  <a:gd name="T31" fmla="*/ 120 h 122"/>
                  <a:gd name="T32" fmla="*/ 40 w 265"/>
                  <a:gd name="T33" fmla="*/ 117 h 122"/>
                  <a:gd name="T34" fmla="*/ 57 w 265"/>
                  <a:gd name="T35" fmla="*/ 116 h 122"/>
                  <a:gd name="T36" fmla="*/ 68 w 265"/>
                  <a:gd name="T37" fmla="*/ 105 h 122"/>
                  <a:gd name="T38" fmla="*/ 65 w 265"/>
                  <a:gd name="T39" fmla="*/ 101 h 122"/>
                  <a:gd name="T40" fmla="*/ 61 w 265"/>
                  <a:gd name="T41" fmla="*/ 97 h 122"/>
                  <a:gd name="T42" fmla="*/ 54 w 265"/>
                  <a:gd name="T43" fmla="*/ 95 h 122"/>
                  <a:gd name="T44" fmla="*/ 51 w 265"/>
                  <a:gd name="T45" fmla="*/ 92 h 122"/>
                  <a:gd name="T46" fmla="*/ 54 w 265"/>
                  <a:gd name="T47" fmla="*/ 86 h 122"/>
                  <a:gd name="T48" fmla="*/ 62 w 265"/>
                  <a:gd name="T49" fmla="*/ 84 h 122"/>
                  <a:gd name="T50" fmla="*/ 73 w 265"/>
                  <a:gd name="T51" fmla="*/ 87 h 122"/>
                  <a:gd name="T52" fmla="*/ 89 w 265"/>
                  <a:gd name="T53" fmla="*/ 92 h 122"/>
                  <a:gd name="T54" fmla="*/ 130 w 265"/>
                  <a:gd name="T55" fmla="*/ 87 h 122"/>
                  <a:gd name="T56" fmla="*/ 153 w 265"/>
                  <a:gd name="T57" fmla="*/ 85 h 122"/>
                  <a:gd name="T58" fmla="*/ 173 w 265"/>
                  <a:gd name="T59" fmla="*/ 78 h 122"/>
                  <a:gd name="T60" fmla="*/ 193 w 265"/>
                  <a:gd name="T61" fmla="*/ 71 h 122"/>
                  <a:gd name="T62" fmla="*/ 206 w 265"/>
                  <a:gd name="T63" fmla="*/ 70 h 122"/>
                  <a:gd name="T64" fmla="*/ 217 w 265"/>
                  <a:gd name="T65" fmla="*/ 62 h 122"/>
                  <a:gd name="T66" fmla="*/ 232 w 265"/>
                  <a:gd name="T67" fmla="*/ 57 h 122"/>
                  <a:gd name="T68" fmla="*/ 244 w 265"/>
                  <a:gd name="T69" fmla="*/ 56 h 122"/>
                  <a:gd name="T70" fmla="*/ 263 w 265"/>
                  <a:gd name="T71" fmla="*/ 53 h 122"/>
                  <a:gd name="T72" fmla="*/ 263 w 265"/>
                  <a:gd name="T73" fmla="*/ 35 h 122"/>
                  <a:gd name="T74" fmla="*/ 256 w 265"/>
                  <a:gd name="T75" fmla="*/ 15 h 122"/>
                  <a:gd name="T76" fmla="*/ 242 w 265"/>
                  <a:gd name="T77" fmla="*/ 5 h 122"/>
                  <a:gd name="T78" fmla="*/ 217 w 265"/>
                  <a:gd name="T79" fmla="*/ 0 h 1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5"/>
                  <a:gd name="T121" fmla="*/ 0 h 122"/>
                  <a:gd name="T122" fmla="*/ 265 w 265"/>
                  <a:gd name="T123" fmla="*/ 122 h 1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5" h="122">
                    <a:moveTo>
                      <a:pt x="217" y="0"/>
                    </a:moveTo>
                    <a:lnTo>
                      <a:pt x="210" y="7"/>
                    </a:lnTo>
                    <a:lnTo>
                      <a:pt x="202" y="11"/>
                    </a:lnTo>
                    <a:lnTo>
                      <a:pt x="198" y="14"/>
                    </a:lnTo>
                    <a:lnTo>
                      <a:pt x="191" y="16"/>
                    </a:lnTo>
                    <a:lnTo>
                      <a:pt x="182" y="16"/>
                    </a:lnTo>
                    <a:lnTo>
                      <a:pt x="175" y="15"/>
                    </a:lnTo>
                    <a:lnTo>
                      <a:pt x="165" y="15"/>
                    </a:lnTo>
                    <a:lnTo>
                      <a:pt x="151" y="17"/>
                    </a:lnTo>
                    <a:lnTo>
                      <a:pt x="141" y="21"/>
                    </a:lnTo>
                    <a:lnTo>
                      <a:pt x="134" y="26"/>
                    </a:lnTo>
                    <a:lnTo>
                      <a:pt x="127" y="31"/>
                    </a:lnTo>
                    <a:lnTo>
                      <a:pt x="120" y="37"/>
                    </a:lnTo>
                    <a:lnTo>
                      <a:pt x="113" y="44"/>
                    </a:lnTo>
                    <a:lnTo>
                      <a:pt x="102" y="47"/>
                    </a:lnTo>
                    <a:lnTo>
                      <a:pt x="78" y="55"/>
                    </a:lnTo>
                    <a:lnTo>
                      <a:pt x="66" y="54"/>
                    </a:lnTo>
                    <a:lnTo>
                      <a:pt x="57" y="52"/>
                    </a:lnTo>
                    <a:lnTo>
                      <a:pt x="43" y="51"/>
                    </a:lnTo>
                    <a:lnTo>
                      <a:pt x="35" y="52"/>
                    </a:lnTo>
                    <a:lnTo>
                      <a:pt x="29" y="55"/>
                    </a:lnTo>
                    <a:lnTo>
                      <a:pt x="21" y="60"/>
                    </a:lnTo>
                    <a:lnTo>
                      <a:pt x="16" y="63"/>
                    </a:lnTo>
                    <a:lnTo>
                      <a:pt x="11" y="67"/>
                    </a:lnTo>
                    <a:lnTo>
                      <a:pt x="0" y="91"/>
                    </a:lnTo>
                    <a:lnTo>
                      <a:pt x="3" y="102"/>
                    </a:lnTo>
                    <a:lnTo>
                      <a:pt x="4" y="109"/>
                    </a:lnTo>
                    <a:lnTo>
                      <a:pt x="7" y="114"/>
                    </a:lnTo>
                    <a:lnTo>
                      <a:pt x="11" y="115"/>
                    </a:lnTo>
                    <a:lnTo>
                      <a:pt x="20" y="112"/>
                    </a:lnTo>
                    <a:lnTo>
                      <a:pt x="21" y="118"/>
                    </a:lnTo>
                    <a:lnTo>
                      <a:pt x="25" y="120"/>
                    </a:lnTo>
                    <a:lnTo>
                      <a:pt x="30" y="121"/>
                    </a:lnTo>
                    <a:lnTo>
                      <a:pt x="40" y="117"/>
                    </a:lnTo>
                    <a:lnTo>
                      <a:pt x="51" y="117"/>
                    </a:lnTo>
                    <a:lnTo>
                      <a:pt x="57" y="116"/>
                    </a:lnTo>
                    <a:lnTo>
                      <a:pt x="68" y="109"/>
                    </a:lnTo>
                    <a:lnTo>
                      <a:pt x="68" y="105"/>
                    </a:lnTo>
                    <a:lnTo>
                      <a:pt x="67" y="102"/>
                    </a:lnTo>
                    <a:lnTo>
                      <a:pt x="65" y="101"/>
                    </a:lnTo>
                    <a:lnTo>
                      <a:pt x="61" y="100"/>
                    </a:lnTo>
                    <a:lnTo>
                      <a:pt x="61" y="97"/>
                    </a:lnTo>
                    <a:lnTo>
                      <a:pt x="58" y="94"/>
                    </a:lnTo>
                    <a:lnTo>
                      <a:pt x="54" y="95"/>
                    </a:lnTo>
                    <a:lnTo>
                      <a:pt x="51" y="96"/>
                    </a:lnTo>
                    <a:lnTo>
                      <a:pt x="51" y="92"/>
                    </a:lnTo>
                    <a:lnTo>
                      <a:pt x="49" y="90"/>
                    </a:lnTo>
                    <a:lnTo>
                      <a:pt x="54" y="86"/>
                    </a:lnTo>
                    <a:lnTo>
                      <a:pt x="58" y="84"/>
                    </a:lnTo>
                    <a:lnTo>
                      <a:pt x="62" y="84"/>
                    </a:lnTo>
                    <a:lnTo>
                      <a:pt x="66" y="84"/>
                    </a:lnTo>
                    <a:lnTo>
                      <a:pt x="73" y="87"/>
                    </a:lnTo>
                    <a:lnTo>
                      <a:pt x="80" y="88"/>
                    </a:lnTo>
                    <a:lnTo>
                      <a:pt x="89" y="92"/>
                    </a:lnTo>
                    <a:lnTo>
                      <a:pt x="120" y="87"/>
                    </a:lnTo>
                    <a:lnTo>
                      <a:pt x="130" y="87"/>
                    </a:lnTo>
                    <a:lnTo>
                      <a:pt x="141" y="87"/>
                    </a:lnTo>
                    <a:lnTo>
                      <a:pt x="153" y="85"/>
                    </a:lnTo>
                    <a:lnTo>
                      <a:pt x="163" y="83"/>
                    </a:lnTo>
                    <a:lnTo>
                      <a:pt x="173" y="78"/>
                    </a:lnTo>
                    <a:lnTo>
                      <a:pt x="184" y="74"/>
                    </a:lnTo>
                    <a:lnTo>
                      <a:pt x="193" y="71"/>
                    </a:lnTo>
                    <a:lnTo>
                      <a:pt x="199" y="71"/>
                    </a:lnTo>
                    <a:lnTo>
                      <a:pt x="206" y="70"/>
                    </a:lnTo>
                    <a:lnTo>
                      <a:pt x="210" y="69"/>
                    </a:lnTo>
                    <a:lnTo>
                      <a:pt x="217" y="62"/>
                    </a:lnTo>
                    <a:lnTo>
                      <a:pt x="226" y="58"/>
                    </a:lnTo>
                    <a:lnTo>
                      <a:pt x="232" y="57"/>
                    </a:lnTo>
                    <a:lnTo>
                      <a:pt x="236" y="56"/>
                    </a:lnTo>
                    <a:lnTo>
                      <a:pt x="244" y="56"/>
                    </a:lnTo>
                    <a:lnTo>
                      <a:pt x="251" y="55"/>
                    </a:lnTo>
                    <a:lnTo>
                      <a:pt x="263" y="53"/>
                    </a:lnTo>
                    <a:lnTo>
                      <a:pt x="264" y="43"/>
                    </a:lnTo>
                    <a:lnTo>
                      <a:pt x="263" y="35"/>
                    </a:lnTo>
                    <a:lnTo>
                      <a:pt x="261" y="23"/>
                    </a:lnTo>
                    <a:lnTo>
                      <a:pt x="256" y="15"/>
                    </a:lnTo>
                    <a:lnTo>
                      <a:pt x="250" y="9"/>
                    </a:lnTo>
                    <a:lnTo>
                      <a:pt x="242" y="5"/>
                    </a:lnTo>
                    <a:lnTo>
                      <a:pt x="230" y="1"/>
                    </a:lnTo>
                    <a:lnTo>
                      <a:pt x="217" y="0"/>
                    </a:lnTo>
                  </a:path>
                </a:pathLst>
              </a:custGeom>
              <a:solidFill>
                <a:srgbClr val="FFE0C0"/>
              </a:solidFill>
              <a:ln w="12700" cap="rnd">
                <a:noFill/>
                <a:round/>
                <a:headEnd/>
                <a:tailEnd/>
              </a:ln>
            </p:spPr>
            <p:txBody>
              <a:bodyPr/>
              <a:lstStyle/>
              <a:p>
                <a:endParaRPr lang="en-US" dirty="0"/>
              </a:p>
            </p:txBody>
          </p:sp>
          <p:sp>
            <p:nvSpPr>
              <p:cNvPr id="16" name="Freeform 778"/>
              <p:cNvSpPr>
                <a:spLocks/>
              </p:cNvSpPr>
              <p:nvPr/>
            </p:nvSpPr>
            <p:spPr bwMode="auto">
              <a:xfrm>
                <a:off x="3646" y="2603"/>
                <a:ext cx="145" cy="58"/>
              </a:xfrm>
              <a:custGeom>
                <a:avLst/>
                <a:gdLst>
                  <a:gd name="T0" fmla="*/ 87 w 145"/>
                  <a:gd name="T1" fmla="*/ 9 h 58"/>
                  <a:gd name="T2" fmla="*/ 83 w 145"/>
                  <a:gd name="T3" fmla="*/ 19 h 58"/>
                  <a:gd name="T4" fmla="*/ 83 w 145"/>
                  <a:gd name="T5" fmla="*/ 23 h 58"/>
                  <a:gd name="T6" fmla="*/ 86 w 145"/>
                  <a:gd name="T7" fmla="*/ 24 h 58"/>
                  <a:gd name="T8" fmla="*/ 91 w 145"/>
                  <a:gd name="T9" fmla="*/ 24 h 58"/>
                  <a:gd name="T10" fmla="*/ 98 w 145"/>
                  <a:gd name="T11" fmla="*/ 24 h 58"/>
                  <a:gd name="T12" fmla="*/ 104 w 145"/>
                  <a:gd name="T13" fmla="*/ 24 h 58"/>
                  <a:gd name="T14" fmla="*/ 111 w 145"/>
                  <a:gd name="T15" fmla="*/ 24 h 58"/>
                  <a:gd name="T16" fmla="*/ 120 w 145"/>
                  <a:gd name="T17" fmla="*/ 23 h 58"/>
                  <a:gd name="T18" fmla="*/ 130 w 145"/>
                  <a:gd name="T19" fmla="*/ 21 h 58"/>
                  <a:gd name="T20" fmla="*/ 135 w 145"/>
                  <a:gd name="T21" fmla="*/ 19 h 58"/>
                  <a:gd name="T22" fmla="*/ 138 w 145"/>
                  <a:gd name="T23" fmla="*/ 16 h 58"/>
                  <a:gd name="T24" fmla="*/ 140 w 145"/>
                  <a:gd name="T25" fmla="*/ 11 h 58"/>
                  <a:gd name="T26" fmla="*/ 141 w 145"/>
                  <a:gd name="T27" fmla="*/ 0 h 58"/>
                  <a:gd name="T28" fmla="*/ 143 w 145"/>
                  <a:gd name="T29" fmla="*/ 8 h 58"/>
                  <a:gd name="T30" fmla="*/ 144 w 145"/>
                  <a:gd name="T31" fmla="*/ 16 h 58"/>
                  <a:gd name="T32" fmla="*/ 143 w 145"/>
                  <a:gd name="T33" fmla="*/ 24 h 58"/>
                  <a:gd name="T34" fmla="*/ 127 w 145"/>
                  <a:gd name="T35" fmla="*/ 27 h 58"/>
                  <a:gd name="T36" fmla="*/ 119 w 145"/>
                  <a:gd name="T37" fmla="*/ 27 h 58"/>
                  <a:gd name="T38" fmla="*/ 108 w 145"/>
                  <a:gd name="T39" fmla="*/ 29 h 58"/>
                  <a:gd name="T40" fmla="*/ 97 w 145"/>
                  <a:gd name="T41" fmla="*/ 33 h 58"/>
                  <a:gd name="T42" fmla="*/ 94 w 145"/>
                  <a:gd name="T43" fmla="*/ 37 h 58"/>
                  <a:gd name="T44" fmla="*/ 90 w 145"/>
                  <a:gd name="T45" fmla="*/ 41 h 58"/>
                  <a:gd name="T46" fmla="*/ 86 w 145"/>
                  <a:gd name="T47" fmla="*/ 41 h 58"/>
                  <a:gd name="T48" fmla="*/ 77 w 145"/>
                  <a:gd name="T49" fmla="*/ 42 h 58"/>
                  <a:gd name="T50" fmla="*/ 71 w 145"/>
                  <a:gd name="T51" fmla="*/ 43 h 58"/>
                  <a:gd name="T52" fmla="*/ 60 w 145"/>
                  <a:gd name="T53" fmla="*/ 46 h 58"/>
                  <a:gd name="T54" fmla="*/ 46 w 145"/>
                  <a:gd name="T55" fmla="*/ 52 h 58"/>
                  <a:gd name="T56" fmla="*/ 31 w 145"/>
                  <a:gd name="T57" fmla="*/ 56 h 58"/>
                  <a:gd name="T58" fmla="*/ 21 w 145"/>
                  <a:gd name="T59" fmla="*/ 56 h 58"/>
                  <a:gd name="T60" fmla="*/ 0 w 145"/>
                  <a:gd name="T61" fmla="*/ 57 h 58"/>
                  <a:gd name="T62" fmla="*/ 4 w 145"/>
                  <a:gd name="T63" fmla="*/ 48 h 58"/>
                  <a:gd name="T64" fmla="*/ 14 w 145"/>
                  <a:gd name="T65" fmla="*/ 49 h 58"/>
                  <a:gd name="T66" fmla="*/ 26 w 145"/>
                  <a:gd name="T67" fmla="*/ 48 h 58"/>
                  <a:gd name="T68" fmla="*/ 37 w 145"/>
                  <a:gd name="T69" fmla="*/ 46 h 58"/>
                  <a:gd name="T70" fmla="*/ 51 w 145"/>
                  <a:gd name="T71" fmla="*/ 41 h 58"/>
                  <a:gd name="T72" fmla="*/ 64 w 145"/>
                  <a:gd name="T73" fmla="*/ 35 h 58"/>
                  <a:gd name="T74" fmla="*/ 72 w 145"/>
                  <a:gd name="T75" fmla="*/ 31 h 58"/>
                  <a:gd name="T76" fmla="*/ 74 w 145"/>
                  <a:gd name="T77" fmla="*/ 25 h 58"/>
                  <a:gd name="T78" fmla="*/ 76 w 145"/>
                  <a:gd name="T79" fmla="*/ 19 h 58"/>
                  <a:gd name="T80" fmla="*/ 80 w 145"/>
                  <a:gd name="T81" fmla="*/ 14 h 58"/>
                  <a:gd name="T82" fmla="*/ 87 w 145"/>
                  <a:gd name="T83" fmla="*/ 9 h 5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5"/>
                  <a:gd name="T127" fmla="*/ 0 h 58"/>
                  <a:gd name="T128" fmla="*/ 145 w 145"/>
                  <a:gd name="T129" fmla="*/ 58 h 5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5" h="58">
                    <a:moveTo>
                      <a:pt x="87" y="9"/>
                    </a:moveTo>
                    <a:lnTo>
                      <a:pt x="83" y="19"/>
                    </a:lnTo>
                    <a:lnTo>
                      <a:pt x="83" y="23"/>
                    </a:lnTo>
                    <a:lnTo>
                      <a:pt x="86" y="24"/>
                    </a:lnTo>
                    <a:lnTo>
                      <a:pt x="91" y="24"/>
                    </a:lnTo>
                    <a:lnTo>
                      <a:pt x="98" y="24"/>
                    </a:lnTo>
                    <a:lnTo>
                      <a:pt x="104" y="24"/>
                    </a:lnTo>
                    <a:lnTo>
                      <a:pt x="111" y="24"/>
                    </a:lnTo>
                    <a:lnTo>
                      <a:pt x="120" y="23"/>
                    </a:lnTo>
                    <a:lnTo>
                      <a:pt x="130" y="21"/>
                    </a:lnTo>
                    <a:lnTo>
                      <a:pt x="135" y="19"/>
                    </a:lnTo>
                    <a:lnTo>
                      <a:pt x="138" y="16"/>
                    </a:lnTo>
                    <a:lnTo>
                      <a:pt x="140" y="11"/>
                    </a:lnTo>
                    <a:lnTo>
                      <a:pt x="141" y="0"/>
                    </a:lnTo>
                    <a:lnTo>
                      <a:pt x="143" y="8"/>
                    </a:lnTo>
                    <a:lnTo>
                      <a:pt x="144" y="16"/>
                    </a:lnTo>
                    <a:lnTo>
                      <a:pt x="143" y="24"/>
                    </a:lnTo>
                    <a:lnTo>
                      <a:pt x="127" y="27"/>
                    </a:lnTo>
                    <a:lnTo>
                      <a:pt x="119" y="27"/>
                    </a:lnTo>
                    <a:lnTo>
                      <a:pt x="108" y="29"/>
                    </a:lnTo>
                    <a:lnTo>
                      <a:pt x="97" y="33"/>
                    </a:lnTo>
                    <a:lnTo>
                      <a:pt x="94" y="37"/>
                    </a:lnTo>
                    <a:lnTo>
                      <a:pt x="90" y="41"/>
                    </a:lnTo>
                    <a:lnTo>
                      <a:pt x="86" y="41"/>
                    </a:lnTo>
                    <a:lnTo>
                      <a:pt x="77" y="42"/>
                    </a:lnTo>
                    <a:lnTo>
                      <a:pt x="71" y="43"/>
                    </a:lnTo>
                    <a:lnTo>
                      <a:pt x="60" y="46"/>
                    </a:lnTo>
                    <a:lnTo>
                      <a:pt x="46" y="52"/>
                    </a:lnTo>
                    <a:lnTo>
                      <a:pt x="31" y="56"/>
                    </a:lnTo>
                    <a:lnTo>
                      <a:pt x="21" y="56"/>
                    </a:lnTo>
                    <a:lnTo>
                      <a:pt x="0" y="57"/>
                    </a:lnTo>
                    <a:lnTo>
                      <a:pt x="4" y="48"/>
                    </a:lnTo>
                    <a:lnTo>
                      <a:pt x="14" y="49"/>
                    </a:lnTo>
                    <a:lnTo>
                      <a:pt x="26" y="48"/>
                    </a:lnTo>
                    <a:lnTo>
                      <a:pt x="37" y="46"/>
                    </a:lnTo>
                    <a:lnTo>
                      <a:pt x="51" y="41"/>
                    </a:lnTo>
                    <a:lnTo>
                      <a:pt x="64" y="35"/>
                    </a:lnTo>
                    <a:lnTo>
                      <a:pt x="72" y="31"/>
                    </a:lnTo>
                    <a:lnTo>
                      <a:pt x="74" y="25"/>
                    </a:lnTo>
                    <a:lnTo>
                      <a:pt x="76" y="19"/>
                    </a:lnTo>
                    <a:lnTo>
                      <a:pt x="80" y="14"/>
                    </a:lnTo>
                    <a:lnTo>
                      <a:pt x="87" y="9"/>
                    </a:lnTo>
                  </a:path>
                </a:pathLst>
              </a:custGeom>
              <a:solidFill>
                <a:srgbClr val="804000"/>
              </a:solidFill>
              <a:ln w="12700" cap="rnd">
                <a:noFill/>
                <a:round/>
                <a:headEnd/>
                <a:tailEnd/>
              </a:ln>
            </p:spPr>
            <p:txBody>
              <a:bodyPr/>
              <a:lstStyle/>
              <a:p>
                <a:endParaRPr lang="en-US" dirty="0"/>
              </a:p>
            </p:txBody>
          </p:sp>
          <p:sp>
            <p:nvSpPr>
              <p:cNvPr id="17" name="Freeform 779"/>
              <p:cNvSpPr>
                <a:spLocks/>
              </p:cNvSpPr>
              <p:nvPr/>
            </p:nvSpPr>
            <p:spPr bwMode="auto">
              <a:xfrm>
                <a:off x="3528" y="2646"/>
                <a:ext cx="55" cy="51"/>
              </a:xfrm>
              <a:custGeom>
                <a:avLst/>
                <a:gdLst>
                  <a:gd name="T0" fmla="*/ 33 w 55"/>
                  <a:gd name="T1" fmla="*/ 0 h 51"/>
                  <a:gd name="T2" fmla="*/ 31 w 55"/>
                  <a:gd name="T3" fmla="*/ 11 h 51"/>
                  <a:gd name="T4" fmla="*/ 28 w 55"/>
                  <a:gd name="T5" fmla="*/ 17 h 51"/>
                  <a:gd name="T6" fmla="*/ 25 w 55"/>
                  <a:gd name="T7" fmla="*/ 22 h 51"/>
                  <a:gd name="T8" fmla="*/ 25 w 55"/>
                  <a:gd name="T9" fmla="*/ 26 h 51"/>
                  <a:gd name="T10" fmla="*/ 26 w 55"/>
                  <a:gd name="T11" fmla="*/ 30 h 51"/>
                  <a:gd name="T12" fmla="*/ 27 w 55"/>
                  <a:gd name="T13" fmla="*/ 37 h 51"/>
                  <a:gd name="T14" fmla="*/ 28 w 55"/>
                  <a:gd name="T15" fmla="*/ 41 h 51"/>
                  <a:gd name="T16" fmla="*/ 31 w 55"/>
                  <a:gd name="T17" fmla="*/ 42 h 51"/>
                  <a:gd name="T18" fmla="*/ 33 w 55"/>
                  <a:gd name="T19" fmla="*/ 41 h 51"/>
                  <a:gd name="T20" fmla="*/ 37 w 55"/>
                  <a:gd name="T21" fmla="*/ 39 h 51"/>
                  <a:gd name="T22" fmla="*/ 39 w 55"/>
                  <a:gd name="T23" fmla="*/ 37 h 51"/>
                  <a:gd name="T24" fmla="*/ 40 w 55"/>
                  <a:gd name="T25" fmla="*/ 33 h 51"/>
                  <a:gd name="T26" fmla="*/ 41 w 55"/>
                  <a:gd name="T27" fmla="*/ 29 h 51"/>
                  <a:gd name="T28" fmla="*/ 40 w 55"/>
                  <a:gd name="T29" fmla="*/ 21 h 51"/>
                  <a:gd name="T30" fmla="*/ 42 w 55"/>
                  <a:gd name="T31" fmla="*/ 17 h 51"/>
                  <a:gd name="T32" fmla="*/ 54 w 55"/>
                  <a:gd name="T33" fmla="*/ 16 h 51"/>
                  <a:gd name="T34" fmla="*/ 50 w 55"/>
                  <a:gd name="T35" fmla="*/ 17 h 51"/>
                  <a:gd name="T36" fmla="*/ 46 w 55"/>
                  <a:gd name="T37" fmla="*/ 21 h 51"/>
                  <a:gd name="T38" fmla="*/ 43 w 55"/>
                  <a:gd name="T39" fmla="*/ 21 h 51"/>
                  <a:gd name="T40" fmla="*/ 42 w 55"/>
                  <a:gd name="T41" fmla="*/ 24 h 51"/>
                  <a:gd name="T42" fmla="*/ 43 w 55"/>
                  <a:gd name="T43" fmla="*/ 28 h 51"/>
                  <a:gd name="T44" fmla="*/ 42 w 55"/>
                  <a:gd name="T45" fmla="*/ 32 h 51"/>
                  <a:gd name="T46" fmla="*/ 42 w 55"/>
                  <a:gd name="T47" fmla="*/ 35 h 51"/>
                  <a:gd name="T48" fmla="*/ 44 w 55"/>
                  <a:gd name="T49" fmla="*/ 37 h 51"/>
                  <a:gd name="T50" fmla="*/ 51 w 55"/>
                  <a:gd name="T51" fmla="*/ 35 h 51"/>
                  <a:gd name="T52" fmla="*/ 46 w 55"/>
                  <a:gd name="T53" fmla="*/ 39 h 51"/>
                  <a:gd name="T54" fmla="*/ 45 w 55"/>
                  <a:gd name="T55" fmla="*/ 45 h 51"/>
                  <a:gd name="T56" fmla="*/ 44 w 55"/>
                  <a:gd name="T57" fmla="*/ 46 h 51"/>
                  <a:gd name="T58" fmla="*/ 38 w 55"/>
                  <a:gd name="T59" fmla="*/ 46 h 51"/>
                  <a:gd name="T60" fmla="*/ 28 w 55"/>
                  <a:gd name="T61" fmla="*/ 50 h 51"/>
                  <a:gd name="T62" fmla="*/ 20 w 55"/>
                  <a:gd name="T63" fmla="*/ 48 h 51"/>
                  <a:gd name="T64" fmla="*/ 18 w 55"/>
                  <a:gd name="T65" fmla="*/ 42 h 51"/>
                  <a:gd name="T66" fmla="*/ 12 w 55"/>
                  <a:gd name="T67" fmla="*/ 44 h 51"/>
                  <a:gd name="T68" fmla="*/ 7 w 55"/>
                  <a:gd name="T69" fmla="*/ 44 h 51"/>
                  <a:gd name="T70" fmla="*/ 4 w 55"/>
                  <a:gd name="T71" fmla="*/ 40 h 51"/>
                  <a:gd name="T72" fmla="*/ 8 w 55"/>
                  <a:gd name="T73" fmla="*/ 38 h 51"/>
                  <a:gd name="T74" fmla="*/ 12 w 55"/>
                  <a:gd name="T75" fmla="*/ 35 h 51"/>
                  <a:gd name="T76" fmla="*/ 10 w 55"/>
                  <a:gd name="T77" fmla="*/ 30 h 51"/>
                  <a:gd name="T78" fmla="*/ 0 w 55"/>
                  <a:gd name="T79" fmla="*/ 23 h 51"/>
                  <a:gd name="T80" fmla="*/ 2 w 55"/>
                  <a:gd name="T81" fmla="*/ 18 h 51"/>
                  <a:gd name="T82" fmla="*/ 6 w 55"/>
                  <a:gd name="T83" fmla="*/ 22 h 51"/>
                  <a:gd name="T84" fmla="*/ 22 w 55"/>
                  <a:gd name="T85" fmla="*/ 21 h 51"/>
                  <a:gd name="T86" fmla="*/ 26 w 55"/>
                  <a:gd name="T87" fmla="*/ 15 h 51"/>
                  <a:gd name="T88" fmla="*/ 29 w 55"/>
                  <a:gd name="T89" fmla="*/ 8 h 51"/>
                  <a:gd name="T90" fmla="*/ 33 w 55"/>
                  <a:gd name="T91" fmla="*/ 0 h 5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5"/>
                  <a:gd name="T139" fmla="*/ 0 h 51"/>
                  <a:gd name="T140" fmla="*/ 55 w 55"/>
                  <a:gd name="T141" fmla="*/ 51 h 5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5" h="51">
                    <a:moveTo>
                      <a:pt x="33" y="0"/>
                    </a:moveTo>
                    <a:lnTo>
                      <a:pt x="31" y="11"/>
                    </a:lnTo>
                    <a:lnTo>
                      <a:pt x="28" y="17"/>
                    </a:lnTo>
                    <a:lnTo>
                      <a:pt x="25" y="22"/>
                    </a:lnTo>
                    <a:lnTo>
                      <a:pt x="25" y="26"/>
                    </a:lnTo>
                    <a:lnTo>
                      <a:pt x="26" y="30"/>
                    </a:lnTo>
                    <a:lnTo>
                      <a:pt x="27" y="37"/>
                    </a:lnTo>
                    <a:lnTo>
                      <a:pt x="28" y="41"/>
                    </a:lnTo>
                    <a:lnTo>
                      <a:pt x="31" y="42"/>
                    </a:lnTo>
                    <a:lnTo>
                      <a:pt x="33" y="41"/>
                    </a:lnTo>
                    <a:lnTo>
                      <a:pt x="37" y="39"/>
                    </a:lnTo>
                    <a:lnTo>
                      <a:pt x="39" y="37"/>
                    </a:lnTo>
                    <a:lnTo>
                      <a:pt x="40" y="33"/>
                    </a:lnTo>
                    <a:lnTo>
                      <a:pt x="41" y="29"/>
                    </a:lnTo>
                    <a:lnTo>
                      <a:pt x="40" y="21"/>
                    </a:lnTo>
                    <a:lnTo>
                      <a:pt x="42" y="17"/>
                    </a:lnTo>
                    <a:lnTo>
                      <a:pt x="54" y="16"/>
                    </a:lnTo>
                    <a:lnTo>
                      <a:pt x="50" y="17"/>
                    </a:lnTo>
                    <a:lnTo>
                      <a:pt x="46" y="21"/>
                    </a:lnTo>
                    <a:lnTo>
                      <a:pt x="43" y="21"/>
                    </a:lnTo>
                    <a:lnTo>
                      <a:pt x="42" y="24"/>
                    </a:lnTo>
                    <a:lnTo>
                      <a:pt x="43" y="28"/>
                    </a:lnTo>
                    <a:lnTo>
                      <a:pt x="42" y="32"/>
                    </a:lnTo>
                    <a:lnTo>
                      <a:pt x="42" y="35"/>
                    </a:lnTo>
                    <a:lnTo>
                      <a:pt x="44" y="37"/>
                    </a:lnTo>
                    <a:lnTo>
                      <a:pt x="51" y="35"/>
                    </a:lnTo>
                    <a:lnTo>
                      <a:pt x="46" y="39"/>
                    </a:lnTo>
                    <a:lnTo>
                      <a:pt x="45" y="45"/>
                    </a:lnTo>
                    <a:lnTo>
                      <a:pt x="44" y="46"/>
                    </a:lnTo>
                    <a:lnTo>
                      <a:pt x="38" y="46"/>
                    </a:lnTo>
                    <a:lnTo>
                      <a:pt x="28" y="50"/>
                    </a:lnTo>
                    <a:lnTo>
                      <a:pt x="20" y="48"/>
                    </a:lnTo>
                    <a:lnTo>
                      <a:pt x="18" y="42"/>
                    </a:lnTo>
                    <a:lnTo>
                      <a:pt x="12" y="44"/>
                    </a:lnTo>
                    <a:lnTo>
                      <a:pt x="7" y="44"/>
                    </a:lnTo>
                    <a:lnTo>
                      <a:pt x="4" y="40"/>
                    </a:lnTo>
                    <a:lnTo>
                      <a:pt x="8" y="38"/>
                    </a:lnTo>
                    <a:lnTo>
                      <a:pt x="12" y="35"/>
                    </a:lnTo>
                    <a:lnTo>
                      <a:pt x="10" y="30"/>
                    </a:lnTo>
                    <a:lnTo>
                      <a:pt x="0" y="23"/>
                    </a:lnTo>
                    <a:lnTo>
                      <a:pt x="2" y="18"/>
                    </a:lnTo>
                    <a:lnTo>
                      <a:pt x="6" y="22"/>
                    </a:lnTo>
                    <a:lnTo>
                      <a:pt x="22" y="21"/>
                    </a:lnTo>
                    <a:lnTo>
                      <a:pt x="26" y="15"/>
                    </a:lnTo>
                    <a:lnTo>
                      <a:pt x="29" y="8"/>
                    </a:lnTo>
                    <a:lnTo>
                      <a:pt x="33" y="0"/>
                    </a:lnTo>
                  </a:path>
                </a:pathLst>
              </a:custGeom>
              <a:solidFill>
                <a:srgbClr val="804000"/>
              </a:solidFill>
              <a:ln w="12700" cap="rnd">
                <a:noFill/>
                <a:round/>
                <a:headEnd/>
                <a:tailEnd/>
              </a:ln>
            </p:spPr>
            <p:txBody>
              <a:bodyPr/>
              <a:lstStyle/>
              <a:p>
                <a:endParaRPr lang="en-US" dirty="0"/>
              </a:p>
            </p:txBody>
          </p:sp>
          <p:sp>
            <p:nvSpPr>
              <p:cNvPr id="18" name="Freeform 780"/>
              <p:cNvSpPr>
                <a:spLocks/>
              </p:cNvSpPr>
              <p:nvPr/>
            </p:nvSpPr>
            <p:spPr bwMode="auto">
              <a:xfrm>
                <a:off x="3597" y="2642"/>
                <a:ext cx="24" cy="25"/>
              </a:xfrm>
              <a:custGeom>
                <a:avLst/>
                <a:gdLst>
                  <a:gd name="T0" fmla="*/ 0 w 24"/>
                  <a:gd name="T1" fmla="*/ 17 h 25"/>
                  <a:gd name="T2" fmla="*/ 6 w 24"/>
                  <a:gd name="T3" fmla="*/ 16 h 25"/>
                  <a:gd name="T4" fmla="*/ 15 w 24"/>
                  <a:gd name="T5" fmla="*/ 13 h 25"/>
                  <a:gd name="T6" fmla="*/ 17 w 24"/>
                  <a:gd name="T7" fmla="*/ 9 h 25"/>
                  <a:gd name="T8" fmla="*/ 17 w 24"/>
                  <a:gd name="T9" fmla="*/ 6 h 25"/>
                  <a:gd name="T10" fmla="*/ 17 w 24"/>
                  <a:gd name="T11" fmla="*/ 0 h 25"/>
                  <a:gd name="T12" fmla="*/ 20 w 24"/>
                  <a:gd name="T13" fmla="*/ 4 h 25"/>
                  <a:gd name="T14" fmla="*/ 22 w 24"/>
                  <a:gd name="T15" fmla="*/ 10 h 25"/>
                  <a:gd name="T16" fmla="*/ 23 w 24"/>
                  <a:gd name="T17" fmla="*/ 16 h 25"/>
                  <a:gd name="T18" fmla="*/ 23 w 24"/>
                  <a:gd name="T19" fmla="*/ 21 h 25"/>
                  <a:gd name="T20" fmla="*/ 20 w 24"/>
                  <a:gd name="T21" fmla="*/ 22 h 25"/>
                  <a:gd name="T22" fmla="*/ 16 w 24"/>
                  <a:gd name="T23" fmla="*/ 24 h 25"/>
                  <a:gd name="T24" fmla="*/ 10 w 24"/>
                  <a:gd name="T25" fmla="*/ 22 h 25"/>
                  <a:gd name="T26" fmla="*/ 0 w 24"/>
                  <a:gd name="T27" fmla="*/ 17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25"/>
                  <a:gd name="T44" fmla="*/ 24 w 24"/>
                  <a:gd name="T45" fmla="*/ 25 h 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25">
                    <a:moveTo>
                      <a:pt x="0" y="17"/>
                    </a:moveTo>
                    <a:lnTo>
                      <a:pt x="6" y="16"/>
                    </a:lnTo>
                    <a:lnTo>
                      <a:pt x="15" y="13"/>
                    </a:lnTo>
                    <a:lnTo>
                      <a:pt x="17" y="9"/>
                    </a:lnTo>
                    <a:lnTo>
                      <a:pt x="17" y="6"/>
                    </a:lnTo>
                    <a:lnTo>
                      <a:pt x="17" y="0"/>
                    </a:lnTo>
                    <a:lnTo>
                      <a:pt x="20" y="4"/>
                    </a:lnTo>
                    <a:lnTo>
                      <a:pt x="22" y="10"/>
                    </a:lnTo>
                    <a:lnTo>
                      <a:pt x="23" y="16"/>
                    </a:lnTo>
                    <a:lnTo>
                      <a:pt x="23" y="21"/>
                    </a:lnTo>
                    <a:lnTo>
                      <a:pt x="20" y="22"/>
                    </a:lnTo>
                    <a:lnTo>
                      <a:pt x="16" y="24"/>
                    </a:lnTo>
                    <a:lnTo>
                      <a:pt x="10" y="22"/>
                    </a:lnTo>
                    <a:lnTo>
                      <a:pt x="0" y="17"/>
                    </a:lnTo>
                  </a:path>
                </a:pathLst>
              </a:custGeom>
              <a:solidFill>
                <a:srgbClr val="804000"/>
              </a:solidFill>
              <a:ln w="12700" cap="rnd">
                <a:noFill/>
                <a:round/>
                <a:headEnd/>
                <a:tailEnd/>
              </a:ln>
            </p:spPr>
            <p:txBody>
              <a:bodyPr/>
              <a:lstStyle/>
              <a:p>
                <a:endParaRPr lang="en-US" dirty="0"/>
              </a:p>
            </p:txBody>
          </p:sp>
          <p:sp>
            <p:nvSpPr>
              <p:cNvPr id="19" name="Freeform 781"/>
              <p:cNvSpPr>
                <a:spLocks/>
              </p:cNvSpPr>
              <p:nvPr/>
            </p:nvSpPr>
            <p:spPr bwMode="auto">
              <a:xfrm>
                <a:off x="3606" y="2618"/>
                <a:ext cx="55" cy="49"/>
              </a:xfrm>
              <a:custGeom>
                <a:avLst/>
                <a:gdLst>
                  <a:gd name="T0" fmla="*/ 10 w 55"/>
                  <a:gd name="T1" fmla="*/ 7 h 49"/>
                  <a:gd name="T2" fmla="*/ 2 w 55"/>
                  <a:gd name="T3" fmla="*/ 9 h 49"/>
                  <a:gd name="T4" fmla="*/ 0 w 55"/>
                  <a:gd name="T5" fmla="*/ 11 h 49"/>
                  <a:gd name="T6" fmla="*/ 6 w 55"/>
                  <a:gd name="T7" fmla="*/ 17 h 49"/>
                  <a:gd name="T8" fmla="*/ 10 w 55"/>
                  <a:gd name="T9" fmla="*/ 21 h 49"/>
                  <a:gd name="T10" fmla="*/ 16 w 55"/>
                  <a:gd name="T11" fmla="*/ 30 h 49"/>
                  <a:gd name="T12" fmla="*/ 17 w 55"/>
                  <a:gd name="T13" fmla="*/ 35 h 49"/>
                  <a:gd name="T14" fmla="*/ 17 w 55"/>
                  <a:gd name="T15" fmla="*/ 41 h 49"/>
                  <a:gd name="T16" fmla="*/ 15 w 55"/>
                  <a:gd name="T17" fmla="*/ 48 h 49"/>
                  <a:gd name="T18" fmla="*/ 23 w 55"/>
                  <a:gd name="T19" fmla="*/ 47 h 49"/>
                  <a:gd name="T20" fmla="*/ 41 w 55"/>
                  <a:gd name="T21" fmla="*/ 44 h 49"/>
                  <a:gd name="T22" fmla="*/ 49 w 55"/>
                  <a:gd name="T23" fmla="*/ 44 h 49"/>
                  <a:gd name="T24" fmla="*/ 53 w 55"/>
                  <a:gd name="T25" fmla="*/ 34 h 49"/>
                  <a:gd name="T26" fmla="*/ 54 w 55"/>
                  <a:gd name="T27" fmla="*/ 27 h 49"/>
                  <a:gd name="T28" fmla="*/ 52 w 55"/>
                  <a:gd name="T29" fmla="*/ 21 h 49"/>
                  <a:gd name="T30" fmla="*/ 50 w 55"/>
                  <a:gd name="T31" fmla="*/ 15 h 49"/>
                  <a:gd name="T32" fmla="*/ 46 w 55"/>
                  <a:gd name="T33" fmla="*/ 10 h 49"/>
                  <a:gd name="T34" fmla="*/ 42 w 55"/>
                  <a:gd name="T35" fmla="*/ 5 h 49"/>
                  <a:gd name="T36" fmla="*/ 37 w 55"/>
                  <a:gd name="T37" fmla="*/ 1 h 49"/>
                  <a:gd name="T38" fmla="*/ 32 w 55"/>
                  <a:gd name="T39" fmla="*/ 0 h 49"/>
                  <a:gd name="T40" fmla="*/ 10 w 55"/>
                  <a:gd name="T41" fmla="*/ 7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
                  <a:gd name="T64" fmla="*/ 0 h 49"/>
                  <a:gd name="T65" fmla="*/ 55 w 55"/>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 h="49">
                    <a:moveTo>
                      <a:pt x="10" y="7"/>
                    </a:moveTo>
                    <a:lnTo>
                      <a:pt x="2" y="9"/>
                    </a:lnTo>
                    <a:lnTo>
                      <a:pt x="0" y="11"/>
                    </a:lnTo>
                    <a:lnTo>
                      <a:pt x="6" y="17"/>
                    </a:lnTo>
                    <a:lnTo>
                      <a:pt x="10" y="21"/>
                    </a:lnTo>
                    <a:lnTo>
                      <a:pt x="16" y="30"/>
                    </a:lnTo>
                    <a:lnTo>
                      <a:pt x="17" y="35"/>
                    </a:lnTo>
                    <a:lnTo>
                      <a:pt x="17" y="41"/>
                    </a:lnTo>
                    <a:lnTo>
                      <a:pt x="15" y="48"/>
                    </a:lnTo>
                    <a:lnTo>
                      <a:pt x="23" y="47"/>
                    </a:lnTo>
                    <a:lnTo>
                      <a:pt x="41" y="44"/>
                    </a:lnTo>
                    <a:lnTo>
                      <a:pt x="49" y="44"/>
                    </a:lnTo>
                    <a:lnTo>
                      <a:pt x="53" y="34"/>
                    </a:lnTo>
                    <a:lnTo>
                      <a:pt x="54" y="27"/>
                    </a:lnTo>
                    <a:lnTo>
                      <a:pt x="52" y="21"/>
                    </a:lnTo>
                    <a:lnTo>
                      <a:pt x="50" y="15"/>
                    </a:lnTo>
                    <a:lnTo>
                      <a:pt x="46" y="10"/>
                    </a:lnTo>
                    <a:lnTo>
                      <a:pt x="42" y="5"/>
                    </a:lnTo>
                    <a:lnTo>
                      <a:pt x="37" y="1"/>
                    </a:lnTo>
                    <a:lnTo>
                      <a:pt x="32" y="0"/>
                    </a:lnTo>
                    <a:lnTo>
                      <a:pt x="10" y="7"/>
                    </a:lnTo>
                  </a:path>
                </a:pathLst>
              </a:custGeom>
              <a:solidFill>
                <a:srgbClr val="E0E0E0"/>
              </a:solidFill>
              <a:ln w="12700" cap="rnd">
                <a:noFill/>
                <a:round/>
                <a:headEnd/>
                <a:tailEnd/>
              </a:ln>
            </p:spPr>
            <p:txBody>
              <a:bodyPr/>
              <a:lstStyle/>
              <a:p>
                <a:endParaRPr lang="en-US" dirty="0"/>
              </a:p>
            </p:txBody>
          </p:sp>
          <p:sp>
            <p:nvSpPr>
              <p:cNvPr id="20" name="Freeform 782"/>
              <p:cNvSpPr>
                <a:spLocks/>
              </p:cNvSpPr>
              <p:nvPr/>
            </p:nvSpPr>
            <p:spPr bwMode="auto">
              <a:xfrm>
                <a:off x="3606" y="2632"/>
                <a:ext cx="55" cy="37"/>
              </a:xfrm>
              <a:custGeom>
                <a:avLst/>
                <a:gdLst>
                  <a:gd name="T0" fmla="*/ 0 w 55"/>
                  <a:gd name="T1" fmla="*/ 0 h 37"/>
                  <a:gd name="T2" fmla="*/ 5 w 55"/>
                  <a:gd name="T3" fmla="*/ 4 h 37"/>
                  <a:gd name="T4" fmla="*/ 10 w 55"/>
                  <a:gd name="T5" fmla="*/ 10 h 37"/>
                  <a:gd name="T6" fmla="*/ 14 w 55"/>
                  <a:gd name="T7" fmla="*/ 15 h 37"/>
                  <a:gd name="T8" fmla="*/ 15 w 55"/>
                  <a:gd name="T9" fmla="*/ 19 h 37"/>
                  <a:gd name="T10" fmla="*/ 17 w 55"/>
                  <a:gd name="T11" fmla="*/ 26 h 37"/>
                  <a:gd name="T12" fmla="*/ 18 w 55"/>
                  <a:gd name="T13" fmla="*/ 31 h 37"/>
                  <a:gd name="T14" fmla="*/ 14 w 55"/>
                  <a:gd name="T15" fmla="*/ 36 h 37"/>
                  <a:gd name="T16" fmla="*/ 19 w 55"/>
                  <a:gd name="T17" fmla="*/ 36 h 37"/>
                  <a:gd name="T18" fmla="*/ 27 w 55"/>
                  <a:gd name="T19" fmla="*/ 35 h 37"/>
                  <a:gd name="T20" fmla="*/ 39 w 55"/>
                  <a:gd name="T21" fmla="*/ 33 h 37"/>
                  <a:gd name="T22" fmla="*/ 46 w 55"/>
                  <a:gd name="T23" fmla="*/ 33 h 37"/>
                  <a:gd name="T24" fmla="*/ 50 w 55"/>
                  <a:gd name="T25" fmla="*/ 31 h 37"/>
                  <a:gd name="T26" fmla="*/ 53 w 55"/>
                  <a:gd name="T27" fmla="*/ 23 h 37"/>
                  <a:gd name="T28" fmla="*/ 54 w 55"/>
                  <a:gd name="T29" fmla="*/ 15 h 37"/>
                  <a:gd name="T30" fmla="*/ 52 w 55"/>
                  <a:gd name="T31" fmla="*/ 11 h 37"/>
                  <a:gd name="T32" fmla="*/ 41 w 55"/>
                  <a:gd name="T33" fmla="*/ 14 h 37"/>
                  <a:gd name="T34" fmla="*/ 30 w 55"/>
                  <a:gd name="T35" fmla="*/ 14 h 37"/>
                  <a:gd name="T36" fmla="*/ 18 w 55"/>
                  <a:gd name="T37" fmla="*/ 13 h 37"/>
                  <a:gd name="T38" fmla="*/ 12 w 55"/>
                  <a:gd name="T39" fmla="*/ 8 h 37"/>
                  <a:gd name="T40" fmla="*/ 6 w 55"/>
                  <a:gd name="T41" fmla="*/ 0 h 37"/>
                  <a:gd name="T42" fmla="*/ 0 w 55"/>
                  <a:gd name="T43" fmla="*/ 0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
                  <a:gd name="T67" fmla="*/ 0 h 37"/>
                  <a:gd name="T68" fmla="*/ 55 w 55"/>
                  <a:gd name="T69" fmla="*/ 37 h 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 h="37">
                    <a:moveTo>
                      <a:pt x="0" y="0"/>
                    </a:moveTo>
                    <a:lnTo>
                      <a:pt x="5" y="4"/>
                    </a:lnTo>
                    <a:lnTo>
                      <a:pt x="10" y="10"/>
                    </a:lnTo>
                    <a:lnTo>
                      <a:pt x="14" y="15"/>
                    </a:lnTo>
                    <a:lnTo>
                      <a:pt x="15" y="19"/>
                    </a:lnTo>
                    <a:lnTo>
                      <a:pt x="17" y="26"/>
                    </a:lnTo>
                    <a:lnTo>
                      <a:pt x="18" y="31"/>
                    </a:lnTo>
                    <a:lnTo>
                      <a:pt x="14" y="36"/>
                    </a:lnTo>
                    <a:lnTo>
                      <a:pt x="19" y="36"/>
                    </a:lnTo>
                    <a:lnTo>
                      <a:pt x="27" y="35"/>
                    </a:lnTo>
                    <a:lnTo>
                      <a:pt x="39" y="33"/>
                    </a:lnTo>
                    <a:lnTo>
                      <a:pt x="46" y="33"/>
                    </a:lnTo>
                    <a:lnTo>
                      <a:pt x="50" y="31"/>
                    </a:lnTo>
                    <a:lnTo>
                      <a:pt x="53" y="23"/>
                    </a:lnTo>
                    <a:lnTo>
                      <a:pt x="54" y="15"/>
                    </a:lnTo>
                    <a:lnTo>
                      <a:pt x="52" y="11"/>
                    </a:lnTo>
                    <a:lnTo>
                      <a:pt x="41" y="14"/>
                    </a:lnTo>
                    <a:lnTo>
                      <a:pt x="30" y="14"/>
                    </a:lnTo>
                    <a:lnTo>
                      <a:pt x="18" y="13"/>
                    </a:lnTo>
                    <a:lnTo>
                      <a:pt x="12" y="8"/>
                    </a:lnTo>
                    <a:lnTo>
                      <a:pt x="6" y="0"/>
                    </a:lnTo>
                    <a:lnTo>
                      <a:pt x="0" y="0"/>
                    </a:lnTo>
                  </a:path>
                </a:pathLst>
              </a:custGeom>
              <a:solidFill>
                <a:srgbClr val="C0C0C0"/>
              </a:solidFill>
              <a:ln w="12700" cap="rnd">
                <a:noFill/>
                <a:round/>
                <a:headEnd/>
                <a:tailEnd/>
              </a:ln>
            </p:spPr>
            <p:txBody>
              <a:bodyPr/>
              <a:lstStyle/>
              <a:p>
                <a:endParaRPr lang="en-US" dirty="0"/>
              </a:p>
            </p:txBody>
          </p:sp>
          <p:grpSp>
            <p:nvGrpSpPr>
              <p:cNvPr id="21" name="Group 783"/>
              <p:cNvGrpSpPr>
                <a:grpSpLocks/>
              </p:cNvGrpSpPr>
              <p:nvPr/>
            </p:nvGrpSpPr>
            <p:grpSpPr bwMode="auto">
              <a:xfrm>
                <a:off x="3738" y="2446"/>
                <a:ext cx="355" cy="262"/>
                <a:chOff x="3738" y="2446"/>
                <a:chExt cx="355" cy="262"/>
              </a:xfrm>
            </p:grpSpPr>
            <p:grpSp>
              <p:nvGrpSpPr>
                <p:cNvPr id="43" name="Group 784"/>
                <p:cNvGrpSpPr>
                  <a:grpSpLocks/>
                </p:cNvGrpSpPr>
                <p:nvPr/>
              </p:nvGrpSpPr>
              <p:grpSpPr bwMode="auto">
                <a:xfrm>
                  <a:off x="3738" y="2446"/>
                  <a:ext cx="355" cy="262"/>
                  <a:chOff x="3738" y="2446"/>
                  <a:chExt cx="355" cy="262"/>
                </a:xfrm>
              </p:grpSpPr>
              <p:sp>
                <p:nvSpPr>
                  <p:cNvPr id="45" name="Freeform 785"/>
                  <p:cNvSpPr>
                    <a:spLocks/>
                  </p:cNvSpPr>
                  <p:nvPr/>
                </p:nvSpPr>
                <p:spPr bwMode="auto">
                  <a:xfrm>
                    <a:off x="3738" y="2446"/>
                    <a:ext cx="355" cy="262"/>
                  </a:xfrm>
                  <a:custGeom>
                    <a:avLst/>
                    <a:gdLst>
                      <a:gd name="T0" fmla="*/ 26 w 355"/>
                      <a:gd name="T1" fmla="*/ 137 h 262"/>
                      <a:gd name="T2" fmla="*/ 42 w 355"/>
                      <a:gd name="T3" fmla="*/ 150 h 262"/>
                      <a:gd name="T4" fmla="*/ 47 w 355"/>
                      <a:gd name="T5" fmla="*/ 163 h 262"/>
                      <a:gd name="T6" fmla="*/ 52 w 355"/>
                      <a:gd name="T7" fmla="*/ 183 h 262"/>
                      <a:gd name="T8" fmla="*/ 37 w 355"/>
                      <a:gd name="T9" fmla="*/ 188 h 262"/>
                      <a:gd name="T10" fmla="*/ 52 w 355"/>
                      <a:gd name="T11" fmla="*/ 188 h 262"/>
                      <a:gd name="T12" fmla="*/ 75 w 355"/>
                      <a:gd name="T13" fmla="*/ 171 h 262"/>
                      <a:gd name="T14" fmla="*/ 86 w 355"/>
                      <a:gd name="T15" fmla="*/ 164 h 262"/>
                      <a:gd name="T16" fmla="*/ 99 w 355"/>
                      <a:gd name="T17" fmla="*/ 164 h 262"/>
                      <a:gd name="T18" fmla="*/ 115 w 355"/>
                      <a:gd name="T19" fmla="*/ 176 h 262"/>
                      <a:gd name="T20" fmla="*/ 133 w 355"/>
                      <a:gd name="T21" fmla="*/ 193 h 262"/>
                      <a:gd name="T22" fmla="*/ 146 w 355"/>
                      <a:gd name="T23" fmla="*/ 205 h 262"/>
                      <a:gd name="T24" fmla="*/ 163 w 355"/>
                      <a:gd name="T25" fmla="*/ 216 h 262"/>
                      <a:gd name="T26" fmla="*/ 176 w 355"/>
                      <a:gd name="T27" fmla="*/ 226 h 262"/>
                      <a:gd name="T28" fmla="*/ 185 w 355"/>
                      <a:gd name="T29" fmla="*/ 240 h 262"/>
                      <a:gd name="T30" fmla="*/ 195 w 355"/>
                      <a:gd name="T31" fmla="*/ 251 h 262"/>
                      <a:gd name="T32" fmla="*/ 207 w 355"/>
                      <a:gd name="T33" fmla="*/ 255 h 262"/>
                      <a:gd name="T34" fmla="*/ 217 w 355"/>
                      <a:gd name="T35" fmla="*/ 259 h 262"/>
                      <a:gd name="T36" fmla="*/ 230 w 355"/>
                      <a:gd name="T37" fmla="*/ 257 h 262"/>
                      <a:gd name="T38" fmla="*/ 253 w 355"/>
                      <a:gd name="T39" fmla="*/ 245 h 262"/>
                      <a:gd name="T40" fmla="*/ 286 w 355"/>
                      <a:gd name="T41" fmla="*/ 227 h 262"/>
                      <a:gd name="T42" fmla="*/ 318 w 355"/>
                      <a:gd name="T43" fmla="*/ 212 h 262"/>
                      <a:gd name="T44" fmla="*/ 340 w 355"/>
                      <a:gd name="T45" fmla="*/ 204 h 262"/>
                      <a:gd name="T46" fmla="*/ 343 w 355"/>
                      <a:gd name="T47" fmla="*/ 195 h 262"/>
                      <a:gd name="T48" fmla="*/ 343 w 355"/>
                      <a:gd name="T49" fmla="*/ 183 h 262"/>
                      <a:gd name="T50" fmla="*/ 333 w 355"/>
                      <a:gd name="T51" fmla="*/ 169 h 262"/>
                      <a:gd name="T52" fmla="*/ 324 w 355"/>
                      <a:gd name="T53" fmla="*/ 153 h 262"/>
                      <a:gd name="T54" fmla="*/ 315 w 355"/>
                      <a:gd name="T55" fmla="*/ 122 h 262"/>
                      <a:gd name="T56" fmla="*/ 308 w 355"/>
                      <a:gd name="T57" fmla="*/ 100 h 262"/>
                      <a:gd name="T58" fmla="*/ 299 w 355"/>
                      <a:gd name="T59" fmla="*/ 81 h 262"/>
                      <a:gd name="T60" fmla="*/ 305 w 355"/>
                      <a:gd name="T61" fmla="*/ 69 h 262"/>
                      <a:gd name="T62" fmla="*/ 337 w 355"/>
                      <a:gd name="T63" fmla="*/ 71 h 262"/>
                      <a:gd name="T64" fmla="*/ 347 w 355"/>
                      <a:gd name="T65" fmla="*/ 66 h 262"/>
                      <a:gd name="T66" fmla="*/ 353 w 355"/>
                      <a:gd name="T67" fmla="*/ 51 h 262"/>
                      <a:gd name="T68" fmla="*/ 352 w 355"/>
                      <a:gd name="T69" fmla="*/ 24 h 262"/>
                      <a:gd name="T70" fmla="*/ 344 w 355"/>
                      <a:gd name="T71" fmla="*/ 6 h 262"/>
                      <a:gd name="T72" fmla="*/ 309 w 355"/>
                      <a:gd name="T73" fmla="*/ 8 h 262"/>
                      <a:gd name="T74" fmla="*/ 280 w 355"/>
                      <a:gd name="T75" fmla="*/ 0 h 262"/>
                      <a:gd name="T76" fmla="*/ 249 w 355"/>
                      <a:gd name="T77" fmla="*/ 3 h 262"/>
                      <a:gd name="T78" fmla="*/ 217 w 355"/>
                      <a:gd name="T79" fmla="*/ 13 h 262"/>
                      <a:gd name="T80" fmla="*/ 189 w 355"/>
                      <a:gd name="T81" fmla="*/ 17 h 262"/>
                      <a:gd name="T82" fmla="*/ 167 w 355"/>
                      <a:gd name="T83" fmla="*/ 39 h 262"/>
                      <a:gd name="T84" fmla="*/ 160 w 355"/>
                      <a:gd name="T85" fmla="*/ 78 h 262"/>
                      <a:gd name="T86" fmla="*/ 146 w 355"/>
                      <a:gd name="T87" fmla="*/ 84 h 262"/>
                      <a:gd name="T88" fmla="*/ 121 w 355"/>
                      <a:gd name="T89" fmla="*/ 72 h 262"/>
                      <a:gd name="T90" fmla="*/ 93 w 355"/>
                      <a:gd name="T91" fmla="*/ 74 h 262"/>
                      <a:gd name="T92" fmla="*/ 81 w 355"/>
                      <a:gd name="T93" fmla="*/ 84 h 262"/>
                      <a:gd name="T94" fmla="*/ 58 w 355"/>
                      <a:gd name="T95" fmla="*/ 90 h 262"/>
                      <a:gd name="T96" fmla="*/ 36 w 355"/>
                      <a:gd name="T97" fmla="*/ 99 h 262"/>
                      <a:gd name="T98" fmla="*/ 26 w 355"/>
                      <a:gd name="T99" fmla="*/ 109 h 262"/>
                      <a:gd name="T100" fmla="*/ 23 w 355"/>
                      <a:gd name="T101" fmla="*/ 119 h 262"/>
                      <a:gd name="T102" fmla="*/ 16 w 355"/>
                      <a:gd name="T103" fmla="*/ 122 h 262"/>
                      <a:gd name="T104" fmla="*/ 11 w 355"/>
                      <a:gd name="T105" fmla="*/ 127 h 262"/>
                      <a:gd name="T106" fmla="*/ 0 w 355"/>
                      <a:gd name="T107" fmla="*/ 132 h 2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55"/>
                      <a:gd name="T163" fmla="*/ 0 h 262"/>
                      <a:gd name="T164" fmla="*/ 355 w 355"/>
                      <a:gd name="T165" fmla="*/ 262 h 2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55" h="262">
                        <a:moveTo>
                          <a:pt x="13" y="133"/>
                        </a:moveTo>
                        <a:lnTo>
                          <a:pt x="26" y="137"/>
                        </a:lnTo>
                        <a:lnTo>
                          <a:pt x="37" y="144"/>
                        </a:lnTo>
                        <a:lnTo>
                          <a:pt x="42" y="150"/>
                        </a:lnTo>
                        <a:lnTo>
                          <a:pt x="46" y="157"/>
                        </a:lnTo>
                        <a:lnTo>
                          <a:pt x="47" y="163"/>
                        </a:lnTo>
                        <a:lnTo>
                          <a:pt x="50" y="171"/>
                        </a:lnTo>
                        <a:lnTo>
                          <a:pt x="52" y="183"/>
                        </a:lnTo>
                        <a:lnTo>
                          <a:pt x="47" y="185"/>
                        </a:lnTo>
                        <a:lnTo>
                          <a:pt x="37" y="188"/>
                        </a:lnTo>
                        <a:lnTo>
                          <a:pt x="44" y="189"/>
                        </a:lnTo>
                        <a:lnTo>
                          <a:pt x="52" y="188"/>
                        </a:lnTo>
                        <a:lnTo>
                          <a:pt x="67" y="177"/>
                        </a:lnTo>
                        <a:lnTo>
                          <a:pt x="75" y="171"/>
                        </a:lnTo>
                        <a:lnTo>
                          <a:pt x="82" y="170"/>
                        </a:lnTo>
                        <a:lnTo>
                          <a:pt x="86" y="164"/>
                        </a:lnTo>
                        <a:lnTo>
                          <a:pt x="93" y="164"/>
                        </a:lnTo>
                        <a:lnTo>
                          <a:pt x="99" y="164"/>
                        </a:lnTo>
                        <a:lnTo>
                          <a:pt x="104" y="167"/>
                        </a:lnTo>
                        <a:lnTo>
                          <a:pt x="115" y="176"/>
                        </a:lnTo>
                        <a:lnTo>
                          <a:pt x="123" y="183"/>
                        </a:lnTo>
                        <a:lnTo>
                          <a:pt x="133" y="193"/>
                        </a:lnTo>
                        <a:lnTo>
                          <a:pt x="138" y="200"/>
                        </a:lnTo>
                        <a:lnTo>
                          <a:pt x="146" y="205"/>
                        </a:lnTo>
                        <a:lnTo>
                          <a:pt x="154" y="210"/>
                        </a:lnTo>
                        <a:lnTo>
                          <a:pt x="163" y="216"/>
                        </a:lnTo>
                        <a:lnTo>
                          <a:pt x="172" y="220"/>
                        </a:lnTo>
                        <a:lnTo>
                          <a:pt x="176" y="226"/>
                        </a:lnTo>
                        <a:lnTo>
                          <a:pt x="181" y="231"/>
                        </a:lnTo>
                        <a:lnTo>
                          <a:pt x="185" y="240"/>
                        </a:lnTo>
                        <a:lnTo>
                          <a:pt x="190" y="245"/>
                        </a:lnTo>
                        <a:lnTo>
                          <a:pt x="195" y="251"/>
                        </a:lnTo>
                        <a:lnTo>
                          <a:pt x="201" y="252"/>
                        </a:lnTo>
                        <a:lnTo>
                          <a:pt x="207" y="255"/>
                        </a:lnTo>
                        <a:lnTo>
                          <a:pt x="213" y="255"/>
                        </a:lnTo>
                        <a:lnTo>
                          <a:pt x="217" y="259"/>
                        </a:lnTo>
                        <a:lnTo>
                          <a:pt x="218" y="261"/>
                        </a:lnTo>
                        <a:lnTo>
                          <a:pt x="230" y="257"/>
                        </a:lnTo>
                        <a:lnTo>
                          <a:pt x="240" y="251"/>
                        </a:lnTo>
                        <a:lnTo>
                          <a:pt x="253" y="245"/>
                        </a:lnTo>
                        <a:lnTo>
                          <a:pt x="266" y="236"/>
                        </a:lnTo>
                        <a:lnTo>
                          <a:pt x="286" y="227"/>
                        </a:lnTo>
                        <a:lnTo>
                          <a:pt x="302" y="219"/>
                        </a:lnTo>
                        <a:lnTo>
                          <a:pt x="318" y="212"/>
                        </a:lnTo>
                        <a:lnTo>
                          <a:pt x="334" y="208"/>
                        </a:lnTo>
                        <a:lnTo>
                          <a:pt x="340" y="204"/>
                        </a:lnTo>
                        <a:lnTo>
                          <a:pt x="340" y="202"/>
                        </a:lnTo>
                        <a:lnTo>
                          <a:pt x="343" y="195"/>
                        </a:lnTo>
                        <a:lnTo>
                          <a:pt x="343" y="191"/>
                        </a:lnTo>
                        <a:lnTo>
                          <a:pt x="343" y="183"/>
                        </a:lnTo>
                        <a:lnTo>
                          <a:pt x="340" y="177"/>
                        </a:lnTo>
                        <a:lnTo>
                          <a:pt x="333" y="169"/>
                        </a:lnTo>
                        <a:lnTo>
                          <a:pt x="326" y="159"/>
                        </a:lnTo>
                        <a:lnTo>
                          <a:pt x="324" y="153"/>
                        </a:lnTo>
                        <a:lnTo>
                          <a:pt x="319" y="135"/>
                        </a:lnTo>
                        <a:lnTo>
                          <a:pt x="315" y="122"/>
                        </a:lnTo>
                        <a:lnTo>
                          <a:pt x="311" y="109"/>
                        </a:lnTo>
                        <a:lnTo>
                          <a:pt x="308" y="100"/>
                        </a:lnTo>
                        <a:lnTo>
                          <a:pt x="302" y="89"/>
                        </a:lnTo>
                        <a:lnTo>
                          <a:pt x="299" y="81"/>
                        </a:lnTo>
                        <a:lnTo>
                          <a:pt x="293" y="72"/>
                        </a:lnTo>
                        <a:lnTo>
                          <a:pt x="305" y="69"/>
                        </a:lnTo>
                        <a:lnTo>
                          <a:pt x="319" y="69"/>
                        </a:lnTo>
                        <a:lnTo>
                          <a:pt x="337" y="71"/>
                        </a:lnTo>
                        <a:lnTo>
                          <a:pt x="343" y="69"/>
                        </a:lnTo>
                        <a:lnTo>
                          <a:pt x="347" y="66"/>
                        </a:lnTo>
                        <a:lnTo>
                          <a:pt x="351" y="59"/>
                        </a:lnTo>
                        <a:lnTo>
                          <a:pt x="353" y="51"/>
                        </a:lnTo>
                        <a:lnTo>
                          <a:pt x="354" y="39"/>
                        </a:lnTo>
                        <a:lnTo>
                          <a:pt x="352" y="24"/>
                        </a:lnTo>
                        <a:lnTo>
                          <a:pt x="348" y="14"/>
                        </a:lnTo>
                        <a:lnTo>
                          <a:pt x="344" y="6"/>
                        </a:lnTo>
                        <a:lnTo>
                          <a:pt x="320" y="9"/>
                        </a:lnTo>
                        <a:lnTo>
                          <a:pt x="309" y="8"/>
                        </a:lnTo>
                        <a:lnTo>
                          <a:pt x="298" y="5"/>
                        </a:lnTo>
                        <a:lnTo>
                          <a:pt x="280" y="0"/>
                        </a:lnTo>
                        <a:lnTo>
                          <a:pt x="262" y="1"/>
                        </a:lnTo>
                        <a:lnTo>
                          <a:pt x="249" y="3"/>
                        </a:lnTo>
                        <a:lnTo>
                          <a:pt x="232" y="9"/>
                        </a:lnTo>
                        <a:lnTo>
                          <a:pt x="217" y="13"/>
                        </a:lnTo>
                        <a:lnTo>
                          <a:pt x="195" y="18"/>
                        </a:lnTo>
                        <a:lnTo>
                          <a:pt x="189" y="17"/>
                        </a:lnTo>
                        <a:lnTo>
                          <a:pt x="173" y="19"/>
                        </a:lnTo>
                        <a:lnTo>
                          <a:pt x="167" y="39"/>
                        </a:lnTo>
                        <a:lnTo>
                          <a:pt x="163" y="63"/>
                        </a:lnTo>
                        <a:lnTo>
                          <a:pt x="160" y="78"/>
                        </a:lnTo>
                        <a:lnTo>
                          <a:pt x="158" y="92"/>
                        </a:lnTo>
                        <a:lnTo>
                          <a:pt x="146" y="84"/>
                        </a:lnTo>
                        <a:lnTo>
                          <a:pt x="134" y="78"/>
                        </a:lnTo>
                        <a:lnTo>
                          <a:pt x="121" y="72"/>
                        </a:lnTo>
                        <a:lnTo>
                          <a:pt x="107" y="71"/>
                        </a:lnTo>
                        <a:lnTo>
                          <a:pt x="93" y="74"/>
                        </a:lnTo>
                        <a:lnTo>
                          <a:pt x="88" y="79"/>
                        </a:lnTo>
                        <a:lnTo>
                          <a:pt x="81" y="84"/>
                        </a:lnTo>
                        <a:lnTo>
                          <a:pt x="68" y="87"/>
                        </a:lnTo>
                        <a:lnTo>
                          <a:pt x="58" y="90"/>
                        </a:lnTo>
                        <a:lnTo>
                          <a:pt x="46" y="94"/>
                        </a:lnTo>
                        <a:lnTo>
                          <a:pt x="36" y="99"/>
                        </a:lnTo>
                        <a:lnTo>
                          <a:pt x="33" y="105"/>
                        </a:lnTo>
                        <a:lnTo>
                          <a:pt x="26" y="109"/>
                        </a:lnTo>
                        <a:lnTo>
                          <a:pt x="25" y="115"/>
                        </a:lnTo>
                        <a:lnTo>
                          <a:pt x="23" y="119"/>
                        </a:lnTo>
                        <a:lnTo>
                          <a:pt x="19" y="119"/>
                        </a:lnTo>
                        <a:lnTo>
                          <a:pt x="16" y="122"/>
                        </a:lnTo>
                        <a:lnTo>
                          <a:pt x="15" y="125"/>
                        </a:lnTo>
                        <a:lnTo>
                          <a:pt x="11" y="127"/>
                        </a:lnTo>
                        <a:lnTo>
                          <a:pt x="2" y="129"/>
                        </a:lnTo>
                        <a:lnTo>
                          <a:pt x="0" y="132"/>
                        </a:lnTo>
                        <a:lnTo>
                          <a:pt x="13" y="133"/>
                        </a:lnTo>
                      </a:path>
                    </a:pathLst>
                  </a:custGeom>
                  <a:solidFill>
                    <a:srgbClr val="00FFFF"/>
                  </a:solidFill>
                  <a:ln w="12700" cap="rnd">
                    <a:noFill/>
                    <a:round/>
                    <a:headEnd/>
                    <a:tailEnd/>
                  </a:ln>
                </p:spPr>
                <p:txBody>
                  <a:bodyPr/>
                  <a:lstStyle/>
                  <a:p>
                    <a:endParaRPr lang="en-US" dirty="0"/>
                  </a:p>
                </p:txBody>
              </p:sp>
              <p:grpSp>
                <p:nvGrpSpPr>
                  <p:cNvPr id="46" name="Group 786"/>
                  <p:cNvGrpSpPr>
                    <a:grpSpLocks/>
                  </p:cNvGrpSpPr>
                  <p:nvPr/>
                </p:nvGrpSpPr>
                <p:grpSpPr bwMode="auto">
                  <a:xfrm>
                    <a:off x="3764" y="2468"/>
                    <a:ext cx="302" cy="226"/>
                    <a:chOff x="3764" y="2468"/>
                    <a:chExt cx="302" cy="226"/>
                  </a:xfrm>
                </p:grpSpPr>
                <p:sp>
                  <p:nvSpPr>
                    <p:cNvPr id="47" name="Freeform 787"/>
                    <p:cNvSpPr>
                      <a:spLocks/>
                    </p:cNvSpPr>
                    <p:nvPr/>
                  </p:nvSpPr>
                  <p:spPr bwMode="auto">
                    <a:xfrm>
                      <a:off x="3955" y="2608"/>
                      <a:ext cx="49" cy="86"/>
                    </a:xfrm>
                    <a:custGeom>
                      <a:avLst/>
                      <a:gdLst>
                        <a:gd name="T0" fmla="*/ 0 w 49"/>
                        <a:gd name="T1" fmla="*/ 85 h 86"/>
                        <a:gd name="T2" fmla="*/ 11 w 49"/>
                        <a:gd name="T3" fmla="*/ 73 h 86"/>
                        <a:gd name="T4" fmla="*/ 22 w 49"/>
                        <a:gd name="T5" fmla="*/ 59 h 86"/>
                        <a:gd name="T6" fmla="*/ 29 w 49"/>
                        <a:gd name="T7" fmla="*/ 47 h 86"/>
                        <a:gd name="T8" fmla="*/ 35 w 49"/>
                        <a:gd name="T9" fmla="*/ 34 h 86"/>
                        <a:gd name="T10" fmla="*/ 42 w 49"/>
                        <a:gd name="T11" fmla="*/ 20 h 86"/>
                        <a:gd name="T12" fmla="*/ 48 w 49"/>
                        <a:gd name="T13" fmla="*/ 0 h 86"/>
                        <a:gd name="T14" fmla="*/ 48 w 49"/>
                        <a:gd name="T15" fmla="*/ 14 h 86"/>
                        <a:gd name="T16" fmla="*/ 42 w 49"/>
                        <a:gd name="T17" fmla="*/ 34 h 86"/>
                        <a:gd name="T18" fmla="*/ 32 w 49"/>
                        <a:gd name="T19" fmla="*/ 57 h 86"/>
                        <a:gd name="T20" fmla="*/ 22 w 49"/>
                        <a:gd name="T21" fmla="*/ 69 h 86"/>
                        <a:gd name="T22" fmla="*/ 0 w 49"/>
                        <a:gd name="T23" fmla="*/ 8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
                        <a:gd name="T37" fmla="*/ 0 h 86"/>
                        <a:gd name="T38" fmla="*/ 49 w 49"/>
                        <a:gd name="T39" fmla="*/ 86 h 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 h="86">
                          <a:moveTo>
                            <a:pt x="0" y="85"/>
                          </a:moveTo>
                          <a:lnTo>
                            <a:pt x="11" y="73"/>
                          </a:lnTo>
                          <a:lnTo>
                            <a:pt x="22" y="59"/>
                          </a:lnTo>
                          <a:lnTo>
                            <a:pt x="29" y="47"/>
                          </a:lnTo>
                          <a:lnTo>
                            <a:pt x="35" y="34"/>
                          </a:lnTo>
                          <a:lnTo>
                            <a:pt x="42" y="20"/>
                          </a:lnTo>
                          <a:lnTo>
                            <a:pt x="48" y="0"/>
                          </a:lnTo>
                          <a:lnTo>
                            <a:pt x="48" y="14"/>
                          </a:lnTo>
                          <a:lnTo>
                            <a:pt x="42" y="34"/>
                          </a:lnTo>
                          <a:lnTo>
                            <a:pt x="32" y="57"/>
                          </a:lnTo>
                          <a:lnTo>
                            <a:pt x="22" y="69"/>
                          </a:lnTo>
                          <a:lnTo>
                            <a:pt x="0" y="85"/>
                          </a:lnTo>
                        </a:path>
                      </a:pathLst>
                    </a:custGeom>
                    <a:solidFill>
                      <a:srgbClr val="008080"/>
                    </a:solidFill>
                    <a:ln w="12700" cap="rnd">
                      <a:noFill/>
                      <a:round/>
                      <a:headEnd/>
                      <a:tailEnd/>
                    </a:ln>
                  </p:spPr>
                  <p:txBody>
                    <a:bodyPr/>
                    <a:lstStyle/>
                    <a:p>
                      <a:endParaRPr lang="en-US" dirty="0"/>
                    </a:p>
                  </p:txBody>
                </p:sp>
                <p:grpSp>
                  <p:nvGrpSpPr>
                    <p:cNvPr id="48" name="Group 788"/>
                    <p:cNvGrpSpPr>
                      <a:grpSpLocks/>
                    </p:cNvGrpSpPr>
                    <p:nvPr/>
                  </p:nvGrpSpPr>
                  <p:grpSpPr bwMode="auto">
                    <a:xfrm>
                      <a:off x="3764" y="2468"/>
                      <a:ext cx="302" cy="218"/>
                      <a:chOff x="3764" y="2468"/>
                      <a:chExt cx="302" cy="218"/>
                    </a:xfrm>
                  </p:grpSpPr>
                  <p:grpSp>
                    <p:nvGrpSpPr>
                      <p:cNvPr id="49" name="Group 789"/>
                      <p:cNvGrpSpPr>
                        <a:grpSpLocks/>
                      </p:cNvGrpSpPr>
                      <p:nvPr/>
                    </p:nvGrpSpPr>
                    <p:grpSpPr bwMode="auto">
                      <a:xfrm>
                        <a:off x="3946" y="2468"/>
                        <a:ext cx="111" cy="72"/>
                        <a:chOff x="3946" y="2468"/>
                        <a:chExt cx="111" cy="72"/>
                      </a:xfrm>
                    </p:grpSpPr>
                    <p:sp>
                      <p:nvSpPr>
                        <p:cNvPr id="64" name="Freeform 790"/>
                        <p:cNvSpPr>
                          <a:spLocks/>
                        </p:cNvSpPr>
                        <p:nvPr/>
                      </p:nvSpPr>
                      <p:spPr bwMode="auto">
                        <a:xfrm>
                          <a:off x="4006" y="2496"/>
                          <a:ext cx="33" cy="44"/>
                        </a:xfrm>
                        <a:custGeom>
                          <a:avLst/>
                          <a:gdLst>
                            <a:gd name="T0" fmla="*/ 32 w 33"/>
                            <a:gd name="T1" fmla="*/ 0 h 44"/>
                            <a:gd name="T2" fmla="*/ 25 w 33"/>
                            <a:gd name="T3" fmla="*/ 9 h 44"/>
                            <a:gd name="T4" fmla="*/ 14 w 33"/>
                            <a:gd name="T5" fmla="*/ 16 h 44"/>
                            <a:gd name="T6" fmla="*/ 8 w 33"/>
                            <a:gd name="T7" fmla="*/ 20 h 44"/>
                            <a:gd name="T8" fmla="*/ 5 w 33"/>
                            <a:gd name="T9" fmla="*/ 26 h 44"/>
                            <a:gd name="T10" fmla="*/ 2 w 33"/>
                            <a:gd name="T11" fmla="*/ 37 h 44"/>
                            <a:gd name="T12" fmla="*/ 0 w 33"/>
                            <a:gd name="T13" fmla="*/ 43 h 44"/>
                            <a:gd name="T14" fmla="*/ 7 w 33"/>
                            <a:gd name="T15" fmla="*/ 28 h 44"/>
                            <a:gd name="T16" fmla="*/ 14 w 33"/>
                            <a:gd name="T17" fmla="*/ 19 h 44"/>
                            <a:gd name="T18" fmla="*/ 19 w 33"/>
                            <a:gd name="T19" fmla="*/ 17 h 44"/>
                            <a:gd name="T20" fmla="*/ 26 w 33"/>
                            <a:gd name="T21" fmla="*/ 12 h 44"/>
                            <a:gd name="T22" fmla="*/ 32 w 33"/>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44"/>
                            <a:gd name="T38" fmla="*/ 33 w 33"/>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44">
                              <a:moveTo>
                                <a:pt x="32" y="0"/>
                              </a:moveTo>
                              <a:lnTo>
                                <a:pt x="25" y="9"/>
                              </a:lnTo>
                              <a:lnTo>
                                <a:pt x="14" y="16"/>
                              </a:lnTo>
                              <a:lnTo>
                                <a:pt x="8" y="20"/>
                              </a:lnTo>
                              <a:lnTo>
                                <a:pt x="5" y="26"/>
                              </a:lnTo>
                              <a:lnTo>
                                <a:pt x="2" y="37"/>
                              </a:lnTo>
                              <a:lnTo>
                                <a:pt x="0" y="43"/>
                              </a:lnTo>
                              <a:lnTo>
                                <a:pt x="7" y="28"/>
                              </a:lnTo>
                              <a:lnTo>
                                <a:pt x="14" y="19"/>
                              </a:lnTo>
                              <a:lnTo>
                                <a:pt x="19" y="17"/>
                              </a:lnTo>
                              <a:lnTo>
                                <a:pt x="26" y="12"/>
                              </a:lnTo>
                              <a:lnTo>
                                <a:pt x="32" y="0"/>
                              </a:lnTo>
                            </a:path>
                          </a:pathLst>
                        </a:custGeom>
                        <a:solidFill>
                          <a:srgbClr val="008080"/>
                        </a:solidFill>
                        <a:ln w="12700" cap="rnd">
                          <a:noFill/>
                          <a:round/>
                          <a:headEnd/>
                          <a:tailEnd/>
                        </a:ln>
                      </p:spPr>
                      <p:txBody>
                        <a:bodyPr/>
                        <a:lstStyle/>
                        <a:p>
                          <a:endParaRPr lang="en-US" dirty="0"/>
                        </a:p>
                      </p:txBody>
                    </p:sp>
                    <p:sp>
                      <p:nvSpPr>
                        <p:cNvPr id="65" name="Freeform 791"/>
                        <p:cNvSpPr>
                          <a:spLocks/>
                        </p:cNvSpPr>
                        <p:nvPr/>
                      </p:nvSpPr>
                      <p:spPr bwMode="auto">
                        <a:xfrm>
                          <a:off x="3999" y="2493"/>
                          <a:ext cx="11" cy="18"/>
                        </a:xfrm>
                        <a:custGeom>
                          <a:avLst/>
                          <a:gdLst>
                            <a:gd name="T0" fmla="*/ 9 w 11"/>
                            <a:gd name="T1" fmla="*/ 0 h 18"/>
                            <a:gd name="T2" fmla="*/ 6 w 11"/>
                            <a:gd name="T3" fmla="*/ 9 h 18"/>
                            <a:gd name="T4" fmla="*/ 3 w 11"/>
                            <a:gd name="T5" fmla="*/ 12 h 18"/>
                            <a:gd name="T6" fmla="*/ 0 w 11"/>
                            <a:gd name="T7" fmla="*/ 17 h 18"/>
                            <a:gd name="T8" fmla="*/ 5 w 11"/>
                            <a:gd name="T9" fmla="*/ 13 h 18"/>
                            <a:gd name="T10" fmla="*/ 10 w 11"/>
                            <a:gd name="T11" fmla="*/ 8 h 18"/>
                            <a:gd name="T12" fmla="*/ 9 w 11"/>
                            <a:gd name="T13" fmla="*/ 0 h 18"/>
                            <a:gd name="T14" fmla="*/ 0 60000 65536"/>
                            <a:gd name="T15" fmla="*/ 0 60000 65536"/>
                            <a:gd name="T16" fmla="*/ 0 60000 65536"/>
                            <a:gd name="T17" fmla="*/ 0 60000 65536"/>
                            <a:gd name="T18" fmla="*/ 0 60000 65536"/>
                            <a:gd name="T19" fmla="*/ 0 60000 65536"/>
                            <a:gd name="T20" fmla="*/ 0 60000 65536"/>
                            <a:gd name="T21" fmla="*/ 0 w 11"/>
                            <a:gd name="T22" fmla="*/ 0 h 18"/>
                            <a:gd name="T23" fmla="*/ 11 w 11"/>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8">
                              <a:moveTo>
                                <a:pt x="9" y="0"/>
                              </a:moveTo>
                              <a:lnTo>
                                <a:pt x="6" y="9"/>
                              </a:lnTo>
                              <a:lnTo>
                                <a:pt x="3" y="12"/>
                              </a:lnTo>
                              <a:lnTo>
                                <a:pt x="0" y="17"/>
                              </a:lnTo>
                              <a:lnTo>
                                <a:pt x="5" y="13"/>
                              </a:lnTo>
                              <a:lnTo>
                                <a:pt x="10" y="8"/>
                              </a:lnTo>
                              <a:lnTo>
                                <a:pt x="9" y="0"/>
                              </a:lnTo>
                            </a:path>
                          </a:pathLst>
                        </a:custGeom>
                        <a:solidFill>
                          <a:srgbClr val="008080"/>
                        </a:solidFill>
                        <a:ln w="12700" cap="rnd">
                          <a:noFill/>
                          <a:round/>
                          <a:headEnd/>
                          <a:tailEnd/>
                        </a:ln>
                      </p:spPr>
                      <p:txBody>
                        <a:bodyPr/>
                        <a:lstStyle/>
                        <a:p>
                          <a:endParaRPr lang="en-US" dirty="0"/>
                        </a:p>
                      </p:txBody>
                    </p:sp>
                    <p:sp>
                      <p:nvSpPr>
                        <p:cNvPr id="66" name="Freeform 792"/>
                        <p:cNvSpPr>
                          <a:spLocks/>
                        </p:cNvSpPr>
                        <p:nvPr/>
                      </p:nvSpPr>
                      <p:spPr bwMode="auto">
                        <a:xfrm>
                          <a:off x="4045" y="2471"/>
                          <a:ext cx="12" cy="32"/>
                        </a:xfrm>
                        <a:custGeom>
                          <a:avLst/>
                          <a:gdLst>
                            <a:gd name="T0" fmla="*/ 8 w 12"/>
                            <a:gd name="T1" fmla="*/ 0 h 32"/>
                            <a:gd name="T2" fmla="*/ 8 w 12"/>
                            <a:gd name="T3" fmla="*/ 12 h 32"/>
                            <a:gd name="T4" fmla="*/ 6 w 12"/>
                            <a:gd name="T5" fmla="*/ 19 h 32"/>
                            <a:gd name="T6" fmla="*/ 0 w 12"/>
                            <a:gd name="T7" fmla="*/ 31 h 32"/>
                            <a:gd name="T8" fmla="*/ 9 w 12"/>
                            <a:gd name="T9" fmla="*/ 19 h 32"/>
                            <a:gd name="T10" fmla="*/ 11 w 12"/>
                            <a:gd name="T11" fmla="*/ 7 h 32"/>
                            <a:gd name="T12" fmla="*/ 8 w 12"/>
                            <a:gd name="T13" fmla="*/ 0 h 32"/>
                            <a:gd name="T14" fmla="*/ 0 60000 65536"/>
                            <a:gd name="T15" fmla="*/ 0 60000 65536"/>
                            <a:gd name="T16" fmla="*/ 0 60000 65536"/>
                            <a:gd name="T17" fmla="*/ 0 60000 65536"/>
                            <a:gd name="T18" fmla="*/ 0 60000 65536"/>
                            <a:gd name="T19" fmla="*/ 0 60000 65536"/>
                            <a:gd name="T20" fmla="*/ 0 60000 65536"/>
                            <a:gd name="T21" fmla="*/ 0 w 12"/>
                            <a:gd name="T22" fmla="*/ 0 h 32"/>
                            <a:gd name="T23" fmla="*/ 12 w 12"/>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32">
                              <a:moveTo>
                                <a:pt x="8" y="0"/>
                              </a:moveTo>
                              <a:lnTo>
                                <a:pt x="8" y="12"/>
                              </a:lnTo>
                              <a:lnTo>
                                <a:pt x="6" y="19"/>
                              </a:lnTo>
                              <a:lnTo>
                                <a:pt x="0" y="31"/>
                              </a:lnTo>
                              <a:lnTo>
                                <a:pt x="9" y="19"/>
                              </a:lnTo>
                              <a:lnTo>
                                <a:pt x="11" y="7"/>
                              </a:lnTo>
                              <a:lnTo>
                                <a:pt x="8" y="0"/>
                              </a:lnTo>
                            </a:path>
                          </a:pathLst>
                        </a:custGeom>
                        <a:solidFill>
                          <a:srgbClr val="008080"/>
                        </a:solidFill>
                        <a:ln w="12700" cap="rnd">
                          <a:noFill/>
                          <a:round/>
                          <a:headEnd/>
                          <a:tailEnd/>
                        </a:ln>
                      </p:spPr>
                      <p:txBody>
                        <a:bodyPr/>
                        <a:lstStyle/>
                        <a:p>
                          <a:endParaRPr lang="en-US" dirty="0"/>
                        </a:p>
                      </p:txBody>
                    </p:sp>
                    <p:sp>
                      <p:nvSpPr>
                        <p:cNvPr id="67" name="Freeform 793"/>
                        <p:cNvSpPr>
                          <a:spLocks/>
                        </p:cNvSpPr>
                        <p:nvPr/>
                      </p:nvSpPr>
                      <p:spPr bwMode="auto">
                        <a:xfrm>
                          <a:off x="3946" y="2468"/>
                          <a:ext cx="22" cy="39"/>
                        </a:xfrm>
                        <a:custGeom>
                          <a:avLst/>
                          <a:gdLst>
                            <a:gd name="T0" fmla="*/ 21 w 22"/>
                            <a:gd name="T1" fmla="*/ 0 h 39"/>
                            <a:gd name="T2" fmla="*/ 11 w 22"/>
                            <a:gd name="T3" fmla="*/ 12 h 39"/>
                            <a:gd name="T4" fmla="*/ 7 w 22"/>
                            <a:gd name="T5" fmla="*/ 20 h 39"/>
                            <a:gd name="T6" fmla="*/ 0 w 22"/>
                            <a:gd name="T7" fmla="*/ 38 h 39"/>
                            <a:gd name="T8" fmla="*/ 7 w 22"/>
                            <a:gd name="T9" fmla="*/ 26 h 39"/>
                            <a:gd name="T10" fmla="*/ 16 w 22"/>
                            <a:gd name="T11" fmla="*/ 13 h 39"/>
                            <a:gd name="T12" fmla="*/ 21 w 22"/>
                            <a:gd name="T13" fmla="*/ 0 h 39"/>
                            <a:gd name="T14" fmla="*/ 0 60000 65536"/>
                            <a:gd name="T15" fmla="*/ 0 60000 65536"/>
                            <a:gd name="T16" fmla="*/ 0 60000 65536"/>
                            <a:gd name="T17" fmla="*/ 0 60000 65536"/>
                            <a:gd name="T18" fmla="*/ 0 60000 65536"/>
                            <a:gd name="T19" fmla="*/ 0 60000 65536"/>
                            <a:gd name="T20" fmla="*/ 0 60000 65536"/>
                            <a:gd name="T21" fmla="*/ 0 w 22"/>
                            <a:gd name="T22" fmla="*/ 0 h 39"/>
                            <a:gd name="T23" fmla="*/ 22 w 22"/>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39">
                              <a:moveTo>
                                <a:pt x="21" y="0"/>
                              </a:moveTo>
                              <a:lnTo>
                                <a:pt x="11" y="12"/>
                              </a:lnTo>
                              <a:lnTo>
                                <a:pt x="7" y="20"/>
                              </a:lnTo>
                              <a:lnTo>
                                <a:pt x="0" y="38"/>
                              </a:lnTo>
                              <a:lnTo>
                                <a:pt x="7" y="26"/>
                              </a:lnTo>
                              <a:lnTo>
                                <a:pt x="16" y="13"/>
                              </a:lnTo>
                              <a:lnTo>
                                <a:pt x="21" y="0"/>
                              </a:lnTo>
                            </a:path>
                          </a:pathLst>
                        </a:custGeom>
                        <a:solidFill>
                          <a:srgbClr val="008080"/>
                        </a:solidFill>
                        <a:ln w="12700" cap="rnd">
                          <a:noFill/>
                          <a:round/>
                          <a:headEnd/>
                          <a:tailEnd/>
                        </a:ln>
                      </p:spPr>
                      <p:txBody>
                        <a:bodyPr/>
                        <a:lstStyle/>
                        <a:p>
                          <a:endParaRPr lang="en-US" dirty="0"/>
                        </a:p>
                      </p:txBody>
                    </p:sp>
                  </p:grpSp>
                  <p:grpSp>
                    <p:nvGrpSpPr>
                      <p:cNvPr id="50" name="Group 794"/>
                      <p:cNvGrpSpPr>
                        <a:grpSpLocks/>
                      </p:cNvGrpSpPr>
                      <p:nvPr/>
                    </p:nvGrpSpPr>
                    <p:grpSpPr bwMode="auto">
                      <a:xfrm>
                        <a:off x="3764" y="2516"/>
                        <a:ext cx="302" cy="170"/>
                        <a:chOff x="3764" y="2516"/>
                        <a:chExt cx="302" cy="170"/>
                      </a:xfrm>
                    </p:grpSpPr>
                    <p:sp>
                      <p:nvSpPr>
                        <p:cNvPr id="51" name="Freeform 795"/>
                        <p:cNvSpPr>
                          <a:spLocks/>
                        </p:cNvSpPr>
                        <p:nvPr/>
                      </p:nvSpPr>
                      <p:spPr bwMode="auto">
                        <a:xfrm>
                          <a:off x="3941" y="2621"/>
                          <a:ext cx="24" cy="65"/>
                        </a:xfrm>
                        <a:custGeom>
                          <a:avLst/>
                          <a:gdLst>
                            <a:gd name="T0" fmla="*/ 0 w 24"/>
                            <a:gd name="T1" fmla="*/ 64 h 65"/>
                            <a:gd name="T2" fmla="*/ 8 w 24"/>
                            <a:gd name="T3" fmla="*/ 45 h 65"/>
                            <a:gd name="T4" fmla="*/ 15 w 24"/>
                            <a:gd name="T5" fmla="*/ 30 h 65"/>
                            <a:gd name="T6" fmla="*/ 18 w 24"/>
                            <a:gd name="T7" fmla="*/ 19 h 65"/>
                            <a:gd name="T8" fmla="*/ 23 w 24"/>
                            <a:gd name="T9" fmla="*/ 0 h 65"/>
                            <a:gd name="T10" fmla="*/ 22 w 24"/>
                            <a:gd name="T11" fmla="*/ 14 h 65"/>
                            <a:gd name="T12" fmla="*/ 20 w 24"/>
                            <a:gd name="T13" fmla="*/ 26 h 65"/>
                            <a:gd name="T14" fmla="*/ 17 w 24"/>
                            <a:gd name="T15" fmla="*/ 39 h 65"/>
                            <a:gd name="T16" fmla="*/ 10 w 24"/>
                            <a:gd name="T17" fmla="*/ 52 h 65"/>
                            <a:gd name="T18" fmla="*/ 0 w 24"/>
                            <a:gd name="T19" fmla="*/ 64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5"/>
                            <a:gd name="T32" fmla="*/ 24 w 24"/>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5">
                              <a:moveTo>
                                <a:pt x="0" y="64"/>
                              </a:moveTo>
                              <a:lnTo>
                                <a:pt x="8" y="45"/>
                              </a:lnTo>
                              <a:lnTo>
                                <a:pt x="15" y="30"/>
                              </a:lnTo>
                              <a:lnTo>
                                <a:pt x="18" y="19"/>
                              </a:lnTo>
                              <a:lnTo>
                                <a:pt x="23" y="0"/>
                              </a:lnTo>
                              <a:lnTo>
                                <a:pt x="22" y="14"/>
                              </a:lnTo>
                              <a:lnTo>
                                <a:pt x="20" y="26"/>
                              </a:lnTo>
                              <a:lnTo>
                                <a:pt x="17" y="39"/>
                              </a:lnTo>
                              <a:lnTo>
                                <a:pt x="10" y="52"/>
                              </a:lnTo>
                              <a:lnTo>
                                <a:pt x="0" y="64"/>
                              </a:lnTo>
                            </a:path>
                          </a:pathLst>
                        </a:custGeom>
                        <a:solidFill>
                          <a:srgbClr val="008080"/>
                        </a:solidFill>
                        <a:ln w="12700" cap="rnd">
                          <a:noFill/>
                          <a:round/>
                          <a:headEnd/>
                          <a:tailEnd/>
                        </a:ln>
                      </p:spPr>
                      <p:txBody>
                        <a:bodyPr/>
                        <a:lstStyle/>
                        <a:p>
                          <a:endParaRPr lang="en-US" dirty="0"/>
                        </a:p>
                      </p:txBody>
                    </p:sp>
                    <p:sp>
                      <p:nvSpPr>
                        <p:cNvPr id="52" name="Freeform 796"/>
                        <p:cNvSpPr>
                          <a:spLocks/>
                        </p:cNvSpPr>
                        <p:nvPr/>
                      </p:nvSpPr>
                      <p:spPr bwMode="auto">
                        <a:xfrm>
                          <a:off x="4001" y="2633"/>
                          <a:ext cx="40" cy="47"/>
                        </a:xfrm>
                        <a:custGeom>
                          <a:avLst/>
                          <a:gdLst>
                            <a:gd name="T0" fmla="*/ 39 w 40"/>
                            <a:gd name="T1" fmla="*/ 0 h 47"/>
                            <a:gd name="T2" fmla="*/ 25 w 40"/>
                            <a:gd name="T3" fmla="*/ 14 h 47"/>
                            <a:gd name="T4" fmla="*/ 16 w 40"/>
                            <a:gd name="T5" fmla="*/ 24 h 47"/>
                            <a:gd name="T6" fmla="*/ 11 w 40"/>
                            <a:gd name="T7" fmla="*/ 34 h 47"/>
                            <a:gd name="T8" fmla="*/ 0 w 40"/>
                            <a:gd name="T9" fmla="*/ 46 h 47"/>
                            <a:gd name="T10" fmla="*/ 19 w 40"/>
                            <a:gd name="T11" fmla="*/ 28 h 47"/>
                            <a:gd name="T12" fmla="*/ 27 w 40"/>
                            <a:gd name="T13" fmla="*/ 18 h 47"/>
                            <a:gd name="T14" fmla="*/ 39 w 40"/>
                            <a:gd name="T15" fmla="*/ 0 h 47"/>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47"/>
                            <a:gd name="T26" fmla="*/ 40 w 40"/>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47">
                              <a:moveTo>
                                <a:pt x="39" y="0"/>
                              </a:moveTo>
                              <a:lnTo>
                                <a:pt x="25" y="14"/>
                              </a:lnTo>
                              <a:lnTo>
                                <a:pt x="16" y="24"/>
                              </a:lnTo>
                              <a:lnTo>
                                <a:pt x="11" y="34"/>
                              </a:lnTo>
                              <a:lnTo>
                                <a:pt x="0" y="46"/>
                              </a:lnTo>
                              <a:lnTo>
                                <a:pt x="19" y="28"/>
                              </a:lnTo>
                              <a:lnTo>
                                <a:pt x="27" y="18"/>
                              </a:lnTo>
                              <a:lnTo>
                                <a:pt x="39" y="0"/>
                              </a:lnTo>
                            </a:path>
                          </a:pathLst>
                        </a:custGeom>
                        <a:solidFill>
                          <a:srgbClr val="008080"/>
                        </a:solidFill>
                        <a:ln w="12700" cap="rnd">
                          <a:noFill/>
                          <a:round/>
                          <a:headEnd/>
                          <a:tailEnd/>
                        </a:ln>
                      </p:spPr>
                      <p:txBody>
                        <a:bodyPr/>
                        <a:lstStyle/>
                        <a:p>
                          <a:endParaRPr lang="en-US" dirty="0"/>
                        </a:p>
                      </p:txBody>
                    </p:sp>
                    <p:sp>
                      <p:nvSpPr>
                        <p:cNvPr id="53" name="Freeform 797"/>
                        <p:cNvSpPr>
                          <a:spLocks/>
                        </p:cNvSpPr>
                        <p:nvPr/>
                      </p:nvSpPr>
                      <p:spPr bwMode="auto">
                        <a:xfrm>
                          <a:off x="4016" y="2518"/>
                          <a:ext cx="14" cy="64"/>
                        </a:xfrm>
                        <a:custGeom>
                          <a:avLst/>
                          <a:gdLst>
                            <a:gd name="T0" fmla="*/ 10 w 14"/>
                            <a:gd name="T1" fmla="*/ 0 h 64"/>
                            <a:gd name="T2" fmla="*/ 5 w 14"/>
                            <a:gd name="T3" fmla="*/ 13 h 64"/>
                            <a:gd name="T4" fmla="*/ 1 w 14"/>
                            <a:gd name="T5" fmla="*/ 27 h 64"/>
                            <a:gd name="T6" fmla="*/ 1 w 14"/>
                            <a:gd name="T7" fmla="*/ 42 h 64"/>
                            <a:gd name="T8" fmla="*/ 0 w 14"/>
                            <a:gd name="T9" fmla="*/ 63 h 64"/>
                            <a:gd name="T10" fmla="*/ 3 w 14"/>
                            <a:gd name="T11" fmla="*/ 50 h 64"/>
                            <a:gd name="T12" fmla="*/ 5 w 14"/>
                            <a:gd name="T13" fmla="*/ 31 h 64"/>
                            <a:gd name="T14" fmla="*/ 10 w 14"/>
                            <a:gd name="T15" fmla="*/ 14 h 64"/>
                            <a:gd name="T16" fmla="*/ 13 w 14"/>
                            <a:gd name="T17" fmla="*/ 7 h 64"/>
                            <a:gd name="T18" fmla="*/ 10 w 14"/>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64"/>
                            <a:gd name="T32" fmla="*/ 14 w 1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64">
                              <a:moveTo>
                                <a:pt x="10" y="0"/>
                              </a:moveTo>
                              <a:lnTo>
                                <a:pt x="5" y="13"/>
                              </a:lnTo>
                              <a:lnTo>
                                <a:pt x="1" y="27"/>
                              </a:lnTo>
                              <a:lnTo>
                                <a:pt x="1" y="42"/>
                              </a:lnTo>
                              <a:lnTo>
                                <a:pt x="0" y="63"/>
                              </a:lnTo>
                              <a:lnTo>
                                <a:pt x="3" y="50"/>
                              </a:lnTo>
                              <a:lnTo>
                                <a:pt x="5" y="31"/>
                              </a:lnTo>
                              <a:lnTo>
                                <a:pt x="10" y="14"/>
                              </a:lnTo>
                              <a:lnTo>
                                <a:pt x="13" y="7"/>
                              </a:lnTo>
                              <a:lnTo>
                                <a:pt x="10" y="0"/>
                              </a:lnTo>
                            </a:path>
                          </a:pathLst>
                        </a:custGeom>
                        <a:solidFill>
                          <a:srgbClr val="008080"/>
                        </a:solidFill>
                        <a:ln w="12700" cap="rnd">
                          <a:noFill/>
                          <a:round/>
                          <a:headEnd/>
                          <a:tailEnd/>
                        </a:ln>
                      </p:spPr>
                      <p:txBody>
                        <a:bodyPr/>
                        <a:lstStyle/>
                        <a:p>
                          <a:endParaRPr lang="en-US" dirty="0"/>
                        </a:p>
                      </p:txBody>
                    </p:sp>
                    <p:sp>
                      <p:nvSpPr>
                        <p:cNvPr id="54" name="Freeform 798"/>
                        <p:cNvSpPr>
                          <a:spLocks/>
                        </p:cNvSpPr>
                        <p:nvPr/>
                      </p:nvSpPr>
                      <p:spPr bwMode="auto">
                        <a:xfrm>
                          <a:off x="4029" y="2549"/>
                          <a:ext cx="11" cy="69"/>
                        </a:xfrm>
                        <a:custGeom>
                          <a:avLst/>
                          <a:gdLst>
                            <a:gd name="T0" fmla="*/ 7 w 11"/>
                            <a:gd name="T1" fmla="*/ 0 h 69"/>
                            <a:gd name="T2" fmla="*/ 8 w 11"/>
                            <a:gd name="T3" fmla="*/ 7 h 69"/>
                            <a:gd name="T4" fmla="*/ 8 w 11"/>
                            <a:gd name="T5" fmla="*/ 18 h 69"/>
                            <a:gd name="T6" fmla="*/ 7 w 11"/>
                            <a:gd name="T7" fmla="*/ 36 h 69"/>
                            <a:gd name="T8" fmla="*/ 5 w 11"/>
                            <a:gd name="T9" fmla="*/ 50 h 69"/>
                            <a:gd name="T10" fmla="*/ 0 w 11"/>
                            <a:gd name="T11" fmla="*/ 68 h 69"/>
                            <a:gd name="T12" fmla="*/ 6 w 11"/>
                            <a:gd name="T13" fmla="*/ 54 h 69"/>
                            <a:gd name="T14" fmla="*/ 9 w 11"/>
                            <a:gd name="T15" fmla="*/ 38 h 69"/>
                            <a:gd name="T16" fmla="*/ 10 w 11"/>
                            <a:gd name="T17" fmla="*/ 22 h 69"/>
                            <a:gd name="T18" fmla="*/ 7 w 1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69"/>
                            <a:gd name="T32" fmla="*/ 11 w 11"/>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69">
                              <a:moveTo>
                                <a:pt x="7" y="0"/>
                              </a:moveTo>
                              <a:lnTo>
                                <a:pt x="8" y="7"/>
                              </a:lnTo>
                              <a:lnTo>
                                <a:pt x="8" y="18"/>
                              </a:lnTo>
                              <a:lnTo>
                                <a:pt x="7" y="36"/>
                              </a:lnTo>
                              <a:lnTo>
                                <a:pt x="5" y="50"/>
                              </a:lnTo>
                              <a:lnTo>
                                <a:pt x="0" y="68"/>
                              </a:lnTo>
                              <a:lnTo>
                                <a:pt x="6" y="54"/>
                              </a:lnTo>
                              <a:lnTo>
                                <a:pt x="9" y="38"/>
                              </a:lnTo>
                              <a:lnTo>
                                <a:pt x="10" y="22"/>
                              </a:lnTo>
                              <a:lnTo>
                                <a:pt x="7" y="0"/>
                              </a:lnTo>
                            </a:path>
                          </a:pathLst>
                        </a:custGeom>
                        <a:solidFill>
                          <a:srgbClr val="008080"/>
                        </a:solidFill>
                        <a:ln w="12700" cap="rnd">
                          <a:noFill/>
                          <a:round/>
                          <a:headEnd/>
                          <a:tailEnd/>
                        </a:ln>
                      </p:spPr>
                      <p:txBody>
                        <a:bodyPr/>
                        <a:lstStyle/>
                        <a:p>
                          <a:endParaRPr lang="en-US" dirty="0"/>
                        </a:p>
                      </p:txBody>
                    </p:sp>
                    <p:sp>
                      <p:nvSpPr>
                        <p:cNvPr id="55" name="Freeform 799"/>
                        <p:cNvSpPr>
                          <a:spLocks/>
                        </p:cNvSpPr>
                        <p:nvPr/>
                      </p:nvSpPr>
                      <p:spPr bwMode="auto">
                        <a:xfrm>
                          <a:off x="4035" y="2640"/>
                          <a:ext cx="31" cy="24"/>
                        </a:xfrm>
                        <a:custGeom>
                          <a:avLst/>
                          <a:gdLst>
                            <a:gd name="T0" fmla="*/ 0 w 31"/>
                            <a:gd name="T1" fmla="*/ 23 h 24"/>
                            <a:gd name="T2" fmla="*/ 6 w 31"/>
                            <a:gd name="T3" fmla="*/ 15 h 24"/>
                            <a:gd name="T4" fmla="*/ 15 w 31"/>
                            <a:gd name="T5" fmla="*/ 6 h 24"/>
                            <a:gd name="T6" fmla="*/ 24 w 31"/>
                            <a:gd name="T7" fmla="*/ 0 h 24"/>
                            <a:gd name="T8" fmla="*/ 28 w 31"/>
                            <a:gd name="T9" fmla="*/ 0 h 24"/>
                            <a:gd name="T10" fmla="*/ 30 w 31"/>
                            <a:gd name="T11" fmla="*/ 4 h 24"/>
                            <a:gd name="T12" fmla="*/ 30 w 31"/>
                            <a:gd name="T13" fmla="*/ 8 h 24"/>
                            <a:gd name="T14" fmla="*/ 26 w 31"/>
                            <a:gd name="T15" fmla="*/ 12 h 24"/>
                            <a:gd name="T16" fmla="*/ 17 w 31"/>
                            <a:gd name="T17" fmla="*/ 15 h 24"/>
                            <a:gd name="T18" fmla="*/ 0 w 31"/>
                            <a:gd name="T19" fmla="*/ 2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24"/>
                            <a:gd name="T32" fmla="*/ 31 w 3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24">
                              <a:moveTo>
                                <a:pt x="0" y="23"/>
                              </a:moveTo>
                              <a:lnTo>
                                <a:pt x="6" y="15"/>
                              </a:lnTo>
                              <a:lnTo>
                                <a:pt x="15" y="6"/>
                              </a:lnTo>
                              <a:lnTo>
                                <a:pt x="24" y="0"/>
                              </a:lnTo>
                              <a:lnTo>
                                <a:pt x="28" y="0"/>
                              </a:lnTo>
                              <a:lnTo>
                                <a:pt x="30" y="4"/>
                              </a:lnTo>
                              <a:lnTo>
                                <a:pt x="30" y="8"/>
                              </a:lnTo>
                              <a:lnTo>
                                <a:pt x="26" y="12"/>
                              </a:lnTo>
                              <a:lnTo>
                                <a:pt x="17" y="15"/>
                              </a:lnTo>
                              <a:lnTo>
                                <a:pt x="0" y="23"/>
                              </a:lnTo>
                            </a:path>
                          </a:pathLst>
                        </a:custGeom>
                        <a:solidFill>
                          <a:srgbClr val="008080"/>
                        </a:solidFill>
                        <a:ln w="12700" cap="rnd">
                          <a:noFill/>
                          <a:round/>
                          <a:headEnd/>
                          <a:tailEnd/>
                        </a:ln>
                      </p:spPr>
                      <p:txBody>
                        <a:bodyPr/>
                        <a:lstStyle/>
                        <a:p>
                          <a:endParaRPr lang="en-US" dirty="0"/>
                        </a:p>
                      </p:txBody>
                    </p:sp>
                    <p:sp>
                      <p:nvSpPr>
                        <p:cNvPr id="56" name="Freeform 800"/>
                        <p:cNvSpPr>
                          <a:spLocks/>
                        </p:cNvSpPr>
                        <p:nvPr/>
                      </p:nvSpPr>
                      <p:spPr bwMode="auto">
                        <a:xfrm>
                          <a:off x="3916" y="2552"/>
                          <a:ext cx="12" cy="46"/>
                        </a:xfrm>
                        <a:custGeom>
                          <a:avLst/>
                          <a:gdLst>
                            <a:gd name="T0" fmla="*/ 0 w 12"/>
                            <a:gd name="T1" fmla="*/ 45 h 46"/>
                            <a:gd name="T2" fmla="*/ 1 w 12"/>
                            <a:gd name="T3" fmla="*/ 32 h 46"/>
                            <a:gd name="T4" fmla="*/ 4 w 12"/>
                            <a:gd name="T5" fmla="*/ 15 h 46"/>
                            <a:gd name="T6" fmla="*/ 11 w 12"/>
                            <a:gd name="T7" fmla="*/ 0 h 46"/>
                            <a:gd name="T8" fmla="*/ 6 w 12"/>
                            <a:gd name="T9" fmla="*/ 19 h 46"/>
                            <a:gd name="T10" fmla="*/ 4 w 12"/>
                            <a:gd name="T11" fmla="*/ 28 h 46"/>
                            <a:gd name="T12" fmla="*/ 0 w 12"/>
                            <a:gd name="T13" fmla="*/ 45 h 46"/>
                            <a:gd name="T14" fmla="*/ 0 60000 65536"/>
                            <a:gd name="T15" fmla="*/ 0 60000 65536"/>
                            <a:gd name="T16" fmla="*/ 0 60000 65536"/>
                            <a:gd name="T17" fmla="*/ 0 60000 65536"/>
                            <a:gd name="T18" fmla="*/ 0 60000 65536"/>
                            <a:gd name="T19" fmla="*/ 0 60000 65536"/>
                            <a:gd name="T20" fmla="*/ 0 60000 65536"/>
                            <a:gd name="T21" fmla="*/ 0 w 12"/>
                            <a:gd name="T22" fmla="*/ 0 h 46"/>
                            <a:gd name="T23" fmla="*/ 12 w 12"/>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6">
                              <a:moveTo>
                                <a:pt x="0" y="45"/>
                              </a:moveTo>
                              <a:lnTo>
                                <a:pt x="1" y="32"/>
                              </a:lnTo>
                              <a:lnTo>
                                <a:pt x="4" y="15"/>
                              </a:lnTo>
                              <a:lnTo>
                                <a:pt x="11" y="0"/>
                              </a:lnTo>
                              <a:lnTo>
                                <a:pt x="6" y="19"/>
                              </a:lnTo>
                              <a:lnTo>
                                <a:pt x="4" y="28"/>
                              </a:lnTo>
                              <a:lnTo>
                                <a:pt x="0" y="45"/>
                              </a:lnTo>
                            </a:path>
                          </a:pathLst>
                        </a:custGeom>
                        <a:solidFill>
                          <a:srgbClr val="008080"/>
                        </a:solidFill>
                        <a:ln w="12700" cap="rnd">
                          <a:noFill/>
                          <a:round/>
                          <a:headEnd/>
                          <a:tailEnd/>
                        </a:ln>
                      </p:spPr>
                      <p:txBody>
                        <a:bodyPr/>
                        <a:lstStyle/>
                        <a:p>
                          <a:endParaRPr lang="en-US" dirty="0"/>
                        </a:p>
                      </p:txBody>
                    </p:sp>
                    <p:sp>
                      <p:nvSpPr>
                        <p:cNvPr id="57" name="Freeform 801"/>
                        <p:cNvSpPr>
                          <a:spLocks/>
                        </p:cNvSpPr>
                        <p:nvPr/>
                      </p:nvSpPr>
                      <p:spPr bwMode="auto">
                        <a:xfrm>
                          <a:off x="3938" y="2588"/>
                          <a:ext cx="2" cy="24"/>
                        </a:xfrm>
                        <a:custGeom>
                          <a:avLst/>
                          <a:gdLst>
                            <a:gd name="T0" fmla="*/ 1 w 2"/>
                            <a:gd name="T1" fmla="*/ 0 h 24"/>
                            <a:gd name="T2" fmla="*/ 0 w 2"/>
                            <a:gd name="T3" fmla="*/ 12 h 24"/>
                            <a:gd name="T4" fmla="*/ 0 w 2"/>
                            <a:gd name="T5" fmla="*/ 23 h 24"/>
                            <a:gd name="T6" fmla="*/ 1 w 2"/>
                            <a:gd name="T7" fmla="*/ 0 h 24"/>
                            <a:gd name="T8" fmla="*/ 0 60000 65536"/>
                            <a:gd name="T9" fmla="*/ 0 60000 65536"/>
                            <a:gd name="T10" fmla="*/ 0 60000 65536"/>
                            <a:gd name="T11" fmla="*/ 0 60000 65536"/>
                            <a:gd name="T12" fmla="*/ 0 w 2"/>
                            <a:gd name="T13" fmla="*/ 0 h 24"/>
                            <a:gd name="T14" fmla="*/ 2 w 2"/>
                            <a:gd name="T15" fmla="*/ 24 h 24"/>
                          </a:gdLst>
                          <a:ahLst/>
                          <a:cxnLst>
                            <a:cxn ang="T8">
                              <a:pos x="T0" y="T1"/>
                            </a:cxn>
                            <a:cxn ang="T9">
                              <a:pos x="T2" y="T3"/>
                            </a:cxn>
                            <a:cxn ang="T10">
                              <a:pos x="T4" y="T5"/>
                            </a:cxn>
                            <a:cxn ang="T11">
                              <a:pos x="T6" y="T7"/>
                            </a:cxn>
                          </a:cxnLst>
                          <a:rect l="T12" t="T13" r="T14" b="T15"/>
                          <a:pathLst>
                            <a:path w="2" h="24">
                              <a:moveTo>
                                <a:pt x="1" y="0"/>
                              </a:moveTo>
                              <a:lnTo>
                                <a:pt x="0" y="12"/>
                              </a:lnTo>
                              <a:lnTo>
                                <a:pt x="0" y="23"/>
                              </a:lnTo>
                              <a:lnTo>
                                <a:pt x="1" y="0"/>
                              </a:lnTo>
                            </a:path>
                          </a:pathLst>
                        </a:custGeom>
                        <a:solidFill>
                          <a:srgbClr val="008080"/>
                        </a:solidFill>
                        <a:ln w="12700" cap="rnd">
                          <a:noFill/>
                          <a:round/>
                          <a:headEnd/>
                          <a:tailEnd/>
                        </a:ln>
                      </p:spPr>
                      <p:txBody>
                        <a:bodyPr/>
                        <a:lstStyle/>
                        <a:p>
                          <a:endParaRPr lang="en-US" dirty="0"/>
                        </a:p>
                      </p:txBody>
                    </p:sp>
                    <p:sp>
                      <p:nvSpPr>
                        <p:cNvPr id="58" name="Freeform 802"/>
                        <p:cNvSpPr>
                          <a:spLocks/>
                        </p:cNvSpPr>
                        <p:nvPr/>
                      </p:nvSpPr>
                      <p:spPr bwMode="auto">
                        <a:xfrm>
                          <a:off x="3961" y="2588"/>
                          <a:ext cx="7" cy="23"/>
                        </a:xfrm>
                        <a:custGeom>
                          <a:avLst/>
                          <a:gdLst>
                            <a:gd name="T0" fmla="*/ 6 w 7"/>
                            <a:gd name="T1" fmla="*/ 0 h 23"/>
                            <a:gd name="T2" fmla="*/ 4 w 7"/>
                            <a:gd name="T3" fmla="*/ 10 h 23"/>
                            <a:gd name="T4" fmla="*/ 0 w 7"/>
                            <a:gd name="T5" fmla="*/ 22 h 23"/>
                            <a:gd name="T6" fmla="*/ 2 w 7"/>
                            <a:gd name="T7" fmla="*/ 9 h 23"/>
                            <a:gd name="T8" fmla="*/ 6 w 7"/>
                            <a:gd name="T9" fmla="*/ 0 h 23"/>
                            <a:gd name="T10" fmla="*/ 0 60000 65536"/>
                            <a:gd name="T11" fmla="*/ 0 60000 65536"/>
                            <a:gd name="T12" fmla="*/ 0 60000 65536"/>
                            <a:gd name="T13" fmla="*/ 0 60000 65536"/>
                            <a:gd name="T14" fmla="*/ 0 60000 65536"/>
                            <a:gd name="T15" fmla="*/ 0 w 7"/>
                            <a:gd name="T16" fmla="*/ 0 h 23"/>
                            <a:gd name="T17" fmla="*/ 7 w 7"/>
                            <a:gd name="T18" fmla="*/ 23 h 23"/>
                          </a:gdLst>
                          <a:ahLst/>
                          <a:cxnLst>
                            <a:cxn ang="T10">
                              <a:pos x="T0" y="T1"/>
                            </a:cxn>
                            <a:cxn ang="T11">
                              <a:pos x="T2" y="T3"/>
                            </a:cxn>
                            <a:cxn ang="T12">
                              <a:pos x="T4" y="T5"/>
                            </a:cxn>
                            <a:cxn ang="T13">
                              <a:pos x="T6" y="T7"/>
                            </a:cxn>
                            <a:cxn ang="T14">
                              <a:pos x="T8" y="T9"/>
                            </a:cxn>
                          </a:cxnLst>
                          <a:rect l="T15" t="T16" r="T17" b="T18"/>
                          <a:pathLst>
                            <a:path w="7" h="23">
                              <a:moveTo>
                                <a:pt x="6" y="0"/>
                              </a:moveTo>
                              <a:lnTo>
                                <a:pt x="4" y="10"/>
                              </a:lnTo>
                              <a:lnTo>
                                <a:pt x="0" y="22"/>
                              </a:lnTo>
                              <a:lnTo>
                                <a:pt x="2" y="9"/>
                              </a:lnTo>
                              <a:lnTo>
                                <a:pt x="6" y="0"/>
                              </a:lnTo>
                            </a:path>
                          </a:pathLst>
                        </a:custGeom>
                        <a:solidFill>
                          <a:srgbClr val="008080"/>
                        </a:solidFill>
                        <a:ln w="12700" cap="rnd">
                          <a:noFill/>
                          <a:round/>
                          <a:headEnd/>
                          <a:tailEnd/>
                        </a:ln>
                      </p:spPr>
                      <p:txBody>
                        <a:bodyPr/>
                        <a:lstStyle/>
                        <a:p>
                          <a:endParaRPr lang="en-US" dirty="0"/>
                        </a:p>
                      </p:txBody>
                    </p:sp>
                    <p:sp>
                      <p:nvSpPr>
                        <p:cNvPr id="59" name="Freeform 803"/>
                        <p:cNvSpPr>
                          <a:spLocks/>
                        </p:cNvSpPr>
                        <p:nvPr/>
                      </p:nvSpPr>
                      <p:spPr bwMode="auto">
                        <a:xfrm>
                          <a:off x="3783" y="2581"/>
                          <a:ext cx="57" cy="27"/>
                        </a:xfrm>
                        <a:custGeom>
                          <a:avLst/>
                          <a:gdLst>
                            <a:gd name="T0" fmla="*/ 56 w 57"/>
                            <a:gd name="T1" fmla="*/ 26 h 27"/>
                            <a:gd name="T2" fmla="*/ 47 w 57"/>
                            <a:gd name="T3" fmla="*/ 19 h 27"/>
                            <a:gd name="T4" fmla="*/ 32 w 57"/>
                            <a:gd name="T5" fmla="*/ 10 h 27"/>
                            <a:gd name="T6" fmla="*/ 19 w 57"/>
                            <a:gd name="T7" fmla="*/ 4 h 27"/>
                            <a:gd name="T8" fmla="*/ 4 w 57"/>
                            <a:gd name="T9" fmla="*/ 0 h 27"/>
                            <a:gd name="T10" fmla="*/ 0 w 57"/>
                            <a:gd name="T11" fmla="*/ 0 h 27"/>
                            <a:gd name="T12" fmla="*/ 10 w 57"/>
                            <a:gd name="T13" fmla="*/ 4 h 27"/>
                            <a:gd name="T14" fmla="*/ 31 w 57"/>
                            <a:gd name="T15" fmla="*/ 14 h 27"/>
                            <a:gd name="T16" fmla="*/ 38 w 57"/>
                            <a:gd name="T17" fmla="*/ 20 h 27"/>
                            <a:gd name="T18" fmla="*/ 41 w 57"/>
                            <a:gd name="T19" fmla="*/ 25 h 27"/>
                            <a:gd name="T20" fmla="*/ 56 w 57"/>
                            <a:gd name="T21" fmla="*/ 26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27"/>
                            <a:gd name="T35" fmla="*/ 57 w 57"/>
                            <a:gd name="T36" fmla="*/ 27 h 2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27">
                              <a:moveTo>
                                <a:pt x="56" y="26"/>
                              </a:moveTo>
                              <a:lnTo>
                                <a:pt x="47" y="19"/>
                              </a:lnTo>
                              <a:lnTo>
                                <a:pt x="32" y="10"/>
                              </a:lnTo>
                              <a:lnTo>
                                <a:pt x="19" y="4"/>
                              </a:lnTo>
                              <a:lnTo>
                                <a:pt x="4" y="0"/>
                              </a:lnTo>
                              <a:lnTo>
                                <a:pt x="0" y="0"/>
                              </a:lnTo>
                              <a:lnTo>
                                <a:pt x="10" y="4"/>
                              </a:lnTo>
                              <a:lnTo>
                                <a:pt x="31" y="14"/>
                              </a:lnTo>
                              <a:lnTo>
                                <a:pt x="38" y="20"/>
                              </a:lnTo>
                              <a:lnTo>
                                <a:pt x="41" y="25"/>
                              </a:lnTo>
                              <a:lnTo>
                                <a:pt x="56" y="26"/>
                              </a:lnTo>
                            </a:path>
                          </a:pathLst>
                        </a:custGeom>
                        <a:solidFill>
                          <a:srgbClr val="008080"/>
                        </a:solidFill>
                        <a:ln w="12700" cap="rnd">
                          <a:noFill/>
                          <a:round/>
                          <a:headEnd/>
                          <a:tailEnd/>
                        </a:ln>
                      </p:spPr>
                      <p:txBody>
                        <a:bodyPr/>
                        <a:lstStyle/>
                        <a:p>
                          <a:endParaRPr lang="en-US" dirty="0"/>
                        </a:p>
                      </p:txBody>
                    </p:sp>
                    <p:sp>
                      <p:nvSpPr>
                        <p:cNvPr id="60" name="Freeform 804"/>
                        <p:cNvSpPr>
                          <a:spLocks/>
                        </p:cNvSpPr>
                        <p:nvPr/>
                      </p:nvSpPr>
                      <p:spPr bwMode="auto">
                        <a:xfrm>
                          <a:off x="3772" y="2579"/>
                          <a:ext cx="45" cy="35"/>
                        </a:xfrm>
                        <a:custGeom>
                          <a:avLst/>
                          <a:gdLst>
                            <a:gd name="T0" fmla="*/ 44 w 45"/>
                            <a:gd name="T1" fmla="*/ 34 h 35"/>
                            <a:gd name="T2" fmla="*/ 40 w 45"/>
                            <a:gd name="T3" fmla="*/ 24 h 35"/>
                            <a:gd name="T4" fmla="*/ 27 w 45"/>
                            <a:gd name="T5" fmla="*/ 13 h 35"/>
                            <a:gd name="T6" fmla="*/ 15 w 45"/>
                            <a:gd name="T7" fmla="*/ 6 h 35"/>
                            <a:gd name="T8" fmla="*/ 5 w 45"/>
                            <a:gd name="T9" fmla="*/ 2 h 35"/>
                            <a:gd name="T10" fmla="*/ 0 w 45"/>
                            <a:gd name="T11" fmla="*/ 0 h 35"/>
                            <a:gd name="T12" fmla="*/ 11 w 45"/>
                            <a:gd name="T13" fmla="*/ 6 h 35"/>
                            <a:gd name="T14" fmla="*/ 20 w 45"/>
                            <a:gd name="T15" fmla="*/ 12 h 35"/>
                            <a:gd name="T16" fmla="*/ 28 w 45"/>
                            <a:gd name="T17" fmla="*/ 18 h 35"/>
                            <a:gd name="T18" fmla="*/ 34 w 45"/>
                            <a:gd name="T19" fmla="*/ 24 h 35"/>
                            <a:gd name="T20" fmla="*/ 37 w 45"/>
                            <a:gd name="T21" fmla="*/ 30 h 35"/>
                            <a:gd name="T22" fmla="*/ 44 w 45"/>
                            <a:gd name="T23" fmla="*/ 34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35"/>
                            <a:gd name="T38" fmla="*/ 45 w 45"/>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35">
                              <a:moveTo>
                                <a:pt x="44" y="34"/>
                              </a:moveTo>
                              <a:lnTo>
                                <a:pt x="40" y="24"/>
                              </a:lnTo>
                              <a:lnTo>
                                <a:pt x="27" y="13"/>
                              </a:lnTo>
                              <a:lnTo>
                                <a:pt x="15" y="6"/>
                              </a:lnTo>
                              <a:lnTo>
                                <a:pt x="5" y="2"/>
                              </a:lnTo>
                              <a:lnTo>
                                <a:pt x="0" y="0"/>
                              </a:lnTo>
                              <a:lnTo>
                                <a:pt x="11" y="6"/>
                              </a:lnTo>
                              <a:lnTo>
                                <a:pt x="20" y="12"/>
                              </a:lnTo>
                              <a:lnTo>
                                <a:pt x="28" y="18"/>
                              </a:lnTo>
                              <a:lnTo>
                                <a:pt x="34" y="24"/>
                              </a:lnTo>
                              <a:lnTo>
                                <a:pt x="37" y="30"/>
                              </a:lnTo>
                              <a:lnTo>
                                <a:pt x="44" y="34"/>
                              </a:lnTo>
                            </a:path>
                          </a:pathLst>
                        </a:custGeom>
                        <a:solidFill>
                          <a:srgbClr val="008080"/>
                        </a:solidFill>
                        <a:ln w="12700" cap="rnd">
                          <a:noFill/>
                          <a:round/>
                          <a:headEnd/>
                          <a:tailEnd/>
                        </a:ln>
                      </p:spPr>
                      <p:txBody>
                        <a:bodyPr/>
                        <a:lstStyle/>
                        <a:p>
                          <a:endParaRPr lang="en-US" dirty="0"/>
                        </a:p>
                      </p:txBody>
                    </p:sp>
                    <p:sp>
                      <p:nvSpPr>
                        <p:cNvPr id="61" name="Freeform 805"/>
                        <p:cNvSpPr>
                          <a:spLocks/>
                        </p:cNvSpPr>
                        <p:nvPr/>
                      </p:nvSpPr>
                      <p:spPr bwMode="auto">
                        <a:xfrm>
                          <a:off x="3764" y="2564"/>
                          <a:ext cx="37" cy="4"/>
                        </a:xfrm>
                        <a:custGeom>
                          <a:avLst/>
                          <a:gdLst>
                            <a:gd name="T0" fmla="*/ 0 w 37"/>
                            <a:gd name="T1" fmla="*/ 1 h 4"/>
                            <a:gd name="T2" fmla="*/ 13 w 37"/>
                            <a:gd name="T3" fmla="*/ 1 h 4"/>
                            <a:gd name="T4" fmla="*/ 26 w 37"/>
                            <a:gd name="T5" fmla="*/ 2 h 4"/>
                            <a:gd name="T6" fmla="*/ 36 w 37"/>
                            <a:gd name="T7" fmla="*/ 3 h 4"/>
                            <a:gd name="T8" fmla="*/ 25 w 37"/>
                            <a:gd name="T9" fmla="*/ 1 h 4"/>
                            <a:gd name="T10" fmla="*/ 14 w 37"/>
                            <a:gd name="T11" fmla="*/ 0 h 4"/>
                            <a:gd name="T12" fmla="*/ 0 w 37"/>
                            <a:gd name="T13" fmla="*/ 1 h 4"/>
                            <a:gd name="T14" fmla="*/ 0 60000 65536"/>
                            <a:gd name="T15" fmla="*/ 0 60000 65536"/>
                            <a:gd name="T16" fmla="*/ 0 60000 65536"/>
                            <a:gd name="T17" fmla="*/ 0 60000 65536"/>
                            <a:gd name="T18" fmla="*/ 0 60000 65536"/>
                            <a:gd name="T19" fmla="*/ 0 60000 65536"/>
                            <a:gd name="T20" fmla="*/ 0 60000 65536"/>
                            <a:gd name="T21" fmla="*/ 0 w 37"/>
                            <a:gd name="T22" fmla="*/ 0 h 4"/>
                            <a:gd name="T23" fmla="*/ 37 w 3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4">
                              <a:moveTo>
                                <a:pt x="0" y="1"/>
                              </a:moveTo>
                              <a:lnTo>
                                <a:pt x="13" y="1"/>
                              </a:lnTo>
                              <a:lnTo>
                                <a:pt x="26" y="2"/>
                              </a:lnTo>
                              <a:lnTo>
                                <a:pt x="36" y="3"/>
                              </a:lnTo>
                              <a:lnTo>
                                <a:pt x="25" y="1"/>
                              </a:lnTo>
                              <a:lnTo>
                                <a:pt x="14" y="0"/>
                              </a:lnTo>
                              <a:lnTo>
                                <a:pt x="0" y="1"/>
                              </a:lnTo>
                            </a:path>
                          </a:pathLst>
                        </a:custGeom>
                        <a:solidFill>
                          <a:srgbClr val="008080"/>
                        </a:solidFill>
                        <a:ln w="12700" cap="rnd">
                          <a:noFill/>
                          <a:round/>
                          <a:headEnd/>
                          <a:tailEnd/>
                        </a:ln>
                      </p:spPr>
                      <p:txBody>
                        <a:bodyPr/>
                        <a:lstStyle/>
                        <a:p>
                          <a:endParaRPr lang="en-US" dirty="0"/>
                        </a:p>
                      </p:txBody>
                    </p:sp>
                    <p:sp>
                      <p:nvSpPr>
                        <p:cNvPr id="62" name="Freeform 806"/>
                        <p:cNvSpPr>
                          <a:spLocks/>
                        </p:cNvSpPr>
                        <p:nvPr/>
                      </p:nvSpPr>
                      <p:spPr bwMode="auto">
                        <a:xfrm>
                          <a:off x="3825" y="2516"/>
                          <a:ext cx="69" cy="24"/>
                        </a:xfrm>
                        <a:custGeom>
                          <a:avLst/>
                          <a:gdLst>
                            <a:gd name="T0" fmla="*/ 0 w 69"/>
                            <a:gd name="T1" fmla="*/ 9 h 24"/>
                            <a:gd name="T2" fmla="*/ 3 w 69"/>
                            <a:gd name="T3" fmla="*/ 15 h 24"/>
                            <a:gd name="T4" fmla="*/ 12 w 69"/>
                            <a:gd name="T5" fmla="*/ 19 h 24"/>
                            <a:gd name="T6" fmla="*/ 33 w 69"/>
                            <a:gd name="T7" fmla="*/ 21 h 24"/>
                            <a:gd name="T8" fmla="*/ 50 w 69"/>
                            <a:gd name="T9" fmla="*/ 23 h 24"/>
                            <a:gd name="T10" fmla="*/ 68 w 69"/>
                            <a:gd name="T11" fmla="*/ 19 h 24"/>
                            <a:gd name="T12" fmla="*/ 64 w 69"/>
                            <a:gd name="T13" fmla="*/ 17 h 24"/>
                            <a:gd name="T14" fmla="*/ 51 w 69"/>
                            <a:gd name="T15" fmla="*/ 10 h 24"/>
                            <a:gd name="T16" fmla="*/ 42 w 69"/>
                            <a:gd name="T17" fmla="*/ 6 h 24"/>
                            <a:gd name="T18" fmla="*/ 35 w 69"/>
                            <a:gd name="T19" fmla="*/ 3 h 24"/>
                            <a:gd name="T20" fmla="*/ 27 w 69"/>
                            <a:gd name="T21" fmla="*/ 1 h 24"/>
                            <a:gd name="T22" fmla="*/ 22 w 69"/>
                            <a:gd name="T23" fmla="*/ 0 h 24"/>
                            <a:gd name="T24" fmla="*/ 12 w 69"/>
                            <a:gd name="T25" fmla="*/ 2 h 24"/>
                            <a:gd name="T26" fmla="*/ 7 w 69"/>
                            <a:gd name="T27" fmla="*/ 2 h 24"/>
                            <a:gd name="T28" fmla="*/ 0 w 69"/>
                            <a:gd name="T29" fmla="*/ 9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24"/>
                            <a:gd name="T47" fmla="*/ 69 w 69"/>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24">
                              <a:moveTo>
                                <a:pt x="0" y="9"/>
                              </a:moveTo>
                              <a:lnTo>
                                <a:pt x="3" y="15"/>
                              </a:lnTo>
                              <a:lnTo>
                                <a:pt x="12" y="19"/>
                              </a:lnTo>
                              <a:lnTo>
                                <a:pt x="33" y="21"/>
                              </a:lnTo>
                              <a:lnTo>
                                <a:pt x="50" y="23"/>
                              </a:lnTo>
                              <a:lnTo>
                                <a:pt x="68" y="19"/>
                              </a:lnTo>
                              <a:lnTo>
                                <a:pt x="64" y="17"/>
                              </a:lnTo>
                              <a:lnTo>
                                <a:pt x="51" y="10"/>
                              </a:lnTo>
                              <a:lnTo>
                                <a:pt x="42" y="6"/>
                              </a:lnTo>
                              <a:lnTo>
                                <a:pt x="35" y="3"/>
                              </a:lnTo>
                              <a:lnTo>
                                <a:pt x="27" y="1"/>
                              </a:lnTo>
                              <a:lnTo>
                                <a:pt x="22" y="0"/>
                              </a:lnTo>
                              <a:lnTo>
                                <a:pt x="12" y="2"/>
                              </a:lnTo>
                              <a:lnTo>
                                <a:pt x="7" y="2"/>
                              </a:lnTo>
                              <a:lnTo>
                                <a:pt x="0" y="9"/>
                              </a:lnTo>
                            </a:path>
                          </a:pathLst>
                        </a:custGeom>
                        <a:solidFill>
                          <a:srgbClr val="008080"/>
                        </a:solidFill>
                        <a:ln w="12700" cap="rnd">
                          <a:noFill/>
                          <a:round/>
                          <a:headEnd/>
                          <a:tailEnd/>
                        </a:ln>
                      </p:spPr>
                      <p:txBody>
                        <a:bodyPr/>
                        <a:lstStyle/>
                        <a:p>
                          <a:endParaRPr lang="en-US" dirty="0"/>
                        </a:p>
                      </p:txBody>
                    </p:sp>
                    <p:sp>
                      <p:nvSpPr>
                        <p:cNvPr id="63" name="Freeform 807"/>
                        <p:cNvSpPr>
                          <a:spLocks/>
                        </p:cNvSpPr>
                        <p:nvPr/>
                      </p:nvSpPr>
                      <p:spPr bwMode="auto">
                        <a:xfrm>
                          <a:off x="3823" y="2589"/>
                          <a:ext cx="82" cy="39"/>
                        </a:xfrm>
                        <a:custGeom>
                          <a:avLst/>
                          <a:gdLst>
                            <a:gd name="T0" fmla="*/ 0 w 82"/>
                            <a:gd name="T1" fmla="*/ 0 h 39"/>
                            <a:gd name="T2" fmla="*/ 14 w 82"/>
                            <a:gd name="T3" fmla="*/ 5 h 39"/>
                            <a:gd name="T4" fmla="*/ 36 w 82"/>
                            <a:gd name="T5" fmla="*/ 24 h 39"/>
                            <a:gd name="T6" fmla="*/ 55 w 82"/>
                            <a:gd name="T7" fmla="*/ 32 h 39"/>
                            <a:gd name="T8" fmla="*/ 81 w 82"/>
                            <a:gd name="T9" fmla="*/ 38 h 39"/>
                            <a:gd name="T10" fmla="*/ 51 w 82"/>
                            <a:gd name="T11" fmla="*/ 33 h 39"/>
                            <a:gd name="T12" fmla="*/ 30 w 82"/>
                            <a:gd name="T13" fmla="*/ 26 h 39"/>
                            <a:gd name="T14" fmla="*/ 20 w 82"/>
                            <a:gd name="T15" fmla="*/ 16 h 39"/>
                            <a:gd name="T16" fmla="*/ 0 w 82"/>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9"/>
                            <a:gd name="T29" fmla="*/ 82 w 82"/>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9">
                              <a:moveTo>
                                <a:pt x="0" y="0"/>
                              </a:moveTo>
                              <a:lnTo>
                                <a:pt x="14" y="5"/>
                              </a:lnTo>
                              <a:lnTo>
                                <a:pt x="36" y="24"/>
                              </a:lnTo>
                              <a:lnTo>
                                <a:pt x="55" y="32"/>
                              </a:lnTo>
                              <a:lnTo>
                                <a:pt x="81" y="38"/>
                              </a:lnTo>
                              <a:lnTo>
                                <a:pt x="51" y="33"/>
                              </a:lnTo>
                              <a:lnTo>
                                <a:pt x="30" y="26"/>
                              </a:lnTo>
                              <a:lnTo>
                                <a:pt x="20" y="16"/>
                              </a:lnTo>
                              <a:lnTo>
                                <a:pt x="0" y="0"/>
                              </a:lnTo>
                            </a:path>
                          </a:pathLst>
                        </a:custGeom>
                        <a:solidFill>
                          <a:srgbClr val="008080"/>
                        </a:solidFill>
                        <a:ln w="12700" cap="rnd">
                          <a:noFill/>
                          <a:round/>
                          <a:headEnd/>
                          <a:tailEnd/>
                        </a:ln>
                      </p:spPr>
                      <p:txBody>
                        <a:bodyPr/>
                        <a:lstStyle/>
                        <a:p>
                          <a:endParaRPr lang="en-US" dirty="0"/>
                        </a:p>
                      </p:txBody>
                    </p:sp>
                  </p:grpSp>
                </p:grpSp>
              </p:grpSp>
            </p:grpSp>
            <p:sp>
              <p:nvSpPr>
                <p:cNvPr id="44" name="Freeform 808"/>
                <p:cNvSpPr>
                  <a:spLocks/>
                </p:cNvSpPr>
                <p:nvPr/>
              </p:nvSpPr>
              <p:spPr bwMode="auto">
                <a:xfrm>
                  <a:off x="3841" y="2469"/>
                  <a:ext cx="79" cy="89"/>
                </a:xfrm>
                <a:custGeom>
                  <a:avLst/>
                  <a:gdLst>
                    <a:gd name="T0" fmla="*/ 20 w 79"/>
                    <a:gd name="T1" fmla="*/ 61 h 89"/>
                    <a:gd name="T2" fmla="*/ 50 w 79"/>
                    <a:gd name="T3" fmla="*/ 76 h 89"/>
                    <a:gd name="T4" fmla="*/ 52 w 79"/>
                    <a:gd name="T5" fmla="*/ 80 h 89"/>
                    <a:gd name="T6" fmla="*/ 67 w 79"/>
                    <a:gd name="T7" fmla="*/ 74 h 89"/>
                    <a:gd name="T8" fmla="*/ 65 w 79"/>
                    <a:gd name="T9" fmla="*/ 61 h 89"/>
                    <a:gd name="T10" fmla="*/ 68 w 79"/>
                    <a:gd name="T11" fmla="*/ 38 h 89"/>
                    <a:gd name="T12" fmla="*/ 74 w 79"/>
                    <a:gd name="T13" fmla="*/ 16 h 89"/>
                    <a:gd name="T14" fmla="*/ 75 w 79"/>
                    <a:gd name="T15" fmla="*/ 6 h 89"/>
                    <a:gd name="T16" fmla="*/ 77 w 79"/>
                    <a:gd name="T17" fmla="*/ 2 h 89"/>
                    <a:gd name="T18" fmla="*/ 78 w 79"/>
                    <a:gd name="T19" fmla="*/ 0 h 89"/>
                    <a:gd name="T20" fmla="*/ 78 w 79"/>
                    <a:gd name="T21" fmla="*/ 11 h 89"/>
                    <a:gd name="T22" fmla="*/ 71 w 79"/>
                    <a:gd name="T23" fmla="*/ 34 h 89"/>
                    <a:gd name="T24" fmla="*/ 70 w 79"/>
                    <a:gd name="T25" fmla="*/ 50 h 89"/>
                    <a:gd name="T26" fmla="*/ 70 w 79"/>
                    <a:gd name="T27" fmla="*/ 66 h 89"/>
                    <a:gd name="T28" fmla="*/ 71 w 79"/>
                    <a:gd name="T29" fmla="*/ 76 h 89"/>
                    <a:gd name="T30" fmla="*/ 50 w 79"/>
                    <a:gd name="T31" fmla="*/ 88 h 89"/>
                    <a:gd name="T32" fmla="*/ 47 w 79"/>
                    <a:gd name="T33" fmla="*/ 79 h 89"/>
                    <a:gd name="T34" fmla="*/ 39 w 79"/>
                    <a:gd name="T35" fmla="*/ 74 h 89"/>
                    <a:gd name="T36" fmla="*/ 0 w 79"/>
                    <a:gd name="T37" fmla="*/ 61 h 89"/>
                    <a:gd name="T38" fmla="*/ 20 w 79"/>
                    <a:gd name="T39" fmla="*/ 61 h 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
                    <a:gd name="T61" fmla="*/ 0 h 89"/>
                    <a:gd name="T62" fmla="*/ 79 w 79"/>
                    <a:gd name="T63" fmla="*/ 89 h 8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 h="89">
                      <a:moveTo>
                        <a:pt x="20" y="61"/>
                      </a:moveTo>
                      <a:lnTo>
                        <a:pt x="50" y="76"/>
                      </a:lnTo>
                      <a:lnTo>
                        <a:pt x="52" y="80"/>
                      </a:lnTo>
                      <a:lnTo>
                        <a:pt x="67" y="74"/>
                      </a:lnTo>
                      <a:lnTo>
                        <a:pt x="65" y="61"/>
                      </a:lnTo>
                      <a:lnTo>
                        <a:pt x="68" y="38"/>
                      </a:lnTo>
                      <a:lnTo>
                        <a:pt x="74" y="16"/>
                      </a:lnTo>
                      <a:lnTo>
                        <a:pt x="75" y="6"/>
                      </a:lnTo>
                      <a:lnTo>
                        <a:pt x="77" y="2"/>
                      </a:lnTo>
                      <a:lnTo>
                        <a:pt x="78" y="0"/>
                      </a:lnTo>
                      <a:lnTo>
                        <a:pt x="78" y="11"/>
                      </a:lnTo>
                      <a:lnTo>
                        <a:pt x="71" y="34"/>
                      </a:lnTo>
                      <a:lnTo>
                        <a:pt x="70" y="50"/>
                      </a:lnTo>
                      <a:lnTo>
                        <a:pt x="70" y="66"/>
                      </a:lnTo>
                      <a:lnTo>
                        <a:pt x="71" y="76"/>
                      </a:lnTo>
                      <a:lnTo>
                        <a:pt x="50" y="88"/>
                      </a:lnTo>
                      <a:lnTo>
                        <a:pt x="47" y="79"/>
                      </a:lnTo>
                      <a:lnTo>
                        <a:pt x="39" y="74"/>
                      </a:lnTo>
                      <a:lnTo>
                        <a:pt x="0" y="61"/>
                      </a:lnTo>
                      <a:lnTo>
                        <a:pt x="20" y="61"/>
                      </a:lnTo>
                    </a:path>
                  </a:pathLst>
                </a:custGeom>
                <a:solidFill>
                  <a:srgbClr val="008080"/>
                </a:solidFill>
                <a:ln w="12700" cap="rnd">
                  <a:noFill/>
                  <a:round/>
                  <a:headEnd/>
                  <a:tailEnd/>
                </a:ln>
              </p:spPr>
              <p:txBody>
                <a:bodyPr/>
                <a:lstStyle/>
                <a:p>
                  <a:endParaRPr lang="en-US" dirty="0"/>
                </a:p>
              </p:txBody>
            </p:sp>
          </p:grpSp>
          <p:grpSp>
            <p:nvGrpSpPr>
              <p:cNvPr id="22" name="Group 809"/>
              <p:cNvGrpSpPr>
                <a:grpSpLocks/>
              </p:cNvGrpSpPr>
              <p:nvPr/>
            </p:nvGrpSpPr>
            <p:grpSpPr bwMode="auto">
              <a:xfrm>
                <a:off x="3753" y="2367"/>
                <a:ext cx="160" cy="171"/>
                <a:chOff x="3753" y="2367"/>
                <a:chExt cx="160" cy="171"/>
              </a:xfrm>
            </p:grpSpPr>
            <p:sp>
              <p:nvSpPr>
                <p:cNvPr id="28" name="Freeform 810"/>
                <p:cNvSpPr>
                  <a:spLocks/>
                </p:cNvSpPr>
                <p:nvPr/>
              </p:nvSpPr>
              <p:spPr bwMode="auto">
                <a:xfrm>
                  <a:off x="3776" y="2391"/>
                  <a:ext cx="117" cy="48"/>
                </a:xfrm>
                <a:custGeom>
                  <a:avLst/>
                  <a:gdLst>
                    <a:gd name="T0" fmla="*/ 0 w 117"/>
                    <a:gd name="T1" fmla="*/ 29 h 48"/>
                    <a:gd name="T2" fmla="*/ 1 w 117"/>
                    <a:gd name="T3" fmla="*/ 42 h 48"/>
                    <a:gd name="T4" fmla="*/ 4 w 117"/>
                    <a:gd name="T5" fmla="*/ 47 h 48"/>
                    <a:gd name="T6" fmla="*/ 67 w 117"/>
                    <a:gd name="T7" fmla="*/ 32 h 48"/>
                    <a:gd name="T8" fmla="*/ 116 w 117"/>
                    <a:gd name="T9" fmla="*/ 36 h 48"/>
                    <a:gd name="T10" fmla="*/ 114 w 117"/>
                    <a:gd name="T11" fmla="*/ 15 h 48"/>
                    <a:gd name="T12" fmla="*/ 84 w 117"/>
                    <a:gd name="T13" fmla="*/ 0 h 48"/>
                    <a:gd name="T14" fmla="*/ 27 w 117"/>
                    <a:gd name="T15" fmla="*/ 2 h 48"/>
                    <a:gd name="T16" fmla="*/ 0 w 117"/>
                    <a:gd name="T17" fmla="*/ 29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48"/>
                    <a:gd name="T29" fmla="*/ 117 w 117"/>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48">
                      <a:moveTo>
                        <a:pt x="0" y="29"/>
                      </a:moveTo>
                      <a:lnTo>
                        <a:pt x="1" y="42"/>
                      </a:lnTo>
                      <a:lnTo>
                        <a:pt x="4" y="47"/>
                      </a:lnTo>
                      <a:lnTo>
                        <a:pt x="67" y="32"/>
                      </a:lnTo>
                      <a:lnTo>
                        <a:pt x="116" y="36"/>
                      </a:lnTo>
                      <a:lnTo>
                        <a:pt x="114" y="15"/>
                      </a:lnTo>
                      <a:lnTo>
                        <a:pt x="84" y="0"/>
                      </a:lnTo>
                      <a:lnTo>
                        <a:pt x="27" y="2"/>
                      </a:lnTo>
                      <a:lnTo>
                        <a:pt x="0" y="29"/>
                      </a:lnTo>
                    </a:path>
                  </a:pathLst>
                </a:custGeom>
                <a:solidFill>
                  <a:srgbClr val="FF4040"/>
                </a:solidFill>
                <a:ln w="12700" cap="rnd">
                  <a:noFill/>
                  <a:round/>
                  <a:headEnd/>
                  <a:tailEnd/>
                </a:ln>
              </p:spPr>
              <p:txBody>
                <a:bodyPr/>
                <a:lstStyle/>
                <a:p>
                  <a:endParaRPr lang="en-US" dirty="0"/>
                </a:p>
              </p:txBody>
            </p:sp>
            <p:sp>
              <p:nvSpPr>
                <p:cNvPr id="29" name="Freeform 811"/>
                <p:cNvSpPr>
                  <a:spLocks/>
                </p:cNvSpPr>
                <p:nvPr/>
              </p:nvSpPr>
              <p:spPr bwMode="auto">
                <a:xfrm>
                  <a:off x="3843" y="2414"/>
                  <a:ext cx="70" cy="45"/>
                </a:xfrm>
                <a:custGeom>
                  <a:avLst/>
                  <a:gdLst>
                    <a:gd name="T0" fmla="*/ 0 w 70"/>
                    <a:gd name="T1" fmla="*/ 2 h 45"/>
                    <a:gd name="T2" fmla="*/ 12 w 70"/>
                    <a:gd name="T3" fmla="*/ 42 h 45"/>
                    <a:gd name="T4" fmla="*/ 35 w 70"/>
                    <a:gd name="T5" fmla="*/ 31 h 45"/>
                    <a:gd name="T6" fmla="*/ 44 w 70"/>
                    <a:gd name="T7" fmla="*/ 39 h 45"/>
                    <a:gd name="T8" fmla="*/ 52 w 70"/>
                    <a:gd name="T9" fmla="*/ 44 h 45"/>
                    <a:gd name="T10" fmla="*/ 56 w 70"/>
                    <a:gd name="T11" fmla="*/ 44 h 45"/>
                    <a:gd name="T12" fmla="*/ 67 w 70"/>
                    <a:gd name="T13" fmla="*/ 42 h 45"/>
                    <a:gd name="T14" fmla="*/ 68 w 70"/>
                    <a:gd name="T15" fmla="*/ 38 h 45"/>
                    <a:gd name="T16" fmla="*/ 65 w 70"/>
                    <a:gd name="T17" fmla="*/ 40 h 45"/>
                    <a:gd name="T18" fmla="*/ 62 w 70"/>
                    <a:gd name="T19" fmla="*/ 40 h 45"/>
                    <a:gd name="T20" fmla="*/ 60 w 70"/>
                    <a:gd name="T21" fmla="*/ 37 h 45"/>
                    <a:gd name="T22" fmla="*/ 63 w 70"/>
                    <a:gd name="T23" fmla="*/ 37 h 45"/>
                    <a:gd name="T24" fmla="*/ 67 w 70"/>
                    <a:gd name="T25" fmla="*/ 36 h 45"/>
                    <a:gd name="T26" fmla="*/ 61 w 70"/>
                    <a:gd name="T27" fmla="*/ 35 h 45"/>
                    <a:gd name="T28" fmla="*/ 59 w 70"/>
                    <a:gd name="T29" fmla="*/ 31 h 45"/>
                    <a:gd name="T30" fmla="*/ 60 w 70"/>
                    <a:gd name="T31" fmla="*/ 29 h 45"/>
                    <a:gd name="T32" fmla="*/ 64 w 70"/>
                    <a:gd name="T33" fmla="*/ 28 h 45"/>
                    <a:gd name="T34" fmla="*/ 68 w 70"/>
                    <a:gd name="T35" fmla="*/ 25 h 45"/>
                    <a:gd name="T36" fmla="*/ 69 w 70"/>
                    <a:gd name="T37" fmla="*/ 19 h 45"/>
                    <a:gd name="T38" fmla="*/ 67 w 70"/>
                    <a:gd name="T39" fmla="*/ 21 h 45"/>
                    <a:gd name="T40" fmla="*/ 64 w 70"/>
                    <a:gd name="T41" fmla="*/ 22 h 45"/>
                    <a:gd name="T42" fmla="*/ 62 w 70"/>
                    <a:gd name="T43" fmla="*/ 21 h 45"/>
                    <a:gd name="T44" fmla="*/ 63 w 70"/>
                    <a:gd name="T45" fmla="*/ 18 h 45"/>
                    <a:gd name="T46" fmla="*/ 60 w 70"/>
                    <a:gd name="T47" fmla="*/ 19 h 45"/>
                    <a:gd name="T48" fmla="*/ 55 w 70"/>
                    <a:gd name="T49" fmla="*/ 19 h 45"/>
                    <a:gd name="T50" fmla="*/ 53 w 70"/>
                    <a:gd name="T51" fmla="*/ 13 h 45"/>
                    <a:gd name="T52" fmla="*/ 51 w 70"/>
                    <a:gd name="T53" fmla="*/ 11 h 45"/>
                    <a:gd name="T54" fmla="*/ 50 w 70"/>
                    <a:gd name="T55" fmla="*/ 9 h 45"/>
                    <a:gd name="T56" fmla="*/ 40 w 70"/>
                    <a:gd name="T57" fmla="*/ 6 h 45"/>
                    <a:gd name="T58" fmla="*/ 31 w 70"/>
                    <a:gd name="T59" fmla="*/ 3 h 45"/>
                    <a:gd name="T60" fmla="*/ 14 w 70"/>
                    <a:gd name="T61" fmla="*/ 0 h 45"/>
                    <a:gd name="T62" fmla="*/ 0 w 70"/>
                    <a:gd name="T63" fmla="*/ 2 h 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45"/>
                    <a:gd name="T98" fmla="*/ 70 w 70"/>
                    <a:gd name="T99" fmla="*/ 45 h 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45">
                      <a:moveTo>
                        <a:pt x="0" y="2"/>
                      </a:moveTo>
                      <a:lnTo>
                        <a:pt x="12" y="42"/>
                      </a:lnTo>
                      <a:lnTo>
                        <a:pt x="35" y="31"/>
                      </a:lnTo>
                      <a:lnTo>
                        <a:pt x="44" y="39"/>
                      </a:lnTo>
                      <a:lnTo>
                        <a:pt x="52" y="44"/>
                      </a:lnTo>
                      <a:lnTo>
                        <a:pt x="56" y="44"/>
                      </a:lnTo>
                      <a:lnTo>
                        <a:pt x="67" y="42"/>
                      </a:lnTo>
                      <a:lnTo>
                        <a:pt x="68" y="38"/>
                      </a:lnTo>
                      <a:lnTo>
                        <a:pt x="65" y="40"/>
                      </a:lnTo>
                      <a:lnTo>
                        <a:pt x="62" y="40"/>
                      </a:lnTo>
                      <a:lnTo>
                        <a:pt x="60" y="37"/>
                      </a:lnTo>
                      <a:lnTo>
                        <a:pt x="63" y="37"/>
                      </a:lnTo>
                      <a:lnTo>
                        <a:pt x="67" y="36"/>
                      </a:lnTo>
                      <a:lnTo>
                        <a:pt x="61" y="35"/>
                      </a:lnTo>
                      <a:lnTo>
                        <a:pt x="59" y="31"/>
                      </a:lnTo>
                      <a:lnTo>
                        <a:pt x="60" y="29"/>
                      </a:lnTo>
                      <a:lnTo>
                        <a:pt x="64" y="28"/>
                      </a:lnTo>
                      <a:lnTo>
                        <a:pt x="68" y="25"/>
                      </a:lnTo>
                      <a:lnTo>
                        <a:pt x="69" y="19"/>
                      </a:lnTo>
                      <a:lnTo>
                        <a:pt x="67" y="21"/>
                      </a:lnTo>
                      <a:lnTo>
                        <a:pt x="64" y="22"/>
                      </a:lnTo>
                      <a:lnTo>
                        <a:pt x="62" y="21"/>
                      </a:lnTo>
                      <a:lnTo>
                        <a:pt x="63" y="18"/>
                      </a:lnTo>
                      <a:lnTo>
                        <a:pt x="60" y="19"/>
                      </a:lnTo>
                      <a:lnTo>
                        <a:pt x="55" y="19"/>
                      </a:lnTo>
                      <a:lnTo>
                        <a:pt x="53" y="13"/>
                      </a:lnTo>
                      <a:lnTo>
                        <a:pt x="51" y="11"/>
                      </a:lnTo>
                      <a:lnTo>
                        <a:pt x="50" y="9"/>
                      </a:lnTo>
                      <a:lnTo>
                        <a:pt x="40" y="6"/>
                      </a:lnTo>
                      <a:lnTo>
                        <a:pt x="31" y="3"/>
                      </a:lnTo>
                      <a:lnTo>
                        <a:pt x="14" y="0"/>
                      </a:lnTo>
                      <a:lnTo>
                        <a:pt x="0" y="2"/>
                      </a:lnTo>
                    </a:path>
                  </a:pathLst>
                </a:custGeom>
                <a:solidFill>
                  <a:srgbClr val="C06000"/>
                </a:solidFill>
                <a:ln w="12700" cap="rnd">
                  <a:noFill/>
                  <a:round/>
                  <a:headEnd/>
                  <a:tailEnd/>
                </a:ln>
              </p:spPr>
              <p:txBody>
                <a:bodyPr/>
                <a:lstStyle/>
                <a:p>
                  <a:endParaRPr lang="en-US" dirty="0"/>
                </a:p>
              </p:txBody>
            </p:sp>
            <p:sp>
              <p:nvSpPr>
                <p:cNvPr id="30" name="Freeform 812"/>
                <p:cNvSpPr>
                  <a:spLocks/>
                </p:cNvSpPr>
                <p:nvPr/>
              </p:nvSpPr>
              <p:spPr bwMode="auto">
                <a:xfrm>
                  <a:off x="3779" y="2414"/>
                  <a:ext cx="133" cy="124"/>
                </a:xfrm>
                <a:custGeom>
                  <a:avLst/>
                  <a:gdLst>
                    <a:gd name="T0" fmla="*/ 1 w 133"/>
                    <a:gd name="T1" fmla="*/ 23 h 124"/>
                    <a:gd name="T2" fmla="*/ 1 w 133"/>
                    <a:gd name="T3" fmla="*/ 34 h 124"/>
                    <a:gd name="T4" fmla="*/ 0 w 133"/>
                    <a:gd name="T5" fmla="*/ 40 h 124"/>
                    <a:gd name="T6" fmla="*/ 2 w 133"/>
                    <a:gd name="T7" fmla="*/ 43 h 124"/>
                    <a:gd name="T8" fmla="*/ 7 w 133"/>
                    <a:gd name="T9" fmla="*/ 49 h 124"/>
                    <a:gd name="T10" fmla="*/ 11 w 133"/>
                    <a:gd name="T11" fmla="*/ 52 h 124"/>
                    <a:gd name="T12" fmla="*/ 13 w 133"/>
                    <a:gd name="T13" fmla="*/ 57 h 124"/>
                    <a:gd name="T14" fmla="*/ 14 w 133"/>
                    <a:gd name="T15" fmla="*/ 64 h 124"/>
                    <a:gd name="T16" fmla="*/ 15 w 133"/>
                    <a:gd name="T17" fmla="*/ 70 h 124"/>
                    <a:gd name="T18" fmla="*/ 18 w 133"/>
                    <a:gd name="T19" fmla="*/ 75 h 124"/>
                    <a:gd name="T20" fmla="*/ 22 w 133"/>
                    <a:gd name="T21" fmla="*/ 77 h 124"/>
                    <a:gd name="T22" fmla="*/ 26 w 133"/>
                    <a:gd name="T23" fmla="*/ 80 h 124"/>
                    <a:gd name="T24" fmla="*/ 33 w 133"/>
                    <a:gd name="T25" fmla="*/ 87 h 124"/>
                    <a:gd name="T26" fmla="*/ 39 w 133"/>
                    <a:gd name="T27" fmla="*/ 93 h 124"/>
                    <a:gd name="T28" fmla="*/ 45 w 133"/>
                    <a:gd name="T29" fmla="*/ 96 h 124"/>
                    <a:gd name="T30" fmla="*/ 46 w 133"/>
                    <a:gd name="T31" fmla="*/ 101 h 124"/>
                    <a:gd name="T32" fmla="*/ 50 w 133"/>
                    <a:gd name="T33" fmla="*/ 103 h 124"/>
                    <a:gd name="T34" fmla="*/ 54 w 133"/>
                    <a:gd name="T35" fmla="*/ 104 h 124"/>
                    <a:gd name="T36" fmla="*/ 66 w 133"/>
                    <a:gd name="T37" fmla="*/ 103 h 124"/>
                    <a:gd name="T38" fmla="*/ 71 w 133"/>
                    <a:gd name="T39" fmla="*/ 103 h 124"/>
                    <a:gd name="T40" fmla="*/ 80 w 133"/>
                    <a:gd name="T41" fmla="*/ 105 h 124"/>
                    <a:gd name="T42" fmla="*/ 92 w 133"/>
                    <a:gd name="T43" fmla="*/ 109 h 124"/>
                    <a:gd name="T44" fmla="*/ 111 w 133"/>
                    <a:gd name="T45" fmla="*/ 120 h 124"/>
                    <a:gd name="T46" fmla="*/ 119 w 133"/>
                    <a:gd name="T47" fmla="*/ 123 h 124"/>
                    <a:gd name="T48" fmla="*/ 121 w 133"/>
                    <a:gd name="T49" fmla="*/ 108 h 124"/>
                    <a:gd name="T50" fmla="*/ 124 w 133"/>
                    <a:gd name="T51" fmla="*/ 88 h 124"/>
                    <a:gd name="T52" fmla="*/ 127 w 133"/>
                    <a:gd name="T53" fmla="*/ 76 h 124"/>
                    <a:gd name="T54" fmla="*/ 131 w 133"/>
                    <a:gd name="T55" fmla="*/ 62 h 124"/>
                    <a:gd name="T56" fmla="*/ 132 w 133"/>
                    <a:gd name="T57" fmla="*/ 52 h 124"/>
                    <a:gd name="T58" fmla="*/ 124 w 133"/>
                    <a:gd name="T59" fmla="*/ 53 h 124"/>
                    <a:gd name="T60" fmla="*/ 118 w 133"/>
                    <a:gd name="T61" fmla="*/ 50 h 124"/>
                    <a:gd name="T62" fmla="*/ 114 w 133"/>
                    <a:gd name="T63" fmla="*/ 46 h 124"/>
                    <a:gd name="T64" fmla="*/ 111 w 133"/>
                    <a:gd name="T65" fmla="*/ 41 h 124"/>
                    <a:gd name="T66" fmla="*/ 107 w 133"/>
                    <a:gd name="T67" fmla="*/ 33 h 124"/>
                    <a:gd name="T68" fmla="*/ 108 w 133"/>
                    <a:gd name="T69" fmla="*/ 21 h 124"/>
                    <a:gd name="T70" fmla="*/ 104 w 133"/>
                    <a:gd name="T71" fmla="*/ 12 h 124"/>
                    <a:gd name="T72" fmla="*/ 99 w 133"/>
                    <a:gd name="T73" fmla="*/ 10 h 124"/>
                    <a:gd name="T74" fmla="*/ 94 w 133"/>
                    <a:gd name="T75" fmla="*/ 12 h 124"/>
                    <a:gd name="T76" fmla="*/ 90 w 133"/>
                    <a:gd name="T77" fmla="*/ 16 h 124"/>
                    <a:gd name="T78" fmla="*/ 90 w 133"/>
                    <a:gd name="T79" fmla="*/ 22 h 124"/>
                    <a:gd name="T80" fmla="*/ 90 w 133"/>
                    <a:gd name="T81" fmla="*/ 29 h 124"/>
                    <a:gd name="T82" fmla="*/ 82 w 133"/>
                    <a:gd name="T83" fmla="*/ 31 h 124"/>
                    <a:gd name="T84" fmla="*/ 81 w 133"/>
                    <a:gd name="T85" fmla="*/ 21 h 124"/>
                    <a:gd name="T86" fmla="*/ 75 w 133"/>
                    <a:gd name="T87" fmla="*/ 17 h 124"/>
                    <a:gd name="T88" fmla="*/ 75 w 133"/>
                    <a:gd name="T89" fmla="*/ 12 h 124"/>
                    <a:gd name="T90" fmla="*/ 70 w 133"/>
                    <a:gd name="T91" fmla="*/ 11 h 124"/>
                    <a:gd name="T92" fmla="*/ 74 w 133"/>
                    <a:gd name="T93" fmla="*/ 7 h 124"/>
                    <a:gd name="T94" fmla="*/ 71 w 133"/>
                    <a:gd name="T95" fmla="*/ 0 h 124"/>
                    <a:gd name="T96" fmla="*/ 62 w 133"/>
                    <a:gd name="T97" fmla="*/ 0 h 124"/>
                    <a:gd name="T98" fmla="*/ 49 w 133"/>
                    <a:gd name="T99" fmla="*/ 2 h 124"/>
                    <a:gd name="T100" fmla="*/ 36 w 133"/>
                    <a:gd name="T101" fmla="*/ 4 h 124"/>
                    <a:gd name="T102" fmla="*/ 24 w 133"/>
                    <a:gd name="T103" fmla="*/ 8 h 124"/>
                    <a:gd name="T104" fmla="*/ 13 w 133"/>
                    <a:gd name="T105" fmla="*/ 13 h 124"/>
                    <a:gd name="T106" fmla="*/ 1 w 133"/>
                    <a:gd name="T107" fmla="*/ 23 h 1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3"/>
                    <a:gd name="T163" fmla="*/ 0 h 124"/>
                    <a:gd name="T164" fmla="*/ 133 w 133"/>
                    <a:gd name="T165" fmla="*/ 124 h 1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3" h="124">
                      <a:moveTo>
                        <a:pt x="1" y="23"/>
                      </a:moveTo>
                      <a:lnTo>
                        <a:pt x="1" y="34"/>
                      </a:lnTo>
                      <a:lnTo>
                        <a:pt x="0" y="40"/>
                      </a:lnTo>
                      <a:lnTo>
                        <a:pt x="2" y="43"/>
                      </a:lnTo>
                      <a:lnTo>
                        <a:pt x="7" y="49"/>
                      </a:lnTo>
                      <a:lnTo>
                        <a:pt x="11" y="52"/>
                      </a:lnTo>
                      <a:lnTo>
                        <a:pt x="13" y="57"/>
                      </a:lnTo>
                      <a:lnTo>
                        <a:pt x="14" y="64"/>
                      </a:lnTo>
                      <a:lnTo>
                        <a:pt x="15" y="70"/>
                      </a:lnTo>
                      <a:lnTo>
                        <a:pt x="18" y="75"/>
                      </a:lnTo>
                      <a:lnTo>
                        <a:pt x="22" y="77"/>
                      </a:lnTo>
                      <a:lnTo>
                        <a:pt x="26" y="80"/>
                      </a:lnTo>
                      <a:lnTo>
                        <a:pt x="33" y="87"/>
                      </a:lnTo>
                      <a:lnTo>
                        <a:pt x="39" y="93"/>
                      </a:lnTo>
                      <a:lnTo>
                        <a:pt x="45" y="96"/>
                      </a:lnTo>
                      <a:lnTo>
                        <a:pt x="46" y="101"/>
                      </a:lnTo>
                      <a:lnTo>
                        <a:pt x="50" y="103"/>
                      </a:lnTo>
                      <a:lnTo>
                        <a:pt x="54" y="104"/>
                      </a:lnTo>
                      <a:lnTo>
                        <a:pt x="66" y="103"/>
                      </a:lnTo>
                      <a:lnTo>
                        <a:pt x="71" y="103"/>
                      </a:lnTo>
                      <a:lnTo>
                        <a:pt x="80" y="105"/>
                      </a:lnTo>
                      <a:lnTo>
                        <a:pt x="92" y="109"/>
                      </a:lnTo>
                      <a:lnTo>
                        <a:pt x="111" y="120"/>
                      </a:lnTo>
                      <a:lnTo>
                        <a:pt x="119" y="123"/>
                      </a:lnTo>
                      <a:lnTo>
                        <a:pt x="121" y="108"/>
                      </a:lnTo>
                      <a:lnTo>
                        <a:pt x="124" y="88"/>
                      </a:lnTo>
                      <a:lnTo>
                        <a:pt x="127" y="76"/>
                      </a:lnTo>
                      <a:lnTo>
                        <a:pt x="131" y="62"/>
                      </a:lnTo>
                      <a:lnTo>
                        <a:pt x="132" y="52"/>
                      </a:lnTo>
                      <a:lnTo>
                        <a:pt x="124" y="53"/>
                      </a:lnTo>
                      <a:lnTo>
                        <a:pt x="118" y="50"/>
                      </a:lnTo>
                      <a:lnTo>
                        <a:pt x="114" y="46"/>
                      </a:lnTo>
                      <a:lnTo>
                        <a:pt x="111" y="41"/>
                      </a:lnTo>
                      <a:lnTo>
                        <a:pt x="107" y="33"/>
                      </a:lnTo>
                      <a:lnTo>
                        <a:pt x="108" y="21"/>
                      </a:lnTo>
                      <a:lnTo>
                        <a:pt x="104" y="12"/>
                      </a:lnTo>
                      <a:lnTo>
                        <a:pt x="99" y="10"/>
                      </a:lnTo>
                      <a:lnTo>
                        <a:pt x="94" y="12"/>
                      </a:lnTo>
                      <a:lnTo>
                        <a:pt x="90" y="16"/>
                      </a:lnTo>
                      <a:lnTo>
                        <a:pt x="90" y="22"/>
                      </a:lnTo>
                      <a:lnTo>
                        <a:pt x="90" y="29"/>
                      </a:lnTo>
                      <a:lnTo>
                        <a:pt x="82" y="31"/>
                      </a:lnTo>
                      <a:lnTo>
                        <a:pt x="81" y="21"/>
                      </a:lnTo>
                      <a:lnTo>
                        <a:pt x="75" y="17"/>
                      </a:lnTo>
                      <a:lnTo>
                        <a:pt x="75" y="12"/>
                      </a:lnTo>
                      <a:lnTo>
                        <a:pt x="70" y="11"/>
                      </a:lnTo>
                      <a:lnTo>
                        <a:pt x="74" y="7"/>
                      </a:lnTo>
                      <a:lnTo>
                        <a:pt x="71" y="0"/>
                      </a:lnTo>
                      <a:lnTo>
                        <a:pt x="62" y="0"/>
                      </a:lnTo>
                      <a:lnTo>
                        <a:pt x="49" y="2"/>
                      </a:lnTo>
                      <a:lnTo>
                        <a:pt x="36" y="4"/>
                      </a:lnTo>
                      <a:lnTo>
                        <a:pt x="24" y="8"/>
                      </a:lnTo>
                      <a:lnTo>
                        <a:pt x="13" y="13"/>
                      </a:lnTo>
                      <a:lnTo>
                        <a:pt x="1" y="23"/>
                      </a:lnTo>
                    </a:path>
                  </a:pathLst>
                </a:custGeom>
                <a:solidFill>
                  <a:srgbClr val="FFE0C0"/>
                </a:solidFill>
                <a:ln w="12700" cap="rnd">
                  <a:noFill/>
                  <a:round/>
                  <a:headEnd/>
                  <a:tailEnd/>
                </a:ln>
              </p:spPr>
              <p:txBody>
                <a:bodyPr/>
                <a:lstStyle/>
                <a:p>
                  <a:endParaRPr lang="en-US" dirty="0"/>
                </a:p>
              </p:txBody>
            </p:sp>
            <p:sp>
              <p:nvSpPr>
                <p:cNvPr id="31" name="Freeform 813"/>
                <p:cNvSpPr>
                  <a:spLocks/>
                </p:cNvSpPr>
                <p:nvPr/>
              </p:nvSpPr>
              <p:spPr bwMode="auto">
                <a:xfrm>
                  <a:off x="3753" y="2367"/>
                  <a:ext cx="151" cy="62"/>
                </a:xfrm>
                <a:custGeom>
                  <a:avLst/>
                  <a:gdLst>
                    <a:gd name="T0" fmla="*/ 32 w 151"/>
                    <a:gd name="T1" fmla="*/ 51 h 62"/>
                    <a:gd name="T2" fmla="*/ 52 w 151"/>
                    <a:gd name="T3" fmla="*/ 38 h 62"/>
                    <a:gd name="T4" fmla="*/ 73 w 151"/>
                    <a:gd name="T5" fmla="*/ 33 h 62"/>
                    <a:gd name="T6" fmla="*/ 79 w 151"/>
                    <a:gd name="T7" fmla="*/ 33 h 62"/>
                    <a:gd name="T8" fmla="*/ 104 w 151"/>
                    <a:gd name="T9" fmla="*/ 34 h 62"/>
                    <a:gd name="T10" fmla="*/ 129 w 151"/>
                    <a:gd name="T11" fmla="*/ 42 h 62"/>
                    <a:gd name="T12" fmla="*/ 140 w 151"/>
                    <a:gd name="T13" fmla="*/ 44 h 62"/>
                    <a:gd name="T14" fmla="*/ 143 w 151"/>
                    <a:gd name="T15" fmla="*/ 34 h 62"/>
                    <a:gd name="T16" fmla="*/ 147 w 151"/>
                    <a:gd name="T17" fmla="*/ 31 h 62"/>
                    <a:gd name="T18" fmla="*/ 135 w 151"/>
                    <a:gd name="T19" fmla="*/ 25 h 62"/>
                    <a:gd name="T20" fmla="*/ 132 w 151"/>
                    <a:gd name="T21" fmla="*/ 18 h 62"/>
                    <a:gd name="T22" fmla="*/ 123 w 151"/>
                    <a:gd name="T23" fmla="*/ 10 h 62"/>
                    <a:gd name="T24" fmla="*/ 106 w 151"/>
                    <a:gd name="T25" fmla="*/ 5 h 62"/>
                    <a:gd name="T26" fmla="*/ 98 w 151"/>
                    <a:gd name="T27" fmla="*/ 2 h 62"/>
                    <a:gd name="T28" fmla="*/ 89 w 151"/>
                    <a:gd name="T29" fmla="*/ 4 h 62"/>
                    <a:gd name="T30" fmla="*/ 82 w 151"/>
                    <a:gd name="T31" fmla="*/ 5 h 62"/>
                    <a:gd name="T32" fmla="*/ 75 w 151"/>
                    <a:gd name="T33" fmla="*/ 1 h 62"/>
                    <a:gd name="T34" fmla="*/ 52 w 151"/>
                    <a:gd name="T35" fmla="*/ 2 h 62"/>
                    <a:gd name="T36" fmla="*/ 52 w 151"/>
                    <a:gd name="T37" fmla="*/ 11 h 62"/>
                    <a:gd name="T38" fmla="*/ 37 w 151"/>
                    <a:gd name="T39" fmla="*/ 9 h 62"/>
                    <a:gd name="T40" fmla="*/ 27 w 151"/>
                    <a:gd name="T41" fmla="*/ 8 h 62"/>
                    <a:gd name="T42" fmla="*/ 29 w 151"/>
                    <a:gd name="T43" fmla="*/ 18 h 62"/>
                    <a:gd name="T44" fmla="*/ 26 w 151"/>
                    <a:gd name="T45" fmla="*/ 27 h 62"/>
                    <a:gd name="T46" fmla="*/ 11 w 151"/>
                    <a:gd name="T47" fmla="*/ 30 h 62"/>
                    <a:gd name="T48" fmla="*/ 5 w 151"/>
                    <a:gd name="T49" fmla="*/ 37 h 62"/>
                    <a:gd name="T50" fmla="*/ 21 w 151"/>
                    <a:gd name="T51" fmla="*/ 36 h 62"/>
                    <a:gd name="T52" fmla="*/ 14 w 151"/>
                    <a:gd name="T53" fmla="*/ 40 h 62"/>
                    <a:gd name="T54" fmla="*/ 0 w 151"/>
                    <a:gd name="T55" fmla="*/ 48 h 62"/>
                    <a:gd name="T56" fmla="*/ 1 w 151"/>
                    <a:gd name="T57" fmla="*/ 59 h 62"/>
                    <a:gd name="T58" fmla="*/ 8 w 151"/>
                    <a:gd name="T59" fmla="*/ 51 h 62"/>
                    <a:gd name="T60" fmla="*/ 17 w 151"/>
                    <a:gd name="T61" fmla="*/ 54 h 62"/>
                    <a:gd name="T62" fmla="*/ 19 w 151"/>
                    <a:gd name="T63" fmla="*/ 56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1"/>
                    <a:gd name="T97" fmla="*/ 0 h 62"/>
                    <a:gd name="T98" fmla="*/ 151 w 151"/>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1" h="62">
                      <a:moveTo>
                        <a:pt x="23" y="57"/>
                      </a:moveTo>
                      <a:lnTo>
                        <a:pt x="32" y="51"/>
                      </a:lnTo>
                      <a:lnTo>
                        <a:pt x="40" y="44"/>
                      </a:lnTo>
                      <a:lnTo>
                        <a:pt x="52" y="38"/>
                      </a:lnTo>
                      <a:lnTo>
                        <a:pt x="61" y="37"/>
                      </a:lnTo>
                      <a:lnTo>
                        <a:pt x="73" y="33"/>
                      </a:lnTo>
                      <a:lnTo>
                        <a:pt x="74" y="39"/>
                      </a:lnTo>
                      <a:lnTo>
                        <a:pt x="79" y="33"/>
                      </a:lnTo>
                      <a:lnTo>
                        <a:pt x="87" y="31"/>
                      </a:lnTo>
                      <a:lnTo>
                        <a:pt x="104" y="34"/>
                      </a:lnTo>
                      <a:lnTo>
                        <a:pt x="127" y="37"/>
                      </a:lnTo>
                      <a:lnTo>
                        <a:pt x="129" y="42"/>
                      </a:lnTo>
                      <a:lnTo>
                        <a:pt x="136" y="44"/>
                      </a:lnTo>
                      <a:lnTo>
                        <a:pt x="140" y="44"/>
                      </a:lnTo>
                      <a:lnTo>
                        <a:pt x="141" y="39"/>
                      </a:lnTo>
                      <a:lnTo>
                        <a:pt x="143" y="34"/>
                      </a:lnTo>
                      <a:lnTo>
                        <a:pt x="150" y="39"/>
                      </a:lnTo>
                      <a:lnTo>
                        <a:pt x="147" y="31"/>
                      </a:lnTo>
                      <a:lnTo>
                        <a:pt x="141" y="31"/>
                      </a:lnTo>
                      <a:lnTo>
                        <a:pt x="135" y="25"/>
                      </a:lnTo>
                      <a:lnTo>
                        <a:pt x="136" y="20"/>
                      </a:lnTo>
                      <a:lnTo>
                        <a:pt x="132" y="18"/>
                      </a:lnTo>
                      <a:lnTo>
                        <a:pt x="126" y="14"/>
                      </a:lnTo>
                      <a:lnTo>
                        <a:pt x="123" y="10"/>
                      </a:lnTo>
                      <a:lnTo>
                        <a:pt x="113" y="10"/>
                      </a:lnTo>
                      <a:lnTo>
                        <a:pt x="106" y="5"/>
                      </a:lnTo>
                      <a:lnTo>
                        <a:pt x="103" y="1"/>
                      </a:lnTo>
                      <a:lnTo>
                        <a:pt x="98" y="2"/>
                      </a:lnTo>
                      <a:lnTo>
                        <a:pt x="93" y="6"/>
                      </a:lnTo>
                      <a:lnTo>
                        <a:pt x="89" y="4"/>
                      </a:lnTo>
                      <a:lnTo>
                        <a:pt x="86" y="0"/>
                      </a:lnTo>
                      <a:lnTo>
                        <a:pt x="82" y="5"/>
                      </a:lnTo>
                      <a:lnTo>
                        <a:pt x="79" y="4"/>
                      </a:lnTo>
                      <a:lnTo>
                        <a:pt x="75" y="1"/>
                      </a:lnTo>
                      <a:lnTo>
                        <a:pt x="66" y="1"/>
                      </a:lnTo>
                      <a:lnTo>
                        <a:pt x="52" y="2"/>
                      </a:lnTo>
                      <a:lnTo>
                        <a:pt x="61" y="5"/>
                      </a:lnTo>
                      <a:lnTo>
                        <a:pt x="52" y="11"/>
                      </a:lnTo>
                      <a:lnTo>
                        <a:pt x="46" y="10"/>
                      </a:lnTo>
                      <a:lnTo>
                        <a:pt x="37" y="9"/>
                      </a:lnTo>
                      <a:lnTo>
                        <a:pt x="35" y="11"/>
                      </a:lnTo>
                      <a:lnTo>
                        <a:pt x="27" y="8"/>
                      </a:lnTo>
                      <a:lnTo>
                        <a:pt x="32" y="14"/>
                      </a:lnTo>
                      <a:lnTo>
                        <a:pt x="29" y="18"/>
                      </a:lnTo>
                      <a:lnTo>
                        <a:pt x="31" y="24"/>
                      </a:lnTo>
                      <a:lnTo>
                        <a:pt x="26" y="27"/>
                      </a:lnTo>
                      <a:lnTo>
                        <a:pt x="18" y="27"/>
                      </a:lnTo>
                      <a:lnTo>
                        <a:pt x="11" y="30"/>
                      </a:lnTo>
                      <a:lnTo>
                        <a:pt x="6" y="34"/>
                      </a:lnTo>
                      <a:lnTo>
                        <a:pt x="5" y="37"/>
                      </a:lnTo>
                      <a:lnTo>
                        <a:pt x="17" y="36"/>
                      </a:lnTo>
                      <a:lnTo>
                        <a:pt x="21" y="36"/>
                      </a:lnTo>
                      <a:lnTo>
                        <a:pt x="20" y="39"/>
                      </a:lnTo>
                      <a:lnTo>
                        <a:pt x="14" y="40"/>
                      </a:lnTo>
                      <a:lnTo>
                        <a:pt x="6" y="43"/>
                      </a:lnTo>
                      <a:lnTo>
                        <a:pt x="0" y="48"/>
                      </a:lnTo>
                      <a:lnTo>
                        <a:pt x="0" y="57"/>
                      </a:lnTo>
                      <a:lnTo>
                        <a:pt x="1" y="59"/>
                      </a:lnTo>
                      <a:lnTo>
                        <a:pt x="2" y="53"/>
                      </a:lnTo>
                      <a:lnTo>
                        <a:pt x="8" y="51"/>
                      </a:lnTo>
                      <a:lnTo>
                        <a:pt x="14" y="51"/>
                      </a:lnTo>
                      <a:lnTo>
                        <a:pt x="17" y="54"/>
                      </a:lnTo>
                      <a:lnTo>
                        <a:pt x="17" y="61"/>
                      </a:lnTo>
                      <a:lnTo>
                        <a:pt x="19" y="56"/>
                      </a:lnTo>
                      <a:lnTo>
                        <a:pt x="23" y="57"/>
                      </a:lnTo>
                    </a:path>
                  </a:pathLst>
                </a:custGeom>
                <a:solidFill>
                  <a:srgbClr val="C06000"/>
                </a:solidFill>
                <a:ln w="12700" cap="rnd">
                  <a:noFill/>
                  <a:round/>
                  <a:headEnd/>
                  <a:tailEnd/>
                </a:ln>
              </p:spPr>
              <p:txBody>
                <a:bodyPr/>
                <a:lstStyle/>
                <a:p>
                  <a:endParaRPr lang="en-US" dirty="0"/>
                </a:p>
              </p:txBody>
            </p:sp>
            <p:sp>
              <p:nvSpPr>
                <p:cNvPr id="32" name="Freeform 814"/>
                <p:cNvSpPr>
                  <a:spLocks/>
                </p:cNvSpPr>
                <p:nvPr/>
              </p:nvSpPr>
              <p:spPr bwMode="auto">
                <a:xfrm>
                  <a:off x="3814" y="2488"/>
                  <a:ext cx="21" cy="11"/>
                </a:xfrm>
                <a:custGeom>
                  <a:avLst/>
                  <a:gdLst>
                    <a:gd name="T0" fmla="*/ 5 w 21"/>
                    <a:gd name="T1" fmla="*/ 10 h 11"/>
                    <a:gd name="T2" fmla="*/ 1 w 21"/>
                    <a:gd name="T3" fmla="*/ 8 h 11"/>
                    <a:gd name="T4" fmla="*/ 0 w 21"/>
                    <a:gd name="T5" fmla="*/ 8 h 11"/>
                    <a:gd name="T6" fmla="*/ 1 w 21"/>
                    <a:gd name="T7" fmla="*/ 5 h 11"/>
                    <a:gd name="T8" fmla="*/ 5 w 21"/>
                    <a:gd name="T9" fmla="*/ 3 h 11"/>
                    <a:gd name="T10" fmla="*/ 9 w 21"/>
                    <a:gd name="T11" fmla="*/ 0 h 11"/>
                    <a:gd name="T12" fmla="*/ 12 w 21"/>
                    <a:gd name="T13" fmla="*/ 0 h 11"/>
                    <a:gd name="T14" fmla="*/ 17 w 21"/>
                    <a:gd name="T15" fmla="*/ 0 h 11"/>
                    <a:gd name="T16" fmla="*/ 20 w 21"/>
                    <a:gd name="T17" fmla="*/ 1 h 11"/>
                    <a:gd name="T18" fmla="*/ 19 w 21"/>
                    <a:gd name="T19" fmla="*/ 3 h 11"/>
                    <a:gd name="T20" fmla="*/ 16 w 21"/>
                    <a:gd name="T21" fmla="*/ 2 h 11"/>
                    <a:gd name="T22" fmla="*/ 15 w 21"/>
                    <a:gd name="T23" fmla="*/ 1 h 11"/>
                    <a:gd name="T24" fmla="*/ 10 w 21"/>
                    <a:gd name="T25" fmla="*/ 1 h 11"/>
                    <a:gd name="T26" fmla="*/ 7 w 21"/>
                    <a:gd name="T27" fmla="*/ 3 h 11"/>
                    <a:gd name="T28" fmla="*/ 4 w 21"/>
                    <a:gd name="T29" fmla="*/ 5 h 11"/>
                    <a:gd name="T30" fmla="*/ 3 w 21"/>
                    <a:gd name="T31" fmla="*/ 6 h 11"/>
                    <a:gd name="T32" fmla="*/ 4 w 21"/>
                    <a:gd name="T33" fmla="*/ 9 h 11"/>
                    <a:gd name="T34" fmla="*/ 7 w 21"/>
                    <a:gd name="T35" fmla="*/ 7 h 11"/>
                    <a:gd name="T36" fmla="*/ 10 w 21"/>
                    <a:gd name="T37" fmla="*/ 6 h 11"/>
                    <a:gd name="T38" fmla="*/ 5 w 21"/>
                    <a:gd name="T39" fmla="*/ 10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11"/>
                    <a:gd name="T62" fmla="*/ 21 w 21"/>
                    <a:gd name="T63" fmla="*/ 11 h 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11">
                      <a:moveTo>
                        <a:pt x="5" y="10"/>
                      </a:moveTo>
                      <a:lnTo>
                        <a:pt x="1" y="8"/>
                      </a:lnTo>
                      <a:lnTo>
                        <a:pt x="0" y="8"/>
                      </a:lnTo>
                      <a:lnTo>
                        <a:pt x="1" y="5"/>
                      </a:lnTo>
                      <a:lnTo>
                        <a:pt x="5" y="3"/>
                      </a:lnTo>
                      <a:lnTo>
                        <a:pt x="9" y="0"/>
                      </a:lnTo>
                      <a:lnTo>
                        <a:pt x="12" y="0"/>
                      </a:lnTo>
                      <a:lnTo>
                        <a:pt x="17" y="0"/>
                      </a:lnTo>
                      <a:lnTo>
                        <a:pt x="20" y="1"/>
                      </a:lnTo>
                      <a:lnTo>
                        <a:pt x="19" y="3"/>
                      </a:lnTo>
                      <a:lnTo>
                        <a:pt x="16" y="2"/>
                      </a:lnTo>
                      <a:lnTo>
                        <a:pt x="15" y="1"/>
                      </a:lnTo>
                      <a:lnTo>
                        <a:pt x="10" y="1"/>
                      </a:lnTo>
                      <a:lnTo>
                        <a:pt x="7" y="3"/>
                      </a:lnTo>
                      <a:lnTo>
                        <a:pt x="4" y="5"/>
                      </a:lnTo>
                      <a:lnTo>
                        <a:pt x="3" y="6"/>
                      </a:lnTo>
                      <a:lnTo>
                        <a:pt x="4" y="9"/>
                      </a:lnTo>
                      <a:lnTo>
                        <a:pt x="7" y="7"/>
                      </a:lnTo>
                      <a:lnTo>
                        <a:pt x="10" y="6"/>
                      </a:lnTo>
                      <a:lnTo>
                        <a:pt x="5" y="10"/>
                      </a:lnTo>
                    </a:path>
                  </a:pathLst>
                </a:custGeom>
                <a:solidFill>
                  <a:srgbClr val="804000"/>
                </a:solidFill>
                <a:ln w="12700" cap="rnd">
                  <a:noFill/>
                  <a:round/>
                  <a:headEnd/>
                  <a:tailEnd/>
                </a:ln>
              </p:spPr>
              <p:txBody>
                <a:bodyPr/>
                <a:lstStyle/>
                <a:p>
                  <a:endParaRPr lang="en-US" dirty="0"/>
                </a:p>
              </p:txBody>
            </p:sp>
            <p:sp>
              <p:nvSpPr>
                <p:cNvPr id="33" name="Freeform 815"/>
                <p:cNvSpPr>
                  <a:spLocks/>
                </p:cNvSpPr>
                <p:nvPr/>
              </p:nvSpPr>
              <p:spPr bwMode="auto">
                <a:xfrm>
                  <a:off x="3823" y="2498"/>
                  <a:ext cx="7" cy="12"/>
                </a:xfrm>
                <a:custGeom>
                  <a:avLst/>
                  <a:gdLst>
                    <a:gd name="T0" fmla="*/ 6 w 7"/>
                    <a:gd name="T1" fmla="*/ 0 h 12"/>
                    <a:gd name="T2" fmla="*/ 3 w 7"/>
                    <a:gd name="T3" fmla="*/ 2 h 12"/>
                    <a:gd name="T4" fmla="*/ 1 w 7"/>
                    <a:gd name="T5" fmla="*/ 4 h 12"/>
                    <a:gd name="T6" fmla="*/ 0 w 7"/>
                    <a:gd name="T7" fmla="*/ 6 h 12"/>
                    <a:gd name="T8" fmla="*/ 2 w 7"/>
                    <a:gd name="T9" fmla="*/ 11 h 12"/>
                    <a:gd name="T10" fmla="*/ 3 w 7"/>
                    <a:gd name="T11" fmla="*/ 6 h 12"/>
                    <a:gd name="T12" fmla="*/ 5 w 7"/>
                    <a:gd name="T13" fmla="*/ 2 h 12"/>
                    <a:gd name="T14" fmla="*/ 6 w 7"/>
                    <a:gd name="T15" fmla="*/ 0 h 1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2"/>
                    <a:gd name="T26" fmla="*/ 7 w 7"/>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2">
                      <a:moveTo>
                        <a:pt x="6" y="0"/>
                      </a:moveTo>
                      <a:lnTo>
                        <a:pt x="3" y="2"/>
                      </a:lnTo>
                      <a:lnTo>
                        <a:pt x="1" y="4"/>
                      </a:lnTo>
                      <a:lnTo>
                        <a:pt x="0" y="6"/>
                      </a:lnTo>
                      <a:lnTo>
                        <a:pt x="2" y="11"/>
                      </a:lnTo>
                      <a:lnTo>
                        <a:pt x="3" y="6"/>
                      </a:lnTo>
                      <a:lnTo>
                        <a:pt x="5" y="2"/>
                      </a:lnTo>
                      <a:lnTo>
                        <a:pt x="6" y="0"/>
                      </a:lnTo>
                    </a:path>
                  </a:pathLst>
                </a:custGeom>
                <a:solidFill>
                  <a:srgbClr val="804000"/>
                </a:solidFill>
                <a:ln w="12700" cap="rnd">
                  <a:noFill/>
                  <a:round/>
                  <a:headEnd/>
                  <a:tailEnd/>
                </a:ln>
              </p:spPr>
              <p:txBody>
                <a:bodyPr/>
                <a:lstStyle/>
                <a:p>
                  <a:endParaRPr lang="en-US" dirty="0"/>
                </a:p>
              </p:txBody>
            </p:sp>
            <p:sp>
              <p:nvSpPr>
                <p:cNvPr id="34" name="Freeform 816"/>
                <p:cNvSpPr>
                  <a:spLocks/>
                </p:cNvSpPr>
                <p:nvPr/>
              </p:nvSpPr>
              <p:spPr bwMode="auto">
                <a:xfrm>
                  <a:off x="3842" y="2469"/>
                  <a:ext cx="37" cy="48"/>
                </a:xfrm>
                <a:custGeom>
                  <a:avLst/>
                  <a:gdLst>
                    <a:gd name="T0" fmla="*/ 26 w 37"/>
                    <a:gd name="T1" fmla="*/ 0 h 48"/>
                    <a:gd name="T2" fmla="*/ 26 w 37"/>
                    <a:gd name="T3" fmla="*/ 9 h 48"/>
                    <a:gd name="T4" fmla="*/ 25 w 37"/>
                    <a:gd name="T5" fmla="*/ 20 h 48"/>
                    <a:gd name="T6" fmla="*/ 22 w 37"/>
                    <a:gd name="T7" fmla="*/ 27 h 48"/>
                    <a:gd name="T8" fmla="*/ 18 w 37"/>
                    <a:gd name="T9" fmla="*/ 34 h 48"/>
                    <a:gd name="T10" fmla="*/ 12 w 37"/>
                    <a:gd name="T11" fmla="*/ 39 h 48"/>
                    <a:gd name="T12" fmla="*/ 7 w 37"/>
                    <a:gd name="T13" fmla="*/ 42 h 48"/>
                    <a:gd name="T14" fmla="*/ 0 w 37"/>
                    <a:gd name="T15" fmla="*/ 45 h 48"/>
                    <a:gd name="T16" fmla="*/ 6 w 37"/>
                    <a:gd name="T17" fmla="*/ 44 h 48"/>
                    <a:gd name="T18" fmla="*/ 10 w 37"/>
                    <a:gd name="T19" fmla="*/ 45 h 48"/>
                    <a:gd name="T20" fmla="*/ 13 w 37"/>
                    <a:gd name="T21" fmla="*/ 43 h 48"/>
                    <a:gd name="T22" fmla="*/ 17 w 37"/>
                    <a:gd name="T23" fmla="*/ 41 h 48"/>
                    <a:gd name="T24" fmla="*/ 25 w 37"/>
                    <a:gd name="T25" fmla="*/ 43 h 48"/>
                    <a:gd name="T26" fmla="*/ 30 w 37"/>
                    <a:gd name="T27" fmla="*/ 44 h 48"/>
                    <a:gd name="T28" fmla="*/ 36 w 37"/>
                    <a:gd name="T29" fmla="*/ 47 h 48"/>
                    <a:gd name="T30" fmla="*/ 33 w 37"/>
                    <a:gd name="T31" fmla="*/ 42 h 48"/>
                    <a:gd name="T32" fmla="*/ 29 w 37"/>
                    <a:gd name="T33" fmla="*/ 40 h 48"/>
                    <a:gd name="T34" fmla="*/ 26 w 37"/>
                    <a:gd name="T35" fmla="*/ 39 h 48"/>
                    <a:gd name="T36" fmla="*/ 22 w 37"/>
                    <a:gd name="T37" fmla="*/ 38 h 48"/>
                    <a:gd name="T38" fmla="*/ 21 w 37"/>
                    <a:gd name="T39" fmla="*/ 36 h 48"/>
                    <a:gd name="T40" fmla="*/ 22 w 37"/>
                    <a:gd name="T41" fmla="*/ 33 h 48"/>
                    <a:gd name="T42" fmla="*/ 25 w 37"/>
                    <a:gd name="T43" fmla="*/ 27 h 48"/>
                    <a:gd name="T44" fmla="*/ 27 w 37"/>
                    <a:gd name="T45" fmla="*/ 19 h 48"/>
                    <a:gd name="T46" fmla="*/ 27 w 37"/>
                    <a:gd name="T47" fmla="*/ 4 h 48"/>
                    <a:gd name="T48" fmla="*/ 26 w 37"/>
                    <a:gd name="T49" fmla="*/ 0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48"/>
                    <a:gd name="T77" fmla="*/ 37 w 37"/>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48">
                      <a:moveTo>
                        <a:pt x="26" y="0"/>
                      </a:moveTo>
                      <a:lnTo>
                        <a:pt x="26" y="9"/>
                      </a:lnTo>
                      <a:lnTo>
                        <a:pt x="25" y="20"/>
                      </a:lnTo>
                      <a:lnTo>
                        <a:pt x="22" y="27"/>
                      </a:lnTo>
                      <a:lnTo>
                        <a:pt x="18" y="34"/>
                      </a:lnTo>
                      <a:lnTo>
                        <a:pt x="12" y="39"/>
                      </a:lnTo>
                      <a:lnTo>
                        <a:pt x="7" y="42"/>
                      </a:lnTo>
                      <a:lnTo>
                        <a:pt x="0" y="45"/>
                      </a:lnTo>
                      <a:lnTo>
                        <a:pt x="6" y="44"/>
                      </a:lnTo>
                      <a:lnTo>
                        <a:pt x="10" y="45"/>
                      </a:lnTo>
                      <a:lnTo>
                        <a:pt x="13" y="43"/>
                      </a:lnTo>
                      <a:lnTo>
                        <a:pt x="17" y="41"/>
                      </a:lnTo>
                      <a:lnTo>
                        <a:pt x="25" y="43"/>
                      </a:lnTo>
                      <a:lnTo>
                        <a:pt x="30" y="44"/>
                      </a:lnTo>
                      <a:lnTo>
                        <a:pt x="36" y="47"/>
                      </a:lnTo>
                      <a:lnTo>
                        <a:pt x="33" y="42"/>
                      </a:lnTo>
                      <a:lnTo>
                        <a:pt x="29" y="40"/>
                      </a:lnTo>
                      <a:lnTo>
                        <a:pt x="26" y="39"/>
                      </a:lnTo>
                      <a:lnTo>
                        <a:pt x="22" y="38"/>
                      </a:lnTo>
                      <a:lnTo>
                        <a:pt x="21" y="36"/>
                      </a:lnTo>
                      <a:lnTo>
                        <a:pt x="22" y="33"/>
                      </a:lnTo>
                      <a:lnTo>
                        <a:pt x="25" y="27"/>
                      </a:lnTo>
                      <a:lnTo>
                        <a:pt x="27" y="19"/>
                      </a:lnTo>
                      <a:lnTo>
                        <a:pt x="27" y="4"/>
                      </a:lnTo>
                      <a:lnTo>
                        <a:pt x="26" y="0"/>
                      </a:lnTo>
                    </a:path>
                  </a:pathLst>
                </a:custGeom>
                <a:solidFill>
                  <a:srgbClr val="804000"/>
                </a:solidFill>
                <a:ln w="12700" cap="rnd">
                  <a:noFill/>
                  <a:round/>
                  <a:headEnd/>
                  <a:tailEnd/>
                </a:ln>
              </p:spPr>
              <p:txBody>
                <a:bodyPr/>
                <a:lstStyle/>
                <a:p>
                  <a:endParaRPr lang="en-US" dirty="0"/>
                </a:p>
              </p:txBody>
            </p:sp>
            <p:sp>
              <p:nvSpPr>
                <p:cNvPr id="35" name="Freeform 817"/>
                <p:cNvSpPr>
                  <a:spLocks/>
                </p:cNvSpPr>
                <p:nvPr/>
              </p:nvSpPr>
              <p:spPr bwMode="auto">
                <a:xfrm>
                  <a:off x="3781" y="2447"/>
                  <a:ext cx="32" cy="43"/>
                </a:xfrm>
                <a:custGeom>
                  <a:avLst/>
                  <a:gdLst>
                    <a:gd name="T0" fmla="*/ 0 w 32"/>
                    <a:gd name="T1" fmla="*/ 4 h 43"/>
                    <a:gd name="T2" fmla="*/ 6 w 32"/>
                    <a:gd name="T3" fmla="*/ 1 h 43"/>
                    <a:gd name="T4" fmla="*/ 9 w 32"/>
                    <a:gd name="T5" fmla="*/ 1 h 43"/>
                    <a:gd name="T6" fmla="*/ 13 w 32"/>
                    <a:gd name="T7" fmla="*/ 0 h 43"/>
                    <a:gd name="T8" fmla="*/ 16 w 32"/>
                    <a:gd name="T9" fmla="*/ 0 h 43"/>
                    <a:gd name="T10" fmla="*/ 16 w 32"/>
                    <a:gd name="T11" fmla="*/ 2 h 43"/>
                    <a:gd name="T12" fmla="*/ 18 w 32"/>
                    <a:gd name="T13" fmla="*/ 6 h 43"/>
                    <a:gd name="T14" fmla="*/ 18 w 32"/>
                    <a:gd name="T15" fmla="*/ 11 h 43"/>
                    <a:gd name="T16" fmla="*/ 18 w 32"/>
                    <a:gd name="T17" fmla="*/ 18 h 43"/>
                    <a:gd name="T18" fmla="*/ 18 w 32"/>
                    <a:gd name="T19" fmla="*/ 23 h 43"/>
                    <a:gd name="T20" fmla="*/ 18 w 32"/>
                    <a:gd name="T21" fmla="*/ 27 h 43"/>
                    <a:gd name="T22" fmla="*/ 19 w 32"/>
                    <a:gd name="T23" fmla="*/ 29 h 43"/>
                    <a:gd name="T24" fmla="*/ 19 w 32"/>
                    <a:gd name="T25" fmla="*/ 30 h 43"/>
                    <a:gd name="T26" fmla="*/ 21 w 32"/>
                    <a:gd name="T27" fmla="*/ 32 h 43"/>
                    <a:gd name="T28" fmla="*/ 25 w 32"/>
                    <a:gd name="T29" fmla="*/ 33 h 43"/>
                    <a:gd name="T30" fmla="*/ 27 w 32"/>
                    <a:gd name="T31" fmla="*/ 32 h 43"/>
                    <a:gd name="T32" fmla="*/ 31 w 32"/>
                    <a:gd name="T33" fmla="*/ 34 h 43"/>
                    <a:gd name="T34" fmla="*/ 29 w 32"/>
                    <a:gd name="T35" fmla="*/ 37 h 43"/>
                    <a:gd name="T36" fmla="*/ 29 w 32"/>
                    <a:gd name="T37" fmla="*/ 41 h 43"/>
                    <a:gd name="T38" fmla="*/ 27 w 32"/>
                    <a:gd name="T39" fmla="*/ 42 h 43"/>
                    <a:gd name="T40" fmla="*/ 25 w 32"/>
                    <a:gd name="T41" fmla="*/ 41 h 43"/>
                    <a:gd name="T42" fmla="*/ 23 w 32"/>
                    <a:gd name="T43" fmla="*/ 35 h 43"/>
                    <a:gd name="T44" fmla="*/ 22 w 32"/>
                    <a:gd name="T45" fmla="*/ 33 h 43"/>
                    <a:gd name="T46" fmla="*/ 20 w 32"/>
                    <a:gd name="T47" fmla="*/ 33 h 43"/>
                    <a:gd name="T48" fmla="*/ 18 w 32"/>
                    <a:gd name="T49" fmla="*/ 31 h 43"/>
                    <a:gd name="T50" fmla="*/ 17 w 32"/>
                    <a:gd name="T51" fmla="*/ 27 h 43"/>
                    <a:gd name="T52" fmla="*/ 17 w 32"/>
                    <a:gd name="T53" fmla="*/ 18 h 43"/>
                    <a:gd name="T54" fmla="*/ 17 w 32"/>
                    <a:gd name="T55" fmla="*/ 11 h 43"/>
                    <a:gd name="T56" fmla="*/ 16 w 32"/>
                    <a:gd name="T57" fmla="*/ 6 h 43"/>
                    <a:gd name="T58" fmla="*/ 10 w 32"/>
                    <a:gd name="T59" fmla="*/ 4 h 43"/>
                    <a:gd name="T60" fmla="*/ 3 w 32"/>
                    <a:gd name="T61" fmla="*/ 4 h 43"/>
                    <a:gd name="T62" fmla="*/ 0 w 32"/>
                    <a:gd name="T63" fmla="*/ 4 h 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43"/>
                    <a:gd name="T98" fmla="*/ 32 w 32"/>
                    <a:gd name="T99" fmla="*/ 43 h 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43">
                      <a:moveTo>
                        <a:pt x="0" y="4"/>
                      </a:moveTo>
                      <a:lnTo>
                        <a:pt x="6" y="1"/>
                      </a:lnTo>
                      <a:lnTo>
                        <a:pt x="9" y="1"/>
                      </a:lnTo>
                      <a:lnTo>
                        <a:pt x="13" y="0"/>
                      </a:lnTo>
                      <a:lnTo>
                        <a:pt x="16" y="0"/>
                      </a:lnTo>
                      <a:lnTo>
                        <a:pt x="16" y="2"/>
                      </a:lnTo>
                      <a:lnTo>
                        <a:pt x="18" y="6"/>
                      </a:lnTo>
                      <a:lnTo>
                        <a:pt x="18" y="11"/>
                      </a:lnTo>
                      <a:lnTo>
                        <a:pt x="18" y="18"/>
                      </a:lnTo>
                      <a:lnTo>
                        <a:pt x="18" y="23"/>
                      </a:lnTo>
                      <a:lnTo>
                        <a:pt x="18" y="27"/>
                      </a:lnTo>
                      <a:lnTo>
                        <a:pt x="19" y="29"/>
                      </a:lnTo>
                      <a:lnTo>
                        <a:pt x="19" y="30"/>
                      </a:lnTo>
                      <a:lnTo>
                        <a:pt x="21" y="32"/>
                      </a:lnTo>
                      <a:lnTo>
                        <a:pt x="25" y="33"/>
                      </a:lnTo>
                      <a:lnTo>
                        <a:pt x="27" y="32"/>
                      </a:lnTo>
                      <a:lnTo>
                        <a:pt x="31" y="34"/>
                      </a:lnTo>
                      <a:lnTo>
                        <a:pt x="29" y="37"/>
                      </a:lnTo>
                      <a:lnTo>
                        <a:pt x="29" y="41"/>
                      </a:lnTo>
                      <a:lnTo>
                        <a:pt x="27" y="42"/>
                      </a:lnTo>
                      <a:lnTo>
                        <a:pt x="25" y="41"/>
                      </a:lnTo>
                      <a:lnTo>
                        <a:pt x="23" y="35"/>
                      </a:lnTo>
                      <a:lnTo>
                        <a:pt x="22" y="33"/>
                      </a:lnTo>
                      <a:lnTo>
                        <a:pt x="20" y="33"/>
                      </a:lnTo>
                      <a:lnTo>
                        <a:pt x="18" y="31"/>
                      </a:lnTo>
                      <a:lnTo>
                        <a:pt x="17" y="27"/>
                      </a:lnTo>
                      <a:lnTo>
                        <a:pt x="17" y="18"/>
                      </a:lnTo>
                      <a:lnTo>
                        <a:pt x="17" y="11"/>
                      </a:lnTo>
                      <a:lnTo>
                        <a:pt x="16" y="6"/>
                      </a:lnTo>
                      <a:lnTo>
                        <a:pt x="10" y="4"/>
                      </a:lnTo>
                      <a:lnTo>
                        <a:pt x="3" y="4"/>
                      </a:lnTo>
                      <a:lnTo>
                        <a:pt x="0" y="4"/>
                      </a:lnTo>
                    </a:path>
                  </a:pathLst>
                </a:custGeom>
                <a:solidFill>
                  <a:srgbClr val="804000"/>
                </a:solidFill>
                <a:ln w="12700" cap="rnd">
                  <a:noFill/>
                  <a:round/>
                  <a:headEnd/>
                  <a:tailEnd/>
                </a:ln>
              </p:spPr>
              <p:txBody>
                <a:bodyPr/>
                <a:lstStyle/>
                <a:p>
                  <a:endParaRPr lang="en-US" dirty="0"/>
                </a:p>
              </p:txBody>
            </p:sp>
            <p:sp>
              <p:nvSpPr>
                <p:cNvPr id="36" name="Freeform 818"/>
                <p:cNvSpPr>
                  <a:spLocks/>
                </p:cNvSpPr>
                <p:nvPr/>
              </p:nvSpPr>
              <p:spPr bwMode="auto">
                <a:xfrm>
                  <a:off x="3814" y="2474"/>
                  <a:ext cx="8" cy="3"/>
                </a:xfrm>
                <a:custGeom>
                  <a:avLst/>
                  <a:gdLst>
                    <a:gd name="T0" fmla="*/ 1 w 8"/>
                    <a:gd name="T1" fmla="*/ 2 h 3"/>
                    <a:gd name="T2" fmla="*/ 0 w 8"/>
                    <a:gd name="T3" fmla="*/ 2 h 3"/>
                    <a:gd name="T4" fmla="*/ 1 w 8"/>
                    <a:gd name="T5" fmla="*/ 1 h 3"/>
                    <a:gd name="T6" fmla="*/ 4 w 8"/>
                    <a:gd name="T7" fmla="*/ 0 h 3"/>
                    <a:gd name="T8" fmla="*/ 7 w 8"/>
                    <a:gd name="T9" fmla="*/ 0 h 3"/>
                    <a:gd name="T10" fmla="*/ 7 w 8"/>
                    <a:gd name="T11" fmla="*/ 1 h 3"/>
                    <a:gd name="T12" fmla="*/ 4 w 8"/>
                    <a:gd name="T13" fmla="*/ 1 h 3"/>
                    <a:gd name="T14" fmla="*/ 1 w 8"/>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
                    <a:gd name="T26" fmla="*/ 8 w 8"/>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
                      <a:moveTo>
                        <a:pt x="1" y="2"/>
                      </a:moveTo>
                      <a:lnTo>
                        <a:pt x="0" y="2"/>
                      </a:lnTo>
                      <a:lnTo>
                        <a:pt x="1" y="1"/>
                      </a:lnTo>
                      <a:lnTo>
                        <a:pt x="4" y="0"/>
                      </a:lnTo>
                      <a:lnTo>
                        <a:pt x="7" y="0"/>
                      </a:lnTo>
                      <a:lnTo>
                        <a:pt x="7" y="1"/>
                      </a:lnTo>
                      <a:lnTo>
                        <a:pt x="4" y="1"/>
                      </a:lnTo>
                      <a:lnTo>
                        <a:pt x="1" y="2"/>
                      </a:lnTo>
                    </a:path>
                  </a:pathLst>
                </a:custGeom>
                <a:solidFill>
                  <a:srgbClr val="804000"/>
                </a:solidFill>
                <a:ln w="12700" cap="rnd">
                  <a:noFill/>
                  <a:round/>
                  <a:headEnd/>
                  <a:tailEnd/>
                </a:ln>
              </p:spPr>
              <p:txBody>
                <a:bodyPr/>
                <a:lstStyle/>
                <a:p>
                  <a:endParaRPr lang="en-US" dirty="0"/>
                </a:p>
              </p:txBody>
            </p:sp>
            <p:sp>
              <p:nvSpPr>
                <p:cNvPr id="37" name="Freeform 819"/>
                <p:cNvSpPr>
                  <a:spLocks/>
                </p:cNvSpPr>
                <p:nvPr/>
              </p:nvSpPr>
              <p:spPr bwMode="auto">
                <a:xfrm>
                  <a:off x="3790" y="2456"/>
                  <a:ext cx="10" cy="8"/>
                </a:xfrm>
                <a:custGeom>
                  <a:avLst/>
                  <a:gdLst>
                    <a:gd name="T0" fmla="*/ 0 w 10"/>
                    <a:gd name="T1" fmla="*/ 4 h 8"/>
                    <a:gd name="T2" fmla="*/ 2 w 10"/>
                    <a:gd name="T3" fmla="*/ 2 h 8"/>
                    <a:gd name="T4" fmla="*/ 0 w 10"/>
                    <a:gd name="T5" fmla="*/ 2 h 8"/>
                    <a:gd name="T6" fmla="*/ 2 w 10"/>
                    <a:gd name="T7" fmla="*/ 1 h 8"/>
                    <a:gd name="T8" fmla="*/ 2 w 10"/>
                    <a:gd name="T9" fmla="*/ 0 h 8"/>
                    <a:gd name="T10" fmla="*/ 7 w 10"/>
                    <a:gd name="T11" fmla="*/ 0 h 8"/>
                    <a:gd name="T12" fmla="*/ 8 w 10"/>
                    <a:gd name="T13" fmla="*/ 1 h 8"/>
                    <a:gd name="T14" fmla="*/ 9 w 10"/>
                    <a:gd name="T15" fmla="*/ 2 h 8"/>
                    <a:gd name="T16" fmla="*/ 8 w 10"/>
                    <a:gd name="T17" fmla="*/ 3 h 8"/>
                    <a:gd name="T18" fmla="*/ 5 w 10"/>
                    <a:gd name="T19" fmla="*/ 5 h 8"/>
                    <a:gd name="T20" fmla="*/ 4 w 10"/>
                    <a:gd name="T21" fmla="*/ 7 h 8"/>
                    <a:gd name="T22" fmla="*/ 4 w 10"/>
                    <a:gd name="T23" fmla="*/ 4 h 8"/>
                    <a:gd name="T24" fmla="*/ 0 w 10"/>
                    <a:gd name="T25" fmla="*/ 4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8"/>
                    <a:gd name="T41" fmla="*/ 10 w 10"/>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8">
                      <a:moveTo>
                        <a:pt x="0" y="4"/>
                      </a:moveTo>
                      <a:lnTo>
                        <a:pt x="2" y="2"/>
                      </a:lnTo>
                      <a:lnTo>
                        <a:pt x="0" y="2"/>
                      </a:lnTo>
                      <a:lnTo>
                        <a:pt x="2" y="1"/>
                      </a:lnTo>
                      <a:lnTo>
                        <a:pt x="2" y="0"/>
                      </a:lnTo>
                      <a:lnTo>
                        <a:pt x="7" y="0"/>
                      </a:lnTo>
                      <a:lnTo>
                        <a:pt x="8" y="1"/>
                      </a:lnTo>
                      <a:lnTo>
                        <a:pt x="9" y="2"/>
                      </a:lnTo>
                      <a:lnTo>
                        <a:pt x="8" y="3"/>
                      </a:lnTo>
                      <a:lnTo>
                        <a:pt x="5" y="5"/>
                      </a:lnTo>
                      <a:lnTo>
                        <a:pt x="4" y="7"/>
                      </a:lnTo>
                      <a:lnTo>
                        <a:pt x="4" y="4"/>
                      </a:lnTo>
                      <a:lnTo>
                        <a:pt x="0" y="4"/>
                      </a:lnTo>
                    </a:path>
                  </a:pathLst>
                </a:custGeom>
                <a:solidFill>
                  <a:srgbClr val="804000"/>
                </a:solidFill>
                <a:ln w="12700" cap="rnd">
                  <a:noFill/>
                  <a:round/>
                  <a:headEnd/>
                  <a:tailEnd/>
                </a:ln>
              </p:spPr>
              <p:txBody>
                <a:bodyPr/>
                <a:lstStyle/>
                <a:p>
                  <a:endParaRPr lang="en-US" dirty="0"/>
                </a:p>
              </p:txBody>
            </p:sp>
            <p:sp>
              <p:nvSpPr>
                <p:cNvPr id="38" name="Freeform 820"/>
                <p:cNvSpPr>
                  <a:spLocks/>
                </p:cNvSpPr>
                <p:nvPr/>
              </p:nvSpPr>
              <p:spPr bwMode="auto">
                <a:xfrm>
                  <a:off x="3814" y="2443"/>
                  <a:ext cx="12" cy="7"/>
                </a:xfrm>
                <a:custGeom>
                  <a:avLst/>
                  <a:gdLst>
                    <a:gd name="T0" fmla="*/ 0 w 12"/>
                    <a:gd name="T1" fmla="*/ 6 h 7"/>
                    <a:gd name="T2" fmla="*/ 1 w 12"/>
                    <a:gd name="T3" fmla="*/ 3 h 7"/>
                    <a:gd name="T4" fmla="*/ 0 w 12"/>
                    <a:gd name="T5" fmla="*/ 3 h 7"/>
                    <a:gd name="T6" fmla="*/ 2 w 12"/>
                    <a:gd name="T7" fmla="*/ 2 h 7"/>
                    <a:gd name="T8" fmla="*/ 5 w 12"/>
                    <a:gd name="T9" fmla="*/ 0 h 7"/>
                    <a:gd name="T10" fmla="*/ 8 w 12"/>
                    <a:gd name="T11" fmla="*/ 0 h 7"/>
                    <a:gd name="T12" fmla="*/ 11 w 12"/>
                    <a:gd name="T13" fmla="*/ 0 h 7"/>
                    <a:gd name="T14" fmla="*/ 9 w 12"/>
                    <a:gd name="T15" fmla="*/ 1 h 7"/>
                    <a:gd name="T16" fmla="*/ 10 w 12"/>
                    <a:gd name="T17" fmla="*/ 2 h 7"/>
                    <a:gd name="T18" fmla="*/ 8 w 12"/>
                    <a:gd name="T19" fmla="*/ 3 h 7"/>
                    <a:gd name="T20" fmla="*/ 5 w 12"/>
                    <a:gd name="T21" fmla="*/ 4 h 7"/>
                    <a:gd name="T22" fmla="*/ 4 w 12"/>
                    <a:gd name="T23" fmla="*/ 5 h 7"/>
                    <a:gd name="T24" fmla="*/ 0 w 12"/>
                    <a:gd name="T25" fmla="*/ 6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7"/>
                    <a:gd name="T41" fmla="*/ 12 w 12"/>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7">
                      <a:moveTo>
                        <a:pt x="0" y="6"/>
                      </a:moveTo>
                      <a:lnTo>
                        <a:pt x="1" y="3"/>
                      </a:lnTo>
                      <a:lnTo>
                        <a:pt x="0" y="3"/>
                      </a:lnTo>
                      <a:lnTo>
                        <a:pt x="2" y="2"/>
                      </a:lnTo>
                      <a:lnTo>
                        <a:pt x="5" y="0"/>
                      </a:lnTo>
                      <a:lnTo>
                        <a:pt x="8" y="0"/>
                      </a:lnTo>
                      <a:lnTo>
                        <a:pt x="11" y="0"/>
                      </a:lnTo>
                      <a:lnTo>
                        <a:pt x="9" y="1"/>
                      </a:lnTo>
                      <a:lnTo>
                        <a:pt x="10" y="2"/>
                      </a:lnTo>
                      <a:lnTo>
                        <a:pt x="8" y="3"/>
                      </a:lnTo>
                      <a:lnTo>
                        <a:pt x="5" y="4"/>
                      </a:lnTo>
                      <a:lnTo>
                        <a:pt x="4" y="5"/>
                      </a:lnTo>
                      <a:lnTo>
                        <a:pt x="0" y="6"/>
                      </a:lnTo>
                    </a:path>
                  </a:pathLst>
                </a:custGeom>
                <a:solidFill>
                  <a:srgbClr val="804000"/>
                </a:solidFill>
                <a:ln w="12700" cap="rnd">
                  <a:noFill/>
                  <a:round/>
                  <a:headEnd/>
                  <a:tailEnd/>
                </a:ln>
              </p:spPr>
              <p:txBody>
                <a:bodyPr/>
                <a:lstStyle/>
                <a:p>
                  <a:endParaRPr lang="en-US" dirty="0"/>
                </a:p>
              </p:txBody>
            </p:sp>
            <p:sp>
              <p:nvSpPr>
                <p:cNvPr id="39" name="Freeform 821"/>
                <p:cNvSpPr>
                  <a:spLocks/>
                </p:cNvSpPr>
                <p:nvPr/>
              </p:nvSpPr>
              <p:spPr bwMode="auto">
                <a:xfrm>
                  <a:off x="3809" y="2435"/>
                  <a:ext cx="17" cy="7"/>
                </a:xfrm>
                <a:custGeom>
                  <a:avLst/>
                  <a:gdLst>
                    <a:gd name="T0" fmla="*/ 0 w 17"/>
                    <a:gd name="T1" fmla="*/ 4 h 7"/>
                    <a:gd name="T2" fmla="*/ 0 w 17"/>
                    <a:gd name="T3" fmla="*/ 6 h 7"/>
                    <a:gd name="T4" fmla="*/ 2 w 17"/>
                    <a:gd name="T5" fmla="*/ 6 h 7"/>
                    <a:gd name="T6" fmla="*/ 4 w 17"/>
                    <a:gd name="T7" fmla="*/ 4 h 7"/>
                    <a:gd name="T8" fmla="*/ 6 w 17"/>
                    <a:gd name="T9" fmla="*/ 3 h 7"/>
                    <a:gd name="T10" fmla="*/ 9 w 17"/>
                    <a:gd name="T11" fmla="*/ 1 h 7"/>
                    <a:gd name="T12" fmla="*/ 16 w 17"/>
                    <a:gd name="T13" fmla="*/ 1 h 7"/>
                    <a:gd name="T14" fmla="*/ 9 w 17"/>
                    <a:gd name="T15" fmla="*/ 0 h 7"/>
                    <a:gd name="T16" fmla="*/ 7 w 17"/>
                    <a:gd name="T17" fmla="*/ 0 h 7"/>
                    <a:gd name="T18" fmla="*/ 3 w 17"/>
                    <a:gd name="T19" fmla="*/ 2 h 7"/>
                    <a:gd name="T20" fmla="*/ 0 w 17"/>
                    <a:gd name="T21" fmla="*/ 4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7"/>
                    <a:gd name="T35" fmla="*/ 17 w 17"/>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7">
                      <a:moveTo>
                        <a:pt x="0" y="4"/>
                      </a:moveTo>
                      <a:lnTo>
                        <a:pt x="0" y="6"/>
                      </a:lnTo>
                      <a:lnTo>
                        <a:pt x="2" y="6"/>
                      </a:lnTo>
                      <a:lnTo>
                        <a:pt x="4" y="4"/>
                      </a:lnTo>
                      <a:lnTo>
                        <a:pt x="6" y="3"/>
                      </a:lnTo>
                      <a:lnTo>
                        <a:pt x="9" y="1"/>
                      </a:lnTo>
                      <a:lnTo>
                        <a:pt x="16" y="1"/>
                      </a:lnTo>
                      <a:lnTo>
                        <a:pt x="9" y="0"/>
                      </a:lnTo>
                      <a:lnTo>
                        <a:pt x="7" y="0"/>
                      </a:lnTo>
                      <a:lnTo>
                        <a:pt x="3" y="2"/>
                      </a:lnTo>
                      <a:lnTo>
                        <a:pt x="0" y="4"/>
                      </a:lnTo>
                    </a:path>
                  </a:pathLst>
                </a:custGeom>
                <a:solidFill>
                  <a:srgbClr val="804000"/>
                </a:solidFill>
                <a:ln w="12700" cap="rnd">
                  <a:noFill/>
                  <a:round/>
                  <a:headEnd/>
                  <a:tailEnd/>
                </a:ln>
              </p:spPr>
              <p:txBody>
                <a:bodyPr/>
                <a:lstStyle/>
                <a:p>
                  <a:endParaRPr lang="en-US" dirty="0"/>
                </a:p>
              </p:txBody>
            </p:sp>
            <p:sp>
              <p:nvSpPr>
                <p:cNvPr id="40" name="Freeform 822"/>
                <p:cNvSpPr>
                  <a:spLocks/>
                </p:cNvSpPr>
                <p:nvPr/>
              </p:nvSpPr>
              <p:spPr bwMode="auto">
                <a:xfrm>
                  <a:off x="3875" y="2447"/>
                  <a:ext cx="12" cy="7"/>
                </a:xfrm>
                <a:custGeom>
                  <a:avLst/>
                  <a:gdLst>
                    <a:gd name="T0" fmla="*/ 7 w 12"/>
                    <a:gd name="T1" fmla="*/ 0 h 7"/>
                    <a:gd name="T2" fmla="*/ 5 w 12"/>
                    <a:gd name="T3" fmla="*/ 2 h 7"/>
                    <a:gd name="T4" fmla="*/ 3 w 12"/>
                    <a:gd name="T5" fmla="*/ 4 h 7"/>
                    <a:gd name="T6" fmla="*/ 0 w 12"/>
                    <a:gd name="T7" fmla="*/ 4 h 7"/>
                    <a:gd name="T8" fmla="*/ 4 w 12"/>
                    <a:gd name="T9" fmla="*/ 6 h 7"/>
                    <a:gd name="T10" fmla="*/ 10 w 12"/>
                    <a:gd name="T11" fmla="*/ 6 h 7"/>
                    <a:gd name="T12" fmla="*/ 11 w 12"/>
                    <a:gd name="T13" fmla="*/ 6 h 7"/>
                    <a:gd name="T14" fmla="*/ 7 w 12"/>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7"/>
                    <a:gd name="T26" fmla="*/ 12 w 12"/>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7">
                      <a:moveTo>
                        <a:pt x="7" y="0"/>
                      </a:moveTo>
                      <a:lnTo>
                        <a:pt x="5" y="2"/>
                      </a:lnTo>
                      <a:lnTo>
                        <a:pt x="3" y="4"/>
                      </a:lnTo>
                      <a:lnTo>
                        <a:pt x="0" y="4"/>
                      </a:lnTo>
                      <a:lnTo>
                        <a:pt x="4" y="6"/>
                      </a:lnTo>
                      <a:lnTo>
                        <a:pt x="10" y="6"/>
                      </a:lnTo>
                      <a:lnTo>
                        <a:pt x="11" y="6"/>
                      </a:lnTo>
                      <a:lnTo>
                        <a:pt x="7" y="0"/>
                      </a:lnTo>
                    </a:path>
                  </a:pathLst>
                </a:custGeom>
                <a:solidFill>
                  <a:srgbClr val="804000"/>
                </a:solidFill>
                <a:ln w="12700" cap="rnd">
                  <a:noFill/>
                  <a:round/>
                  <a:headEnd/>
                  <a:tailEnd/>
                </a:ln>
              </p:spPr>
              <p:txBody>
                <a:bodyPr/>
                <a:lstStyle/>
                <a:p>
                  <a:endParaRPr lang="en-US" dirty="0"/>
                </a:p>
              </p:txBody>
            </p:sp>
            <p:sp>
              <p:nvSpPr>
                <p:cNvPr id="41" name="Freeform 823"/>
                <p:cNvSpPr>
                  <a:spLocks/>
                </p:cNvSpPr>
                <p:nvPr/>
              </p:nvSpPr>
              <p:spPr bwMode="auto">
                <a:xfrm>
                  <a:off x="3872" y="2429"/>
                  <a:ext cx="6" cy="13"/>
                </a:xfrm>
                <a:custGeom>
                  <a:avLst/>
                  <a:gdLst>
                    <a:gd name="T0" fmla="*/ 5 w 6"/>
                    <a:gd name="T1" fmla="*/ 0 h 13"/>
                    <a:gd name="T2" fmla="*/ 3 w 6"/>
                    <a:gd name="T3" fmla="*/ 0 h 13"/>
                    <a:gd name="T4" fmla="*/ 0 w 6"/>
                    <a:gd name="T5" fmla="*/ 2 h 13"/>
                    <a:gd name="T6" fmla="*/ 0 w 6"/>
                    <a:gd name="T7" fmla="*/ 4 h 13"/>
                    <a:gd name="T8" fmla="*/ 0 w 6"/>
                    <a:gd name="T9" fmla="*/ 6 h 13"/>
                    <a:gd name="T10" fmla="*/ 2 w 6"/>
                    <a:gd name="T11" fmla="*/ 7 h 13"/>
                    <a:gd name="T12" fmla="*/ 4 w 6"/>
                    <a:gd name="T13" fmla="*/ 10 h 13"/>
                    <a:gd name="T14" fmla="*/ 3 w 6"/>
                    <a:gd name="T15" fmla="*/ 12 h 13"/>
                    <a:gd name="T16" fmla="*/ 5 w 6"/>
                    <a:gd name="T17" fmla="*/ 11 h 13"/>
                    <a:gd name="T18" fmla="*/ 5 w 6"/>
                    <a:gd name="T19" fmla="*/ 7 h 13"/>
                    <a:gd name="T20" fmla="*/ 4 w 6"/>
                    <a:gd name="T21" fmla="*/ 5 h 13"/>
                    <a:gd name="T22" fmla="*/ 1 w 6"/>
                    <a:gd name="T23" fmla="*/ 5 h 13"/>
                    <a:gd name="T24" fmla="*/ 1 w 6"/>
                    <a:gd name="T25" fmla="*/ 4 h 13"/>
                    <a:gd name="T26" fmla="*/ 2 w 6"/>
                    <a:gd name="T27" fmla="*/ 1 h 13"/>
                    <a:gd name="T28" fmla="*/ 5 w 6"/>
                    <a:gd name="T29" fmla="*/ 0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13"/>
                    <a:gd name="T47" fmla="*/ 6 w 6"/>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13">
                      <a:moveTo>
                        <a:pt x="5" y="0"/>
                      </a:moveTo>
                      <a:lnTo>
                        <a:pt x="3" y="0"/>
                      </a:lnTo>
                      <a:lnTo>
                        <a:pt x="0" y="2"/>
                      </a:lnTo>
                      <a:lnTo>
                        <a:pt x="0" y="4"/>
                      </a:lnTo>
                      <a:lnTo>
                        <a:pt x="0" y="6"/>
                      </a:lnTo>
                      <a:lnTo>
                        <a:pt x="2" y="7"/>
                      </a:lnTo>
                      <a:lnTo>
                        <a:pt x="4" y="10"/>
                      </a:lnTo>
                      <a:lnTo>
                        <a:pt x="3" y="12"/>
                      </a:lnTo>
                      <a:lnTo>
                        <a:pt x="5" y="11"/>
                      </a:lnTo>
                      <a:lnTo>
                        <a:pt x="5" y="7"/>
                      </a:lnTo>
                      <a:lnTo>
                        <a:pt x="4" y="5"/>
                      </a:lnTo>
                      <a:lnTo>
                        <a:pt x="1" y="5"/>
                      </a:lnTo>
                      <a:lnTo>
                        <a:pt x="1" y="4"/>
                      </a:lnTo>
                      <a:lnTo>
                        <a:pt x="2" y="1"/>
                      </a:lnTo>
                      <a:lnTo>
                        <a:pt x="5" y="0"/>
                      </a:lnTo>
                    </a:path>
                  </a:pathLst>
                </a:custGeom>
                <a:solidFill>
                  <a:srgbClr val="804000"/>
                </a:solidFill>
                <a:ln w="12700" cap="rnd">
                  <a:noFill/>
                  <a:round/>
                  <a:headEnd/>
                  <a:tailEnd/>
                </a:ln>
              </p:spPr>
              <p:txBody>
                <a:bodyPr/>
                <a:lstStyle/>
                <a:p>
                  <a:endParaRPr lang="en-US" dirty="0"/>
                </a:p>
              </p:txBody>
            </p:sp>
            <p:sp>
              <p:nvSpPr>
                <p:cNvPr id="42" name="Freeform 824"/>
                <p:cNvSpPr>
                  <a:spLocks/>
                </p:cNvSpPr>
                <p:nvPr/>
              </p:nvSpPr>
              <p:spPr bwMode="auto">
                <a:xfrm>
                  <a:off x="3890" y="2471"/>
                  <a:ext cx="3" cy="21"/>
                </a:xfrm>
                <a:custGeom>
                  <a:avLst/>
                  <a:gdLst>
                    <a:gd name="T0" fmla="*/ 0 w 3"/>
                    <a:gd name="T1" fmla="*/ 0 h 21"/>
                    <a:gd name="T2" fmla="*/ 1 w 3"/>
                    <a:gd name="T3" fmla="*/ 6 h 21"/>
                    <a:gd name="T4" fmla="*/ 1 w 3"/>
                    <a:gd name="T5" fmla="*/ 12 h 21"/>
                    <a:gd name="T6" fmla="*/ 2 w 3"/>
                    <a:gd name="T7" fmla="*/ 20 h 21"/>
                    <a:gd name="T8" fmla="*/ 2 w 3"/>
                    <a:gd name="T9" fmla="*/ 10 h 21"/>
                    <a:gd name="T10" fmla="*/ 1 w 3"/>
                    <a:gd name="T11" fmla="*/ 4 h 21"/>
                    <a:gd name="T12" fmla="*/ 0 w 3"/>
                    <a:gd name="T13" fmla="*/ 0 h 21"/>
                    <a:gd name="T14" fmla="*/ 0 60000 65536"/>
                    <a:gd name="T15" fmla="*/ 0 60000 65536"/>
                    <a:gd name="T16" fmla="*/ 0 60000 65536"/>
                    <a:gd name="T17" fmla="*/ 0 60000 65536"/>
                    <a:gd name="T18" fmla="*/ 0 60000 65536"/>
                    <a:gd name="T19" fmla="*/ 0 60000 65536"/>
                    <a:gd name="T20" fmla="*/ 0 60000 65536"/>
                    <a:gd name="T21" fmla="*/ 0 w 3"/>
                    <a:gd name="T22" fmla="*/ 0 h 21"/>
                    <a:gd name="T23" fmla="*/ 3 w 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1">
                      <a:moveTo>
                        <a:pt x="0" y="0"/>
                      </a:moveTo>
                      <a:lnTo>
                        <a:pt x="1" y="6"/>
                      </a:lnTo>
                      <a:lnTo>
                        <a:pt x="1" y="12"/>
                      </a:lnTo>
                      <a:lnTo>
                        <a:pt x="2" y="20"/>
                      </a:lnTo>
                      <a:lnTo>
                        <a:pt x="2" y="10"/>
                      </a:lnTo>
                      <a:lnTo>
                        <a:pt x="1" y="4"/>
                      </a:lnTo>
                      <a:lnTo>
                        <a:pt x="0" y="0"/>
                      </a:lnTo>
                    </a:path>
                  </a:pathLst>
                </a:custGeom>
                <a:solidFill>
                  <a:srgbClr val="804000"/>
                </a:solidFill>
                <a:ln w="12700" cap="rnd">
                  <a:noFill/>
                  <a:round/>
                  <a:headEnd/>
                  <a:tailEnd/>
                </a:ln>
              </p:spPr>
              <p:txBody>
                <a:bodyPr/>
                <a:lstStyle/>
                <a:p>
                  <a:endParaRPr lang="en-US" dirty="0"/>
                </a:p>
              </p:txBody>
            </p:sp>
          </p:grpSp>
          <p:grpSp>
            <p:nvGrpSpPr>
              <p:cNvPr id="23" name="Group 825"/>
              <p:cNvGrpSpPr>
                <a:grpSpLocks/>
              </p:cNvGrpSpPr>
              <p:nvPr/>
            </p:nvGrpSpPr>
            <p:grpSpPr bwMode="auto">
              <a:xfrm>
                <a:off x="3210" y="2516"/>
                <a:ext cx="351" cy="159"/>
                <a:chOff x="3210" y="2516"/>
                <a:chExt cx="351" cy="159"/>
              </a:xfrm>
            </p:grpSpPr>
            <p:grpSp>
              <p:nvGrpSpPr>
                <p:cNvPr id="24" name="Group 826"/>
                <p:cNvGrpSpPr>
                  <a:grpSpLocks/>
                </p:cNvGrpSpPr>
                <p:nvPr/>
              </p:nvGrpSpPr>
              <p:grpSpPr bwMode="auto">
                <a:xfrm>
                  <a:off x="3210" y="2516"/>
                  <a:ext cx="351" cy="159"/>
                  <a:chOff x="3210" y="2516"/>
                  <a:chExt cx="351" cy="159"/>
                </a:xfrm>
              </p:grpSpPr>
              <p:sp>
                <p:nvSpPr>
                  <p:cNvPr id="26" name="Freeform 827"/>
                  <p:cNvSpPr>
                    <a:spLocks/>
                  </p:cNvSpPr>
                  <p:nvPr/>
                </p:nvSpPr>
                <p:spPr bwMode="auto">
                  <a:xfrm>
                    <a:off x="3210" y="2516"/>
                    <a:ext cx="351" cy="159"/>
                  </a:xfrm>
                  <a:custGeom>
                    <a:avLst/>
                    <a:gdLst>
                      <a:gd name="T0" fmla="*/ 347 w 351"/>
                      <a:gd name="T1" fmla="*/ 146 h 159"/>
                      <a:gd name="T2" fmla="*/ 336 w 351"/>
                      <a:gd name="T3" fmla="*/ 154 h 159"/>
                      <a:gd name="T4" fmla="*/ 265 w 351"/>
                      <a:gd name="T5" fmla="*/ 137 h 159"/>
                      <a:gd name="T6" fmla="*/ 231 w 351"/>
                      <a:gd name="T7" fmla="*/ 135 h 159"/>
                      <a:gd name="T8" fmla="*/ 206 w 351"/>
                      <a:gd name="T9" fmla="*/ 138 h 159"/>
                      <a:gd name="T10" fmla="*/ 178 w 351"/>
                      <a:gd name="T11" fmla="*/ 146 h 159"/>
                      <a:gd name="T12" fmla="*/ 189 w 351"/>
                      <a:gd name="T13" fmla="*/ 132 h 159"/>
                      <a:gd name="T14" fmla="*/ 211 w 351"/>
                      <a:gd name="T15" fmla="*/ 126 h 159"/>
                      <a:gd name="T16" fmla="*/ 243 w 351"/>
                      <a:gd name="T17" fmla="*/ 125 h 159"/>
                      <a:gd name="T18" fmla="*/ 238 w 351"/>
                      <a:gd name="T19" fmla="*/ 113 h 159"/>
                      <a:gd name="T20" fmla="*/ 220 w 351"/>
                      <a:gd name="T21" fmla="*/ 98 h 159"/>
                      <a:gd name="T22" fmla="*/ 205 w 351"/>
                      <a:gd name="T23" fmla="*/ 82 h 159"/>
                      <a:gd name="T24" fmla="*/ 197 w 351"/>
                      <a:gd name="T25" fmla="*/ 85 h 159"/>
                      <a:gd name="T26" fmla="*/ 195 w 351"/>
                      <a:gd name="T27" fmla="*/ 106 h 159"/>
                      <a:gd name="T28" fmla="*/ 187 w 351"/>
                      <a:gd name="T29" fmla="*/ 124 h 159"/>
                      <a:gd name="T30" fmla="*/ 179 w 351"/>
                      <a:gd name="T31" fmla="*/ 135 h 159"/>
                      <a:gd name="T32" fmla="*/ 158 w 351"/>
                      <a:gd name="T33" fmla="*/ 151 h 159"/>
                      <a:gd name="T34" fmla="*/ 130 w 351"/>
                      <a:gd name="T35" fmla="*/ 157 h 159"/>
                      <a:gd name="T36" fmla="*/ 106 w 351"/>
                      <a:gd name="T37" fmla="*/ 157 h 159"/>
                      <a:gd name="T38" fmla="*/ 78 w 351"/>
                      <a:gd name="T39" fmla="*/ 155 h 159"/>
                      <a:gd name="T40" fmla="*/ 50 w 351"/>
                      <a:gd name="T41" fmla="*/ 146 h 159"/>
                      <a:gd name="T42" fmla="*/ 25 w 351"/>
                      <a:gd name="T43" fmla="*/ 129 h 159"/>
                      <a:gd name="T44" fmla="*/ 11 w 351"/>
                      <a:gd name="T45" fmla="*/ 113 h 159"/>
                      <a:gd name="T46" fmla="*/ 2 w 351"/>
                      <a:gd name="T47" fmla="*/ 93 h 159"/>
                      <a:gd name="T48" fmla="*/ 0 w 351"/>
                      <a:gd name="T49" fmla="*/ 77 h 159"/>
                      <a:gd name="T50" fmla="*/ 1 w 351"/>
                      <a:gd name="T51" fmla="*/ 60 h 159"/>
                      <a:gd name="T52" fmla="*/ 4 w 351"/>
                      <a:gd name="T53" fmla="*/ 44 h 159"/>
                      <a:gd name="T54" fmla="*/ 14 w 351"/>
                      <a:gd name="T55" fmla="*/ 51 h 159"/>
                      <a:gd name="T56" fmla="*/ 11 w 351"/>
                      <a:gd name="T57" fmla="*/ 71 h 159"/>
                      <a:gd name="T58" fmla="*/ 12 w 351"/>
                      <a:gd name="T59" fmla="*/ 88 h 159"/>
                      <a:gd name="T60" fmla="*/ 20 w 351"/>
                      <a:gd name="T61" fmla="*/ 106 h 159"/>
                      <a:gd name="T62" fmla="*/ 37 w 351"/>
                      <a:gd name="T63" fmla="*/ 126 h 159"/>
                      <a:gd name="T64" fmla="*/ 61 w 351"/>
                      <a:gd name="T65" fmla="*/ 140 h 159"/>
                      <a:gd name="T66" fmla="*/ 85 w 351"/>
                      <a:gd name="T67" fmla="*/ 146 h 159"/>
                      <a:gd name="T68" fmla="*/ 112 w 351"/>
                      <a:gd name="T69" fmla="*/ 148 h 159"/>
                      <a:gd name="T70" fmla="*/ 144 w 351"/>
                      <a:gd name="T71" fmla="*/ 145 h 159"/>
                      <a:gd name="T72" fmla="*/ 163 w 351"/>
                      <a:gd name="T73" fmla="*/ 137 h 159"/>
                      <a:gd name="T74" fmla="*/ 176 w 351"/>
                      <a:gd name="T75" fmla="*/ 125 h 159"/>
                      <a:gd name="T76" fmla="*/ 186 w 351"/>
                      <a:gd name="T77" fmla="*/ 104 h 159"/>
                      <a:gd name="T78" fmla="*/ 186 w 351"/>
                      <a:gd name="T79" fmla="*/ 74 h 159"/>
                      <a:gd name="T80" fmla="*/ 180 w 351"/>
                      <a:gd name="T81" fmla="*/ 55 h 159"/>
                      <a:gd name="T82" fmla="*/ 166 w 351"/>
                      <a:gd name="T83" fmla="*/ 41 h 159"/>
                      <a:gd name="T84" fmla="*/ 147 w 351"/>
                      <a:gd name="T85" fmla="*/ 29 h 159"/>
                      <a:gd name="T86" fmla="*/ 126 w 351"/>
                      <a:gd name="T87" fmla="*/ 18 h 159"/>
                      <a:gd name="T88" fmla="*/ 94 w 351"/>
                      <a:gd name="T89" fmla="*/ 10 h 159"/>
                      <a:gd name="T90" fmla="*/ 68 w 351"/>
                      <a:gd name="T91" fmla="*/ 10 h 159"/>
                      <a:gd name="T92" fmla="*/ 44 w 351"/>
                      <a:gd name="T93" fmla="*/ 17 h 159"/>
                      <a:gd name="T94" fmla="*/ 27 w 351"/>
                      <a:gd name="T95" fmla="*/ 29 h 159"/>
                      <a:gd name="T96" fmla="*/ 15 w 351"/>
                      <a:gd name="T97" fmla="*/ 45 h 159"/>
                      <a:gd name="T98" fmla="*/ 8 w 351"/>
                      <a:gd name="T99" fmla="*/ 37 h 159"/>
                      <a:gd name="T100" fmla="*/ 21 w 351"/>
                      <a:gd name="T101" fmla="*/ 22 h 159"/>
                      <a:gd name="T102" fmla="*/ 36 w 351"/>
                      <a:gd name="T103" fmla="*/ 11 h 159"/>
                      <a:gd name="T104" fmla="*/ 60 w 351"/>
                      <a:gd name="T105" fmla="*/ 2 h 159"/>
                      <a:gd name="T106" fmla="*/ 89 w 351"/>
                      <a:gd name="T107" fmla="*/ 0 h 159"/>
                      <a:gd name="T108" fmla="*/ 115 w 351"/>
                      <a:gd name="T109" fmla="*/ 3 h 159"/>
                      <a:gd name="T110" fmla="*/ 144 w 351"/>
                      <a:gd name="T111" fmla="*/ 15 h 159"/>
                      <a:gd name="T112" fmla="*/ 167 w 351"/>
                      <a:gd name="T113" fmla="*/ 28 h 159"/>
                      <a:gd name="T114" fmla="*/ 188 w 351"/>
                      <a:gd name="T115" fmla="*/ 46 h 159"/>
                      <a:gd name="T116" fmla="*/ 202 w 351"/>
                      <a:gd name="T117" fmla="*/ 62 h 159"/>
                      <a:gd name="T118" fmla="*/ 218 w 351"/>
                      <a:gd name="T119" fmla="*/ 80 h 159"/>
                      <a:gd name="T120" fmla="*/ 241 w 351"/>
                      <a:gd name="T121" fmla="*/ 101 h 159"/>
                      <a:gd name="T122" fmla="*/ 268 w 351"/>
                      <a:gd name="T123" fmla="*/ 115 h 1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1"/>
                      <a:gd name="T187" fmla="*/ 0 h 159"/>
                      <a:gd name="T188" fmla="*/ 351 w 351"/>
                      <a:gd name="T189" fmla="*/ 159 h 1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1" h="159">
                        <a:moveTo>
                          <a:pt x="350" y="137"/>
                        </a:moveTo>
                        <a:lnTo>
                          <a:pt x="347" y="146"/>
                        </a:lnTo>
                        <a:lnTo>
                          <a:pt x="341" y="152"/>
                        </a:lnTo>
                        <a:lnTo>
                          <a:pt x="336" y="154"/>
                        </a:lnTo>
                        <a:lnTo>
                          <a:pt x="323" y="154"/>
                        </a:lnTo>
                        <a:lnTo>
                          <a:pt x="265" y="137"/>
                        </a:lnTo>
                        <a:lnTo>
                          <a:pt x="244" y="135"/>
                        </a:lnTo>
                        <a:lnTo>
                          <a:pt x="231" y="135"/>
                        </a:lnTo>
                        <a:lnTo>
                          <a:pt x="219" y="136"/>
                        </a:lnTo>
                        <a:lnTo>
                          <a:pt x="206" y="138"/>
                        </a:lnTo>
                        <a:lnTo>
                          <a:pt x="192" y="142"/>
                        </a:lnTo>
                        <a:lnTo>
                          <a:pt x="178" y="146"/>
                        </a:lnTo>
                        <a:lnTo>
                          <a:pt x="179" y="135"/>
                        </a:lnTo>
                        <a:lnTo>
                          <a:pt x="189" y="132"/>
                        </a:lnTo>
                        <a:lnTo>
                          <a:pt x="199" y="129"/>
                        </a:lnTo>
                        <a:lnTo>
                          <a:pt x="211" y="126"/>
                        </a:lnTo>
                        <a:lnTo>
                          <a:pt x="225" y="125"/>
                        </a:lnTo>
                        <a:lnTo>
                          <a:pt x="243" y="125"/>
                        </a:lnTo>
                        <a:lnTo>
                          <a:pt x="246" y="117"/>
                        </a:lnTo>
                        <a:lnTo>
                          <a:pt x="238" y="113"/>
                        </a:lnTo>
                        <a:lnTo>
                          <a:pt x="230" y="106"/>
                        </a:lnTo>
                        <a:lnTo>
                          <a:pt x="220" y="98"/>
                        </a:lnTo>
                        <a:lnTo>
                          <a:pt x="212" y="90"/>
                        </a:lnTo>
                        <a:lnTo>
                          <a:pt x="205" y="82"/>
                        </a:lnTo>
                        <a:lnTo>
                          <a:pt x="195" y="72"/>
                        </a:lnTo>
                        <a:lnTo>
                          <a:pt x="197" y="85"/>
                        </a:lnTo>
                        <a:lnTo>
                          <a:pt x="197" y="93"/>
                        </a:lnTo>
                        <a:lnTo>
                          <a:pt x="195" y="106"/>
                        </a:lnTo>
                        <a:lnTo>
                          <a:pt x="192" y="116"/>
                        </a:lnTo>
                        <a:lnTo>
                          <a:pt x="187" y="124"/>
                        </a:lnTo>
                        <a:lnTo>
                          <a:pt x="182" y="132"/>
                        </a:lnTo>
                        <a:lnTo>
                          <a:pt x="179" y="135"/>
                        </a:lnTo>
                        <a:lnTo>
                          <a:pt x="178" y="146"/>
                        </a:lnTo>
                        <a:lnTo>
                          <a:pt x="158" y="151"/>
                        </a:lnTo>
                        <a:lnTo>
                          <a:pt x="145" y="154"/>
                        </a:lnTo>
                        <a:lnTo>
                          <a:pt x="130" y="157"/>
                        </a:lnTo>
                        <a:lnTo>
                          <a:pt x="116" y="158"/>
                        </a:lnTo>
                        <a:lnTo>
                          <a:pt x="106" y="157"/>
                        </a:lnTo>
                        <a:lnTo>
                          <a:pt x="93" y="157"/>
                        </a:lnTo>
                        <a:lnTo>
                          <a:pt x="78" y="155"/>
                        </a:lnTo>
                        <a:lnTo>
                          <a:pt x="65" y="152"/>
                        </a:lnTo>
                        <a:lnTo>
                          <a:pt x="50" y="146"/>
                        </a:lnTo>
                        <a:lnTo>
                          <a:pt x="37" y="139"/>
                        </a:lnTo>
                        <a:lnTo>
                          <a:pt x="25" y="129"/>
                        </a:lnTo>
                        <a:lnTo>
                          <a:pt x="18" y="122"/>
                        </a:lnTo>
                        <a:lnTo>
                          <a:pt x="11" y="113"/>
                        </a:lnTo>
                        <a:lnTo>
                          <a:pt x="6" y="103"/>
                        </a:lnTo>
                        <a:lnTo>
                          <a:pt x="2" y="93"/>
                        </a:lnTo>
                        <a:lnTo>
                          <a:pt x="1" y="85"/>
                        </a:lnTo>
                        <a:lnTo>
                          <a:pt x="0" y="77"/>
                        </a:lnTo>
                        <a:lnTo>
                          <a:pt x="0" y="69"/>
                        </a:lnTo>
                        <a:lnTo>
                          <a:pt x="1" y="60"/>
                        </a:lnTo>
                        <a:lnTo>
                          <a:pt x="3" y="51"/>
                        </a:lnTo>
                        <a:lnTo>
                          <a:pt x="4" y="44"/>
                        </a:lnTo>
                        <a:lnTo>
                          <a:pt x="15" y="45"/>
                        </a:lnTo>
                        <a:lnTo>
                          <a:pt x="14" y="51"/>
                        </a:lnTo>
                        <a:lnTo>
                          <a:pt x="12" y="61"/>
                        </a:lnTo>
                        <a:lnTo>
                          <a:pt x="11" y="71"/>
                        </a:lnTo>
                        <a:lnTo>
                          <a:pt x="11" y="78"/>
                        </a:lnTo>
                        <a:lnTo>
                          <a:pt x="12" y="88"/>
                        </a:lnTo>
                        <a:lnTo>
                          <a:pt x="14" y="96"/>
                        </a:lnTo>
                        <a:lnTo>
                          <a:pt x="20" y="106"/>
                        </a:lnTo>
                        <a:lnTo>
                          <a:pt x="27" y="117"/>
                        </a:lnTo>
                        <a:lnTo>
                          <a:pt x="37" y="126"/>
                        </a:lnTo>
                        <a:lnTo>
                          <a:pt x="48" y="134"/>
                        </a:lnTo>
                        <a:lnTo>
                          <a:pt x="61" y="140"/>
                        </a:lnTo>
                        <a:lnTo>
                          <a:pt x="73" y="144"/>
                        </a:lnTo>
                        <a:lnTo>
                          <a:pt x="85" y="146"/>
                        </a:lnTo>
                        <a:lnTo>
                          <a:pt x="98" y="147"/>
                        </a:lnTo>
                        <a:lnTo>
                          <a:pt x="112" y="148"/>
                        </a:lnTo>
                        <a:lnTo>
                          <a:pt x="127" y="147"/>
                        </a:lnTo>
                        <a:lnTo>
                          <a:pt x="144" y="145"/>
                        </a:lnTo>
                        <a:lnTo>
                          <a:pt x="154" y="141"/>
                        </a:lnTo>
                        <a:lnTo>
                          <a:pt x="163" y="137"/>
                        </a:lnTo>
                        <a:lnTo>
                          <a:pt x="170" y="132"/>
                        </a:lnTo>
                        <a:lnTo>
                          <a:pt x="176" y="125"/>
                        </a:lnTo>
                        <a:lnTo>
                          <a:pt x="182" y="115"/>
                        </a:lnTo>
                        <a:lnTo>
                          <a:pt x="186" y="104"/>
                        </a:lnTo>
                        <a:lnTo>
                          <a:pt x="187" y="91"/>
                        </a:lnTo>
                        <a:lnTo>
                          <a:pt x="186" y="74"/>
                        </a:lnTo>
                        <a:lnTo>
                          <a:pt x="183" y="64"/>
                        </a:lnTo>
                        <a:lnTo>
                          <a:pt x="180" y="55"/>
                        </a:lnTo>
                        <a:lnTo>
                          <a:pt x="174" y="48"/>
                        </a:lnTo>
                        <a:lnTo>
                          <a:pt x="166" y="41"/>
                        </a:lnTo>
                        <a:lnTo>
                          <a:pt x="157" y="35"/>
                        </a:lnTo>
                        <a:lnTo>
                          <a:pt x="147" y="29"/>
                        </a:lnTo>
                        <a:lnTo>
                          <a:pt x="138" y="24"/>
                        </a:lnTo>
                        <a:lnTo>
                          <a:pt x="126" y="18"/>
                        </a:lnTo>
                        <a:lnTo>
                          <a:pt x="112" y="13"/>
                        </a:lnTo>
                        <a:lnTo>
                          <a:pt x="94" y="10"/>
                        </a:lnTo>
                        <a:lnTo>
                          <a:pt x="80" y="10"/>
                        </a:lnTo>
                        <a:lnTo>
                          <a:pt x="68" y="10"/>
                        </a:lnTo>
                        <a:lnTo>
                          <a:pt x="55" y="13"/>
                        </a:lnTo>
                        <a:lnTo>
                          <a:pt x="44" y="17"/>
                        </a:lnTo>
                        <a:lnTo>
                          <a:pt x="37" y="22"/>
                        </a:lnTo>
                        <a:lnTo>
                          <a:pt x="27" y="29"/>
                        </a:lnTo>
                        <a:lnTo>
                          <a:pt x="20" y="38"/>
                        </a:lnTo>
                        <a:lnTo>
                          <a:pt x="15" y="45"/>
                        </a:lnTo>
                        <a:lnTo>
                          <a:pt x="4" y="44"/>
                        </a:lnTo>
                        <a:lnTo>
                          <a:pt x="8" y="37"/>
                        </a:lnTo>
                        <a:lnTo>
                          <a:pt x="14" y="29"/>
                        </a:lnTo>
                        <a:lnTo>
                          <a:pt x="21" y="22"/>
                        </a:lnTo>
                        <a:lnTo>
                          <a:pt x="27" y="16"/>
                        </a:lnTo>
                        <a:lnTo>
                          <a:pt x="36" y="11"/>
                        </a:lnTo>
                        <a:lnTo>
                          <a:pt x="46" y="6"/>
                        </a:lnTo>
                        <a:lnTo>
                          <a:pt x="60" y="2"/>
                        </a:lnTo>
                        <a:lnTo>
                          <a:pt x="75" y="1"/>
                        </a:lnTo>
                        <a:lnTo>
                          <a:pt x="89" y="0"/>
                        </a:lnTo>
                        <a:lnTo>
                          <a:pt x="101" y="1"/>
                        </a:lnTo>
                        <a:lnTo>
                          <a:pt x="115" y="3"/>
                        </a:lnTo>
                        <a:lnTo>
                          <a:pt x="130" y="8"/>
                        </a:lnTo>
                        <a:lnTo>
                          <a:pt x="144" y="15"/>
                        </a:lnTo>
                        <a:lnTo>
                          <a:pt x="155" y="21"/>
                        </a:lnTo>
                        <a:lnTo>
                          <a:pt x="167" y="28"/>
                        </a:lnTo>
                        <a:lnTo>
                          <a:pt x="180" y="38"/>
                        </a:lnTo>
                        <a:lnTo>
                          <a:pt x="188" y="46"/>
                        </a:lnTo>
                        <a:lnTo>
                          <a:pt x="194" y="53"/>
                        </a:lnTo>
                        <a:lnTo>
                          <a:pt x="202" y="62"/>
                        </a:lnTo>
                        <a:lnTo>
                          <a:pt x="208" y="70"/>
                        </a:lnTo>
                        <a:lnTo>
                          <a:pt x="218" y="80"/>
                        </a:lnTo>
                        <a:lnTo>
                          <a:pt x="230" y="91"/>
                        </a:lnTo>
                        <a:lnTo>
                          <a:pt x="241" y="101"/>
                        </a:lnTo>
                        <a:lnTo>
                          <a:pt x="253" y="109"/>
                        </a:lnTo>
                        <a:lnTo>
                          <a:pt x="268" y="115"/>
                        </a:lnTo>
                        <a:lnTo>
                          <a:pt x="350" y="137"/>
                        </a:lnTo>
                      </a:path>
                    </a:pathLst>
                  </a:custGeom>
                  <a:solidFill>
                    <a:srgbClr val="A0A0A0"/>
                  </a:solidFill>
                  <a:ln w="12700" cap="rnd">
                    <a:noFill/>
                    <a:round/>
                    <a:headEnd/>
                    <a:tailEnd/>
                  </a:ln>
                </p:spPr>
                <p:txBody>
                  <a:bodyPr/>
                  <a:lstStyle/>
                  <a:p>
                    <a:endParaRPr lang="en-US" dirty="0"/>
                  </a:p>
                </p:txBody>
              </p:sp>
              <p:sp>
                <p:nvSpPr>
                  <p:cNvPr id="27" name="Freeform 828"/>
                  <p:cNvSpPr>
                    <a:spLocks/>
                  </p:cNvSpPr>
                  <p:nvPr/>
                </p:nvSpPr>
                <p:spPr bwMode="auto">
                  <a:xfrm>
                    <a:off x="3387" y="2651"/>
                    <a:ext cx="1" cy="7"/>
                  </a:xfrm>
                  <a:custGeom>
                    <a:avLst/>
                    <a:gdLst>
                      <a:gd name="T0" fmla="*/ 0 w 1"/>
                      <a:gd name="T1" fmla="*/ 0 h 7"/>
                      <a:gd name="T2" fmla="*/ 0 w 1"/>
                      <a:gd name="T3" fmla="*/ 6 h 7"/>
                      <a:gd name="T4" fmla="*/ 0 w 1"/>
                      <a:gd name="T5" fmla="*/ 0 h 7"/>
                      <a:gd name="T6" fmla="*/ 0 60000 65536"/>
                      <a:gd name="T7" fmla="*/ 0 60000 65536"/>
                      <a:gd name="T8" fmla="*/ 0 60000 65536"/>
                      <a:gd name="T9" fmla="*/ 0 w 1"/>
                      <a:gd name="T10" fmla="*/ 0 h 7"/>
                      <a:gd name="T11" fmla="*/ 1 w 1"/>
                      <a:gd name="T12" fmla="*/ 7 h 7"/>
                    </a:gdLst>
                    <a:ahLst/>
                    <a:cxnLst>
                      <a:cxn ang="T6">
                        <a:pos x="T0" y="T1"/>
                      </a:cxn>
                      <a:cxn ang="T7">
                        <a:pos x="T2" y="T3"/>
                      </a:cxn>
                      <a:cxn ang="T8">
                        <a:pos x="T4" y="T5"/>
                      </a:cxn>
                    </a:cxnLst>
                    <a:rect l="T9" t="T10" r="T11" b="T12"/>
                    <a:pathLst>
                      <a:path w="1" h="7">
                        <a:moveTo>
                          <a:pt x="0" y="0"/>
                        </a:moveTo>
                        <a:lnTo>
                          <a:pt x="0" y="6"/>
                        </a:lnTo>
                        <a:lnTo>
                          <a:pt x="0" y="0"/>
                        </a:lnTo>
                      </a:path>
                    </a:pathLst>
                  </a:custGeom>
                  <a:solidFill>
                    <a:srgbClr val="A0A0A0"/>
                  </a:solidFill>
                  <a:ln w="12700" cap="rnd">
                    <a:noFill/>
                    <a:round/>
                    <a:headEnd/>
                    <a:tailEnd/>
                  </a:ln>
                </p:spPr>
                <p:txBody>
                  <a:bodyPr/>
                  <a:lstStyle/>
                  <a:p>
                    <a:endParaRPr lang="en-US" dirty="0"/>
                  </a:p>
                </p:txBody>
              </p:sp>
            </p:grpSp>
            <p:sp>
              <p:nvSpPr>
                <p:cNvPr id="25" name="Freeform 829"/>
                <p:cNvSpPr>
                  <a:spLocks/>
                </p:cNvSpPr>
                <p:nvPr/>
              </p:nvSpPr>
              <p:spPr bwMode="auto">
                <a:xfrm>
                  <a:off x="3214" y="2556"/>
                  <a:ext cx="9" cy="3"/>
                </a:xfrm>
                <a:custGeom>
                  <a:avLst/>
                  <a:gdLst>
                    <a:gd name="T0" fmla="*/ 2 w 9"/>
                    <a:gd name="T1" fmla="*/ 0 h 3"/>
                    <a:gd name="T2" fmla="*/ 0 w 9"/>
                    <a:gd name="T3" fmla="*/ 2 h 3"/>
                    <a:gd name="T4" fmla="*/ 7 w 9"/>
                    <a:gd name="T5" fmla="*/ 2 h 3"/>
                    <a:gd name="T6" fmla="*/ 8 w 9"/>
                    <a:gd name="T7" fmla="*/ 0 h 3"/>
                    <a:gd name="T8" fmla="*/ 2 w 9"/>
                    <a:gd name="T9" fmla="*/ 0 h 3"/>
                    <a:gd name="T10" fmla="*/ 0 60000 65536"/>
                    <a:gd name="T11" fmla="*/ 0 60000 65536"/>
                    <a:gd name="T12" fmla="*/ 0 60000 65536"/>
                    <a:gd name="T13" fmla="*/ 0 60000 65536"/>
                    <a:gd name="T14" fmla="*/ 0 60000 65536"/>
                    <a:gd name="T15" fmla="*/ 0 w 9"/>
                    <a:gd name="T16" fmla="*/ 0 h 3"/>
                    <a:gd name="T17" fmla="*/ 9 w 9"/>
                    <a:gd name="T18" fmla="*/ 3 h 3"/>
                  </a:gdLst>
                  <a:ahLst/>
                  <a:cxnLst>
                    <a:cxn ang="T10">
                      <a:pos x="T0" y="T1"/>
                    </a:cxn>
                    <a:cxn ang="T11">
                      <a:pos x="T2" y="T3"/>
                    </a:cxn>
                    <a:cxn ang="T12">
                      <a:pos x="T4" y="T5"/>
                    </a:cxn>
                    <a:cxn ang="T13">
                      <a:pos x="T6" y="T7"/>
                    </a:cxn>
                    <a:cxn ang="T14">
                      <a:pos x="T8" y="T9"/>
                    </a:cxn>
                  </a:cxnLst>
                  <a:rect l="T15" t="T16" r="T17" b="T18"/>
                  <a:pathLst>
                    <a:path w="9" h="3">
                      <a:moveTo>
                        <a:pt x="2" y="0"/>
                      </a:moveTo>
                      <a:lnTo>
                        <a:pt x="0" y="2"/>
                      </a:lnTo>
                      <a:lnTo>
                        <a:pt x="7" y="2"/>
                      </a:lnTo>
                      <a:lnTo>
                        <a:pt x="8" y="0"/>
                      </a:lnTo>
                      <a:lnTo>
                        <a:pt x="2" y="0"/>
                      </a:lnTo>
                    </a:path>
                  </a:pathLst>
                </a:custGeom>
                <a:solidFill>
                  <a:srgbClr val="A0A0A0"/>
                </a:solidFill>
                <a:ln w="12700" cap="rnd">
                  <a:noFill/>
                  <a:round/>
                  <a:headEnd/>
                  <a:tailEnd/>
                </a:ln>
              </p:spPr>
              <p:txBody>
                <a:bodyPr/>
                <a:lstStyle/>
                <a:p>
                  <a:endParaRPr lang="en-US" dirty="0"/>
                </a:p>
              </p:txBody>
            </p:sp>
          </p:grpSp>
        </p:grpSp>
        <p:sp>
          <p:nvSpPr>
            <p:cNvPr id="10" name="Rectangle 830"/>
            <p:cNvSpPr>
              <a:spLocks noChangeArrowheads="1"/>
            </p:cNvSpPr>
            <p:nvPr/>
          </p:nvSpPr>
          <p:spPr bwMode="auto">
            <a:xfrm>
              <a:off x="2367" y="2886"/>
              <a:ext cx="1223" cy="206"/>
            </a:xfrm>
            <a:prstGeom prst="rect">
              <a:avLst/>
            </a:prstGeom>
            <a:noFill/>
            <a:ln w="12700">
              <a:noFill/>
              <a:miter lim="800000"/>
              <a:headEnd/>
              <a:tailEnd/>
            </a:ln>
          </p:spPr>
          <p:txBody>
            <a:bodyPr lIns="81204" tIns="39889" rIns="81204" bIns="39889">
              <a:spAutoFit/>
            </a:bodyPr>
            <a:lstStyle/>
            <a:p>
              <a:pPr defTabSz="820738">
                <a:lnSpc>
                  <a:spcPct val="90000"/>
                </a:lnSpc>
                <a:spcBef>
                  <a:spcPct val="50000"/>
                </a:spcBef>
              </a:pPr>
              <a:r>
                <a:rPr lang="en-US" b="1" dirty="0"/>
                <a:t>  Psychographic</a:t>
              </a:r>
            </a:p>
          </p:txBody>
        </p:sp>
      </p:grpSp>
      <p:sp>
        <p:nvSpPr>
          <p:cNvPr id="152" name="Rectangle 831"/>
          <p:cNvSpPr>
            <a:spLocks noChangeArrowheads="1"/>
          </p:cNvSpPr>
          <p:nvPr/>
        </p:nvSpPr>
        <p:spPr bwMode="auto">
          <a:xfrm>
            <a:off x="4791756" y="1219661"/>
            <a:ext cx="2370138" cy="468356"/>
          </a:xfrm>
          <a:prstGeom prst="rect">
            <a:avLst/>
          </a:prstGeom>
          <a:noFill/>
          <a:ln w="12700">
            <a:noFill/>
            <a:miter lim="800000"/>
            <a:headEnd/>
            <a:tailEnd/>
          </a:ln>
        </p:spPr>
        <p:txBody>
          <a:bodyPr lIns="81204" tIns="39889" rIns="81204" bIns="39889">
            <a:spAutoFit/>
          </a:bodyPr>
          <a:lstStyle/>
          <a:p>
            <a:pPr defTabSz="820738">
              <a:lnSpc>
                <a:spcPct val="90000"/>
              </a:lnSpc>
              <a:spcBef>
                <a:spcPct val="50000"/>
              </a:spcBef>
            </a:pPr>
            <a:r>
              <a:rPr lang="en-US" sz="1400" b="1" dirty="0"/>
              <a:t> Social class, </a:t>
            </a:r>
            <a:r>
              <a:rPr lang="en-US" sz="1400" b="1" u="sng" dirty="0"/>
              <a:t>lifestyle</a:t>
            </a:r>
            <a:r>
              <a:rPr lang="en-US" sz="1400" b="1" dirty="0"/>
              <a:t>, 	or </a:t>
            </a:r>
            <a:r>
              <a:rPr lang="en-US" sz="1400" b="1" u="sng" dirty="0"/>
              <a:t>values</a:t>
            </a:r>
          </a:p>
        </p:txBody>
      </p:sp>
      <p:sp>
        <p:nvSpPr>
          <p:cNvPr id="153" name="Rectangle 2">
            <a:extLst>
              <a:ext uri="{FF2B5EF4-FFF2-40B4-BE49-F238E27FC236}">
                <a16:creationId xmlns:a16="http://schemas.microsoft.com/office/drawing/2014/main" id="{74BFFCD6-3AC6-4596-A336-AAC41F639E68}"/>
              </a:ext>
            </a:extLst>
          </p:cNvPr>
          <p:cNvSpPr>
            <a:spLocks noChangeArrowheads="1"/>
          </p:cNvSpPr>
          <p:nvPr/>
        </p:nvSpPr>
        <p:spPr bwMode="auto">
          <a:xfrm>
            <a:off x="366832" y="2581543"/>
            <a:ext cx="6501478" cy="3170741"/>
          </a:xfrm>
          <a:prstGeom prst="rect">
            <a:avLst/>
          </a:prstGeom>
          <a:noFill/>
          <a:ln w="9525">
            <a:noFill/>
            <a:miter lim="800000"/>
            <a:headEnd/>
            <a:tailEnd/>
          </a:ln>
          <a:effectLst/>
        </p:spPr>
        <p:txBody>
          <a:bodyPr wrap="square" lIns="92075" tIns="46038" rIns="92075" bIns="46038">
            <a:spAutoFit/>
          </a:bodyPr>
          <a:lstStyle/>
          <a:p>
            <a:pPr marL="457200" indent="-457200">
              <a:spcBef>
                <a:spcPct val="100000"/>
              </a:spcBef>
              <a:buAutoNum type="arabicPeriod" startAt="4"/>
            </a:pPr>
            <a:r>
              <a:rPr lang="en-US" sz="2000" b="1" u="sng" dirty="0">
                <a:latin typeface="Eras Medium ITC" panose="020B0602030504020804" pitchFamily="34" charset="0"/>
              </a:rPr>
              <a:t>Behavioristic</a:t>
            </a:r>
            <a:br>
              <a:rPr lang="en-US" sz="2000" b="1" dirty="0">
                <a:latin typeface="Eras Medium ITC" panose="020B0602030504020804" pitchFamily="34" charset="0"/>
              </a:rPr>
            </a:br>
            <a:r>
              <a:rPr lang="en-US" sz="2000" b="1" dirty="0">
                <a:latin typeface="Eras Medium ITC" panose="020B0602030504020804" pitchFamily="34" charset="0"/>
              </a:rPr>
              <a:t>Purchase Occasion (Business, Vacation, Family...)</a:t>
            </a:r>
            <a:br>
              <a:rPr lang="en-US" sz="2000" b="1" dirty="0">
                <a:latin typeface="Eras Medium ITC" panose="020B0602030504020804" pitchFamily="34" charset="0"/>
              </a:rPr>
            </a:br>
            <a:r>
              <a:rPr lang="en-US" sz="2000" b="1" dirty="0">
                <a:latin typeface="Eras Medium ITC" panose="020B0602030504020804" pitchFamily="34" charset="0"/>
              </a:rPr>
              <a:t>User Status (Non, Ex, 1st-time, Regular)</a:t>
            </a:r>
            <a:br>
              <a:rPr lang="en-US" sz="2000" b="1" dirty="0">
                <a:latin typeface="Eras Medium ITC" panose="020B0602030504020804" pitchFamily="34" charset="0"/>
              </a:rPr>
            </a:br>
            <a:r>
              <a:rPr lang="en-US" sz="2000" b="1" dirty="0">
                <a:latin typeface="Eras Medium ITC" panose="020B0602030504020804" pitchFamily="34" charset="0"/>
              </a:rPr>
              <a:t>Usage Rate (Hi, Med, Lo)</a:t>
            </a:r>
            <a:br>
              <a:rPr lang="en-US" sz="2000" b="1" dirty="0">
                <a:latin typeface="Eras Medium ITC" panose="020B0602030504020804" pitchFamily="34" charset="0"/>
              </a:rPr>
            </a:br>
            <a:r>
              <a:rPr lang="en-US" sz="2000" b="1" dirty="0">
                <a:latin typeface="Eras Medium ITC" panose="020B0602030504020804" pitchFamily="34" charset="0"/>
              </a:rPr>
              <a:t>Loyalty Status</a:t>
            </a:r>
            <a:br>
              <a:rPr lang="en-US" sz="2000" b="1" dirty="0">
                <a:latin typeface="Eras Medium ITC" panose="020B0602030504020804" pitchFamily="34" charset="0"/>
              </a:rPr>
            </a:br>
            <a:r>
              <a:rPr lang="en-US" sz="2000" b="1" dirty="0">
                <a:latin typeface="Eras Medium ITC" panose="020B0602030504020804" pitchFamily="34" charset="0"/>
              </a:rPr>
              <a:t>Readiness Stage (Towards Buying)</a:t>
            </a:r>
            <a:br>
              <a:rPr lang="en-US" sz="2000" b="1" dirty="0">
                <a:latin typeface="Eras Medium ITC" panose="020B0602030504020804" pitchFamily="34" charset="0"/>
              </a:rPr>
            </a:br>
            <a:r>
              <a:rPr lang="en-US" sz="2000" b="1" dirty="0">
                <a:latin typeface="Eras Medium ITC" panose="020B0602030504020804" pitchFamily="34" charset="0"/>
              </a:rPr>
              <a:t>Marketing - Factor Sensitivity, Responsiveness to marketing mixes.                                           Preferences for Product Characteristics (e.g., price, quality, service)</a:t>
            </a:r>
          </a:p>
        </p:txBody>
      </p:sp>
      <p:grpSp>
        <p:nvGrpSpPr>
          <p:cNvPr id="615" name="Group 3">
            <a:extLst>
              <a:ext uri="{FF2B5EF4-FFF2-40B4-BE49-F238E27FC236}">
                <a16:creationId xmlns:a16="http://schemas.microsoft.com/office/drawing/2014/main" id="{F82D0C5B-E3C1-4047-8B86-30462B603145}"/>
              </a:ext>
            </a:extLst>
          </p:cNvPr>
          <p:cNvGrpSpPr>
            <a:grpSpLocks/>
          </p:cNvGrpSpPr>
          <p:nvPr/>
        </p:nvGrpSpPr>
        <p:grpSpPr bwMode="auto">
          <a:xfrm>
            <a:off x="4423964" y="5572240"/>
            <a:ext cx="3833813" cy="1138237"/>
            <a:chOff x="2656" y="3357"/>
            <a:chExt cx="2415" cy="717"/>
          </a:xfrm>
        </p:grpSpPr>
        <p:sp>
          <p:nvSpPr>
            <p:cNvPr id="616" name="Rectangle 4">
              <a:extLst>
                <a:ext uri="{FF2B5EF4-FFF2-40B4-BE49-F238E27FC236}">
                  <a16:creationId xmlns:a16="http://schemas.microsoft.com/office/drawing/2014/main" id="{7794F483-2961-4CA7-A996-C39B096E3CAA}"/>
                </a:ext>
              </a:extLst>
            </p:cNvPr>
            <p:cNvSpPr>
              <a:spLocks noChangeArrowheads="1"/>
            </p:cNvSpPr>
            <p:nvPr/>
          </p:nvSpPr>
          <p:spPr bwMode="auto">
            <a:xfrm>
              <a:off x="3130" y="3444"/>
              <a:ext cx="1564" cy="567"/>
            </a:xfrm>
            <a:prstGeom prst="rect">
              <a:avLst/>
            </a:prstGeom>
            <a:solidFill>
              <a:srgbClr val="FFFF99"/>
            </a:solidFill>
            <a:ln w="12700">
              <a:noFill/>
              <a:miter lim="800000"/>
              <a:headEnd/>
              <a:tailEnd/>
            </a:ln>
            <a:effectLst>
              <a:outerShdw dist="107763" dir="2700000" algn="ctr" rotWithShape="0">
                <a:schemeClr val="bg2"/>
              </a:outerShdw>
            </a:effectLst>
          </p:spPr>
          <p:txBody>
            <a:bodyPr wrap="none" anchor="ctr"/>
            <a:lstStyle/>
            <a:p>
              <a:pPr>
                <a:defRPr/>
              </a:pPr>
              <a:endParaRPr lang="en-US" dirty="0"/>
            </a:p>
          </p:txBody>
        </p:sp>
        <p:sp>
          <p:nvSpPr>
            <p:cNvPr id="617" name="Rectangle 5">
              <a:extLst>
                <a:ext uri="{FF2B5EF4-FFF2-40B4-BE49-F238E27FC236}">
                  <a16:creationId xmlns:a16="http://schemas.microsoft.com/office/drawing/2014/main" id="{E0F17871-529E-4D5B-A750-501F42DD1BD5}"/>
                </a:ext>
              </a:extLst>
            </p:cNvPr>
            <p:cNvSpPr>
              <a:spLocks noChangeArrowheads="1"/>
            </p:cNvSpPr>
            <p:nvPr/>
          </p:nvSpPr>
          <p:spPr bwMode="auto">
            <a:xfrm>
              <a:off x="3176" y="3520"/>
              <a:ext cx="1238" cy="206"/>
            </a:xfrm>
            <a:prstGeom prst="rect">
              <a:avLst/>
            </a:prstGeom>
            <a:noFill/>
            <a:ln w="12700">
              <a:noFill/>
              <a:miter lim="800000"/>
              <a:headEnd/>
              <a:tailEnd/>
            </a:ln>
          </p:spPr>
          <p:txBody>
            <a:bodyPr lIns="81204" tIns="39889" rIns="81204" bIns="39889">
              <a:spAutoFit/>
            </a:bodyPr>
            <a:lstStyle/>
            <a:p>
              <a:pPr defTabSz="820738">
                <a:lnSpc>
                  <a:spcPct val="90000"/>
                </a:lnSpc>
                <a:spcBef>
                  <a:spcPct val="50000"/>
                </a:spcBef>
              </a:pPr>
              <a:r>
                <a:rPr lang="en-US" b="1" dirty="0"/>
                <a:t>Behavioral</a:t>
              </a:r>
            </a:p>
          </p:txBody>
        </p:sp>
        <p:grpSp>
          <p:nvGrpSpPr>
            <p:cNvPr id="618" name="Group 6">
              <a:extLst>
                <a:ext uri="{FF2B5EF4-FFF2-40B4-BE49-F238E27FC236}">
                  <a16:creationId xmlns:a16="http://schemas.microsoft.com/office/drawing/2014/main" id="{25CC2A54-8994-4E2D-BE7C-F620320AD552}"/>
                </a:ext>
              </a:extLst>
            </p:cNvPr>
            <p:cNvGrpSpPr>
              <a:grpSpLocks/>
            </p:cNvGrpSpPr>
            <p:nvPr/>
          </p:nvGrpSpPr>
          <p:grpSpPr bwMode="auto">
            <a:xfrm>
              <a:off x="4013" y="3357"/>
              <a:ext cx="1058" cy="308"/>
              <a:chOff x="4203" y="3546"/>
              <a:chExt cx="1375" cy="460"/>
            </a:xfrm>
          </p:grpSpPr>
          <p:grpSp>
            <p:nvGrpSpPr>
              <p:cNvPr id="1008" name="Group 7">
                <a:extLst>
                  <a:ext uri="{FF2B5EF4-FFF2-40B4-BE49-F238E27FC236}">
                    <a16:creationId xmlns:a16="http://schemas.microsoft.com/office/drawing/2014/main" id="{D1F4AD75-2870-4875-86C9-2D3B47346D97}"/>
                  </a:ext>
                </a:extLst>
              </p:cNvPr>
              <p:cNvGrpSpPr>
                <a:grpSpLocks/>
              </p:cNvGrpSpPr>
              <p:nvPr/>
            </p:nvGrpSpPr>
            <p:grpSpPr bwMode="auto">
              <a:xfrm>
                <a:off x="4203" y="3546"/>
                <a:ext cx="888" cy="404"/>
                <a:chOff x="4203" y="3546"/>
                <a:chExt cx="888" cy="404"/>
              </a:xfrm>
            </p:grpSpPr>
            <p:grpSp>
              <p:nvGrpSpPr>
                <p:cNvPr id="1054" name="Group 8">
                  <a:extLst>
                    <a:ext uri="{FF2B5EF4-FFF2-40B4-BE49-F238E27FC236}">
                      <a16:creationId xmlns:a16="http://schemas.microsoft.com/office/drawing/2014/main" id="{B84D2033-F641-49C0-B262-C52F396702B3}"/>
                    </a:ext>
                  </a:extLst>
                </p:cNvPr>
                <p:cNvGrpSpPr>
                  <a:grpSpLocks/>
                </p:cNvGrpSpPr>
                <p:nvPr/>
              </p:nvGrpSpPr>
              <p:grpSpPr bwMode="auto">
                <a:xfrm>
                  <a:off x="4523" y="3546"/>
                  <a:ext cx="314" cy="109"/>
                  <a:chOff x="4523" y="3546"/>
                  <a:chExt cx="314" cy="109"/>
                </a:xfrm>
              </p:grpSpPr>
              <p:grpSp>
                <p:nvGrpSpPr>
                  <p:cNvPr id="1063" name="Group 9">
                    <a:extLst>
                      <a:ext uri="{FF2B5EF4-FFF2-40B4-BE49-F238E27FC236}">
                        <a16:creationId xmlns:a16="http://schemas.microsoft.com/office/drawing/2014/main" id="{03044101-125B-42DB-B90B-178AACA6860A}"/>
                      </a:ext>
                    </a:extLst>
                  </p:cNvPr>
                  <p:cNvGrpSpPr>
                    <a:grpSpLocks/>
                  </p:cNvGrpSpPr>
                  <p:nvPr/>
                </p:nvGrpSpPr>
                <p:grpSpPr bwMode="auto">
                  <a:xfrm>
                    <a:off x="4561" y="3546"/>
                    <a:ext cx="120" cy="97"/>
                    <a:chOff x="4561" y="3546"/>
                    <a:chExt cx="120" cy="97"/>
                  </a:xfrm>
                </p:grpSpPr>
                <p:sp>
                  <p:nvSpPr>
                    <p:cNvPr id="1074" name="Freeform 10">
                      <a:extLst>
                        <a:ext uri="{FF2B5EF4-FFF2-40B4-BE49-F238E27FC236}">
                          <a16:creationId xmlns:a16="http://schemas.microsoft.com/office/drawing/2014/main" id="{B6D94A32-CA7A-4B9F-A549-8161567AA2A8}"/>
                        </a:ext>
                      </a:extLst>
                    </p:cNvPr>
                    <p:cNvSpPr>
                      <a:spLocks/>
                    </p:cNvSpPr>
                    <p:nvPr/>
                  </p:nvSpPr>
                  <p:spPr bwMode="auto">
                    <a:xfrm>
                      <a:off x="4585" y="3546"/>
                      <a:ext cx="96" cy="91"/>
                    </a:xfrm>
                    <a:custGeom>
                      <a:avLst/>
                      <a:gdLst>
                        <a:gd name="T0" fmla="*/ 20 w 96"/>
                        <a:gd name="T1" fmla="*/ 0 h 91"/>
                        <a:gd name="T2" fmla="*/ 36 w 96"/>
                        <a:gd name="T3" fmla="*/ 15 h 91"/>
                        <a:gd name="T4" fmla="*/ 49 w 96"/>
                        <a:gd name="T5" fmla="*/ 29 h 91"/>
                        <a:gd name="T6" fmla="*/ 57 w 96"/>
                        <a:gd name="T7" fmla="*/ 47 h 91"/>
                        <a:gd name="T8" fmla="*/ 60 w 96"/>
                        <a:gd name="T9" fmla="*/ 56 h 91"/>
                        <a:gd name="T10" fmla="*/ 71 w 96"/>
                        <a:gd name="T11" fmla="*/ 68 h 91"/>
                        <a:gd name="T12" fmla="*/ 95 w 96"/>
                        <a:gd name="T13" fmla="*/ 80 h 91"/>
                        <a:gd name="T14" fmla="*/ 62 w 96"/>
                        <a:gd name="T15" fmla="*/ 90 h 91"/>
                        <a:gd name="T16" fmla="*/ 40 w 96"/>
                        <a:gd name="T17" fmla="*/ 75 h 91"/>
                        <a:gd name="T18" fmla="*/ 31 w 96"/>
                        <a:gd name="T19" fmla="*/ 60 h 91"/>
                        <a:gd name="T20" fmla="*/ 27 w 96"/>
                        <a:gd name="T21" fmla="*/ 49 h 91"/>
                        <a:gd name="T22" fmla="*/ 18 w 96"/>
                        <a:gd name="T23" fmla="*/ 31 h 91"/>
                        <a:gd name="T24" fmla="*/ 0 w 96"/>
                        <a:gd name="T25" fmla="*/ 19 h 91"/>
                        <a:gd name="T26" fmla="*/ 20 w 96"/>
                        <a:gd name="T27" fmla="*/ 0 h 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91"/>
                        <a:gd name="T44" fmla="*/ 96 w 96"/>
                        <a:gd name="T45" fmla="*/ 91 h 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91">
                          <a:moveTo>
                            <a:pt x="20" y="0"/>
                          </a:moveTo>
                          <a:lnTo>
                            <a:pt x="36" y="15"/>
                          </a:lnTo>
                          <a:lnTo>
                            <a:pt x="49" y="29"/>
                          </a:lnTo>
                          <a:lnTo>
                            <a:pt x="57" y="47"/>
                          </a:lnTo>
                          <a:lnTo>
                            <a:pt x="60" y="56"/>
                          </a:lnTo>
                          <a:lnTo>
                            <a:pt x="71" y="68"/>
                          </a:lnTo>
                          <a:lnTo>
                            <a:pt x="95" y="80"/>
                          </a:lnTo>
                          <a:lnTo>
                            <a:pt x="62" y="90"/>
                          </a:lnTo>
                          <a:lnTo>
                            <a:pt x="40" y="75"/>
                          </a:lnTo>
                          <a:lnTo>
                            <a:pt x="31" y="60"/>
                          </a:lnTo>
                          <a:lnTo>
                            <a:pt x="27" y="49"/>
                          </a:lnTo>
                          <a:lnTo>
                            <a:pt x="18" y="31"/>
                          </a:lnTo>
                          <a:lnTo>
                            <a:pt x="0" y="19"/>
                          </a:lnTo>
                          <a:lnTo>
                            <a:pt x="20" y="0"/>
                          </a:lnTo>
                        </a:path>
                      </a:pathLst>
                    </a:custGeom>
                    <a:solidFill>
                      <a:srgbClr val="00E000"/>
                    </a:solidFill>
                    <a:ln w="12700" cap="rnd">
                      <a:noFill/>
                      <a:round/>
                      <a:headEnd/>
                      <a:tailEnd/>
                    </a:ln>
                  </p:spPr>
                  <p:txBody>
                    <a:bodyPr/>
                    <a:lstStyle/>
                    <a:p>
                      <a:endParaRPr lang="en-US" dirty="0"/>
                    </a:p>
                  </p:txBody>
                </p:sp>
                <p:sp>
                  <p:nvSpPr>
                    <p:cNvPr id="1075" name="Freeform 11">
                      <a:extLst>
                        <a:ext uri="{FF2B5EF4-FFF2-40B4-BE49-F238E27FC236}">
                          <a16:creationId xmlns:a16="http://schemas.microsoft.com/office/drawing/2014/main" id="{E1D9AD27-5C64-4863-83C5-5E3AE2D59EAE}"/>
                        </a:ext>
                      </a:extLst>
                    </p:cNvPr>
                    <p:cNvSpPr>
                      <a:spLocks/>
                    </p:cNvSpPr>
                    <p:nvPr/>
                  </p:nvSpPr>
                  <p:spPr bwMode="auto">
                    <a:xfrm>
                      <a:off x="4561" y="3546"/>
                      <a:ext cx="109" cy="97"/>
                    </a:xfrm>
                    <a:custGeom>
                      <a:avLst/>
                      <a:gdLst>
                        <a:gd name="T0" fmla="*/ 80 w 109"/>
                        <a:gd name="T1" fmla="*/ 96 h 97"/>
                        <a:gd name="T2" fmla="*/ 35 w 109"/>
                        <a:gd name="T3" fmla="*/ 91 h 97"/>
                        <a:gd name="T4" fmla="*/ 17 w 109"/>
                        <a:gd name="T5" fmla="*/ 80 h 97"/>
                        <a:gd name="T6" fmla="*/ 5 w 109"/>
                        <a:gd name="T7" fmla="*/ 62 h 97"/>
                        <a:gd name="T8" fmla="*/ 0 w 109"/>
                        <a:gd name="T9" fmla="*/ 42 h 97"/>
                        <a:gd name="T10" fmla="*/ 4 w 109"/>
                        <a:gd name="T11" fmla="*/ 21 h 97"/>
                        <a:gd name="T12" fmla="*/ 13 w 109"/>
                        <a:gd name="T13" fmla="*/ 11 h 97"/>
                        <a:gd name="T14" fmla="*/ 43 w 109"/>
                        <a:gd name="T15" fmla="*/ 0 h 97"/>
                        <a:gd name="T16" fmla="*/ 31 w 109"/>
                        <a:gd name="T17" fmla="*/ 24 h 97"/>
                        <a:gd name="T18" fmla="*/ 28 w 109"/>
                        <a:gd name="T19" fmla="*/ 43 h 97"/>
                        <a:gd name="T20" fmla="*/ 35 w 109"/>
                        <a:gd name="T21" fmla="*/ 64 h 97"/>
                        <a:gd name="T22" fmla="*/ 50 w 109"/>
                        <a:gd name="T23" fmla="*/ 74 h 97"/>
                        <a:gd name="T24" fmla="*/ 73 w 109"/>
                        <a:gd name="T25" fmla="*/ 81 h 97"/>
                        <a:gd name="T26" fmla="*/ 108 w 109"/>
                        <a:gd name="T27" fmla="*/ 85 h 97"/>
                        <a:gd name="T28" fmla="*/ 80 w 109"/>
                        <a:gd name="T29" fmla="*/ 96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97"/>
                        <a:gd name="T47" fmla="*/ 109 w 109"/>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97">
                          <a:moveTo>
                            <a:pt x="80" y="96"/>
                          </a:moveTo>
                          <a:lnTo>
                            <a:pt x="35" y="91"/>
                          </a:lnTo>
                          <a:lnTo>
                            <a:pt x="17" y="80"/>
                          </a:lnTo>
                          <a:lnTo>
                            <a:pt x="5" y="62"/>
                          </a:lnTo>
                          <a:lnTo>
                            <a:pt x="0" y="42"/>
                          </a:lnTo>
                          <a:lnTo>
                            <a:pt x="4" y="21"/>
                          </a:lnTo>
                          <a:lnTo>
                            <a:pt x="13" y="11"/>
                          </a:lnTo>
                          <a:lnTo>
                            <a:pt x="43" y="0"/>
                          </a:lnTo>
                          <a:lnTo>
                            <a:pt x="31" y="24"/>
                          </a:lnTo>
                          <a:lnTo>
                            <a:pt x="28" y="43"/>
                          </a:lnTo>
                          <a:lnTo>
                            <a:pt x="35" y="64"/>
                          </a:lnTo>
                          <a:lnTo>
                            <a:pt x="50" y="74"/>
                          </a:lnTo>
                          <a:lnTo>
                            <a:pt x="73" y="81"/>
                          </a:lnTo>
                          <a:lnTo>
                            <a:pt x="108" y="85"/>
                          </a:lnTo>
                          <a:lnTo>
                            <a:pt x="80" y="96"/>
                          </a:lnTo>
                        </a:path>
                      </a:pathLst>
                    </a:custGeom>
                    <a:solidFill>
                      <a:srgbClr val="40FF40"/>
                    </a:solidFill>
                    <a:ln w="12700" cap="rnd">
                      <a:noFill/>
                      <a:round/>
                      <a:headEnd/>
                      <a:tailEnd/>
                    </a:ln>
                  </p:spPr>
                  <p:txBody>
                    <a:bodyPr/>
                    <a:lstStyle/>
                    <a:p>
                      <a:endParaRPr lang="en-US" dirty="0"/>
                    </a:p>
                  </p:txBody>
                </p:sp>
              </p:grpSp>
              <p:grpSp>
                <p:nvGrpSpPr>
                  <p:cNvPr id="1064" name="Group 12">
                    <a:extLst>
                      <a:ext uri="{FF2B5EF4-FFF2-40B4-BE49-F238E27FC236}">
                        <a16:creationId xmlns:a16="http://schemas.microsoft.com/office/drawing/2014/main" id="{731F297C-E3E7-4E5D-BDB1-D4AB3525D059}"/>
                      </a:ext>
                    </a:extLst>
                  </p:cNvPr>
                  <p:cNvGrpSpPr>
                    <a:grpSpLocks/>
                  </p:cNvGrpSpPr>
                  <p:nvPr/>
                </p:nvGrpSpPr>
                <p:grpSpPr bwMode="auto">
                  <a:xfrm>
                    <a:off x="4523" y="3562"/>
                    <a:ext cx="143" cy="90"/>
                    <a:chOff x="4523" y="3562"/>
                    <a:chExt cx="143" cy="90"/>
                  </a:xfrm>
                </p:grpSpPr>
                <p:sp>
                  <p:nvSpPr>
                    <p:cNvPr id="1072" name="Freeform 13">
                      <a:extLst>
                        <a:ext uri="{FF2B5EF4-FFF2-40B4-BE49-F238E27FC236}">
                          <a16:creationId xmlns:a16="http://schemas.microsoft.com/office/drawing/2014/main" id="{4E2854B8-2B6B-4CF4-93BA-2E816FF20404}"/>
                        </a:ext>
                      </a:extLst>
                    </p:cNvPr>
                    <p:cNvSpPr>
                      <a:spLocks/>
                    </p:cNvSpPr>
                    <p:nvPr/>
                  </p:nvSpPr>
                  <p:spPr bwMode="auto">
                    <a:xfrm>
                      <a:off x="4527" y="3562"/>
                      <a:ext cx="139" cy="84"/>
                    </a:xfrm>
                    <a:custGeom>
                      <a:avLst/>
                      <a:gdLst>
                        <a:gd name="T0" fmla="*/ 28 w 139"/>
                        <a:gd name="T1" fmla="*/ 0 h 84"/>
                        <a:gd name="T2" fmla="*/ 49 w 139"/>
                        <a:gd name="T3" fmla="*/ 8 h 84"/>
                        <a:gd name="T4" fmla="*/ 71 w 139"/>
                        <a:gd name="T5" fmla="*/ 33 h 84"/>
                        <a:gd name="T6" fmla="*/ 77 w 139"/>
                        <a:gd name="T7" fmla="*/ 52 h 84"/>
                        <a:gd name="T8" fmla="*/ 88 w 139"/>
                        <a:gd name="T9" fmla="*/ 64 h 84"/>
                        <a:gd name="T10" fmla="*/ 138 w 139"/>
                        <a:gd name="T11" fmla="*/ 72 h 84"/>
                        <a:gd name="T12" fmla="*/ 118 w 139"/>
                        <a:gd name="T13" fmla="*/ 83 h 84"/>
                        <a:gd name="T14" fmla="*/ 67 w 139"/>
                        <a:gd name="T15" fmla="*/ 77 h 84"/>
                        <a:gd name="T16" fmla="*/ 50 w 139"/>
                        <a:gd name="T17" fmla="*/ 65 h 84"/>
                        <a:gd name="T18" fmla="*/ 47 w 139"/>
                        <a:gd name="T19" fmla="*/ 38 h 84"/>
                        <a:gd name="T20" fmla="*/ 35 w 139"/>
                        <a:gd name="T21" fmla="*/ 28 h 84"/>
                        <a:gd name="T22" fmla="*/ 0 w 139"/>
                        <a:gd name="T23" fmla="*/ 16 h 84"/>
                        <a:gd name="T24" fmla="*/ 28 w 139"/>
                        <a:gd name="T25" fmla="*/ 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9"/>
                        <a:gd name="T40" fmla="*/ 0 h 84"/>
                        <a:gd name="T41" fmla="*/ 139 w 139"/>
                        <a:gd name="T42" fmla="*/ 84 h 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9" h="84">
                          <a:moveTo>
                            <a:pt x="28" y="0"/>
                          </a:moveTo>
                          <a:lnTo>
                            <a:pt x="49" y="8"/>
                          </a:lnTo>
                          <a:lnTo>
                            <a:pt x="71" y="33"/>
                          </a:lnTo>
                          <a:lnTo>
                            <a:pt x="77" y="52"/>
                          </a:lnTo>
                          <a:lnTo>
                            <a:pt x="88" y="64"/>
                          </a:lnTo>
                          <a:lnTo>
                            <a:pt x="138" y="72"/>
                          </a:lnTo>
                          <a:lnTo>
                            <a:pt x="118" y="83"/>
                          </a:lnTo>
                          <a:lnTo>
                            <a:pt x="67" y="77"/>
                          </a:lnTo>
                          <a:lnTo>
                            <a:pt x="50" y="65"/>
                          </a:lnTo>
                          <a:lnTo>
                            <a:pt x="47" y="38"/>
                          </a:lnTo>
                          <a:lnTo>
                            <a:pt x="35" y="28"/>
                          </a:lnTo>
                          <a:lnTo>
                            <a:pt x="0" y="16"/>
                          </a:lnTo>
                          <a:lnTo>
                            <a:pt x="28" y="0"/>
                          </a:lnTo>
                        </a:path>
                      </a:pathLst>
                    </a:custGeom>
                    <a:solidFill>
                      <a:srgbClr val="00C000"/>
                    </a:solidFill>
                    <a:ln w="12700" cap="rnd">
                      <a:noFill/>
                      <a:round/>
                      <a:headEnd/>
                      <a:tailEnd/>
                    </a:ln>
                  </p:spPr>
                  <p:txBody>
                    <a:bodyPr/>
                    <a:lstStyle/>
                    <a:p>
                      <a:endParaRPr lang="en-US" dirty="0"/>
                    </a:p>
                  </p:txBody>
                </p:sp>
                <p:sp>
                  <p:nvSpPr>
                    <p:cNvPr id="1073" name="Freeform 14">
                      <a:extLst>
                        <a:ext uri="{FF2B5EF4-FFF2-40B4-BE49-F238E27FC236}">
                          <a16:creationId xmlns:a16="http://schemas.microsoft.com/office/drawing/2014/main" id="{9482C47E-90D9-48B4-9CF0-0C56008D0FB6}"/>
                        </a:ext>
                      </a:extLst>
                    </p:cNvPr>
                    <p:cNvSpPr>
                      <a:spLocks/>
                    </p:cNvSpPr>
                    <p:nvPr/>
                  </p:nvSpPr>
                  <p:spPr bwMode="auto">
                    <a:xfrm>
                      <a:off x="4523" y="3562"/>
                      <a:ext cx="141" cy="90"/>
                    </a:xfrm>
                    <a:custGeom>
                      <a:avLst/>
                      <a:gdLst>
                        <a:gd name="T0" fmla="*/ 140 w 141"/>
                        <a:gd name="T1" fmla="*/ 71 h 90"/>
                        <a:gd name="T2" fmla="*/ 90 w 141"/>
                        <a:gd name="T3" fmla="*/ 69 h 90"/>
                        <a:gd name="T4" fmla="*/ 68 w 141"/>
                        <a:gd name="T5" fmla="*/ 65 h 90"/>
                        <a:gd name="T6" fmla="*/ 42 w 141"/>
                        <a:gd name="T7" fmla="*/ 53 h 90"/>
                        <a:gd name="T8" fmla="*/ 33 w 141"/>
                        <a:gd name="T9" fmla="*/ 41 h 90"/>
                        <a:gd name="T10" fmla="*/ 26 w 141"/>
                        <a:gd name="T11" fmla="*/ 11 h 90"/>
                        <a:gd name="T12" fmla="*/ 33 w 141"/>
                        <a:gd name="T13" fmla="*/ 0 h 90"/>
                        <a:gd name="T14" fmla="*/ 4 w 141"/>
                        <a:gd name="T15" fmla="*/ 16 h 90"/>
                        <a:gd name="T16" fmla="*/ 0 w 141"/>
                        <a:gd name="T17" fmla="*/ 31 h 90"/>
                        <a:gd name="T18" fmla="*/ 4 w 141"/>
                        <a:gd name="T19" fmla="*/ 49 h 90"/>
                        <a:gd name="T20" fmla="*/ 11 w 141"/>
                        <a:gd name="T21" fmla="*/ 61 h 90"/>
                        <a:gd name="T22" fmla="*/ 28 w 141"/>
                        <a:gd name="T23" fmla="*/ 73 h 90"/>
                        <a:gd name="T24" fmla="*/ 59 w 141"/>
                        <a:gd name="T25" fmla="*/ 81 h 90"/>
                        <a:gd name="T26" fmla="*/ 97 w 141"/>
                        <a:gd name="T27" fmla="*/ 87 h 90"/>
                        <a:gd name="T28" fmla="*/ 132 w 141"/>
                        <a:gd name="T29" fmla="*/ 89 h 90"/>
                        <a:gd name="T30" fmla="*/ 140 w 141"/>
                        <a:gd name="T31" fmla="*/ 71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1"/>
                        <a:gd name="T49" fmla="*/ 0 h 90"/>
                        <a:gd name="T50" fmla="*/ 141 w 141"/>
                        <a:gd name="T51" fmla="*/ 90 h 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1" h="90">
                          <a:moveTo>
                            <a:pt x="140" y="71"/>
                          </a:moveTo>
                          <a:lnTo>
                            <a:pt x="90" y="69"/>
                          </a:lnTo>
                          <a:lnTo>
                            <a:pt x="68" y="65"/>
                          </a:lnTo>
                          <a:lnTo>
                            <a:pt x="42" y="53"/>
                          </a:lnTo>
                          <a:lnTo>
                            <a:pt x="33" y="41"/>
                          </a:lnTo>
                          <a:lnTo>
                            <a:pt x="26" y="11"/>
                          </a:lnTo>
                          <a:lnTo>
                            <a:pt x="33" y="0"/>
                          </a:lnTo>
                          <a:lnTo>
                            <a:pt x="4" y="16"/>
                          </a:lnTo>
                          <a:lnTo>
                            <a:pt x="0" y="31"/>
                          </a:lnTo>
                          <a:lnTo>
                            <a:pt x="4" y="49"/>
                          </a:lnTo>
                          <a:lnTo>
                            <a:pt x="11" y="61"/>
                          </a:lnTo>
                          <a:lnTo>
                            <a:pt x="28" y="73"/>
                          </a:lnTo>
                          <a:lnTo>
                            <a:pt x="59" y="81"/>
                          </a:lnTo>
                          <a:lnTo>
                            <a:pt x="97" y="87"/>
                          </a:lnTo>
                          <a:lnTo>
                            <a:pt x="132" y="89"/>
                          </a:lnTo>
                          <a:lnTo>
                            <a:pt x="140" y="71"/>
                          </a:lnTo>
                        </a:path>
                      </a:pathLst>
                    </a:custGeom>
                    <a:solidFill>
                      <a:srgbClr val="40FF40"/>
                    </a:solidFill>
                    <a:ln w="12700" cap="rnd">
                      <a:noFill/>
                      <a:round/>
                      <a:headEnd/>
                      <a:tailEnd/>
                    </a:ln>
                  </p:spPr>
                  <p:txBody>
                    <a:bodyPr/>
                    <a:lstStyle/>
                    <a:p>
                      <a:endParaRPr lang="en-US" dirty="0"/>
                    </a:p>
                  </p:txBody>
                </p:sp>
              </p:grpSp>
              <p:grpSp>
                <p:nvGrpSpPr>
                  <p:cNvPr id="1065" name="Group 15">
                    <a:extLst>
                      <a:ext uri="{FF2B5EF4-FFF2-40B4-BE49-F238E27FC236}">
                        <a16:creationId xmlns:a16="http://schemas.microsoft.com/office/drawing/2014/main" id="{AFE46D5C-60A0-4D2B-8B66-DD8E74FEB628}"/>
                      </a:ext>
                    </a:extLst>
                  </p:cNvPr>
                  <p:cNvGrpSpPr>
                    <a:grpSpLocks/>
                  </p:cNvGrpSpPr>
                  <p:nvPr/>
                </p:nvGrpSpPr>
                <p:grpSpPr bwMode="auto">
                  <a:xfrm>
                    <a:off x="4717" y="3549"/>
                    <a:ext cx="120" cy="97"/>
                    <a:chOff x="4717" y="3549"/>
                    <a:chExt cx="120" cy="97"/>
                  </a:xfrm>
                </p:grpSpPr>
                <p:sp>
                  <p:nvSpPr>
                    <p:cNvPr id="1070" name="Freeform 16">
                      <a:extLst>
                        <a:ext uri="{FF2B5EF4-FFF2-40B4-BE49-F238E27FC236}">
                          <a16:creationId xmlns:a16="http://schemas.microsoft.com/office/drawing/2014/main" id="{B18F2093-2D2D-43B7-87E4-F62AC9D646FD}"/>
                        </a:ext>
                      </a:extLst>
                    </p:cNvPr>
                    <p:cNvSpPr>
                      <a:spLocks/>
                    </p:cNvSpPr>
                    <p:nvPr/>
                  </p:nvSpPr>
                  <p:spPr bwMode="auto">
                    <a:xfrm>
                      <a:off x="4717" y="3549"/>
                      <a:ext cx="96" cy="91"/>
                    </a:xfrm>
                    <a:custGeom>
                      <a:avLst/>
                      <a:gdLst>
                        <a:gd name="T0" fmla="*/ 75 w 96"/>
                        <a:gd name="T1" fmla="*/ 0 h 91"/>
                        <a:gd name="T2" fmla="*/ 59 w 96"/>
                        <a:gd name="T3" fmla="*/ 15 h 91"/>
                        <a:gd name="T4" fmla="*/ 46 w 96"/>
                        <a:gd name="T5" fmla="*/ 29 h 91"/>
                        <a:gd name="T6" fmla="*/ 38 w 96"/>
                        <a:gd name="T7" fmla="*/ 48 h 91"/>
                        <a:gd name="T8" fmla="*/ 35 w 96"/>
                        <a:gd name="T9" fmla="*/ 56 h 91"/>
                        <a:gd name="T10" fmla="*/ 24 w 96"/>
                        <a:gd name="T11" fmla="*/ 68 h 91"/>
                        <a:gd name="T12" fmla="*/ 0 w 96"/>
                        <a:gd name="T13" fmla="*/ 80 h 91"/>
                        <a:gd name="T14" fmla="*/ 33 w 96"/>
                        <a:gd name="T15" fmla="*/ 90 h 91"/>
                        <a:gd name="T16" fmla="*/ 55 w 96"/>
                        <a:gd name="T17" fmla="*/ 75 h 91"/>
                        <a:gd name="T18" fmla="*/ 64 w 96"/>
                        <a:gd name="T19" fmla="*/ 60 h 91"/>
                        <a:gd name="T20" fmla="*/ 68 w 96"/>
                        <a:gd name="T21" fmla="*/ 49 h 91"/>
                        <a:gd name="T22" fmla="*/ 77 w 96"/>
                        <a:gd name="T23" fmla="*/ 31 h 91"/>
                        <a:gd name="T24" fmla="*/ 95 w 96"/>
                        <a:gd name="T25" fmla="*/ 19 h 91"/>
                        <a:gd name="T26" fmla="*/ 75 w 96"/>
                        <a:gd name="T27" fmla="*/ 0 h 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6"/>
                        <a:gd name="T43" fmla="*/ 0 h 91"/>
                        <a:gd name="T44" fmla="*/ 96 w 96"/>
                        <a:gd name="T45" fmla="*/ 91 h 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6" h="91">
                          <a:moveTo>
                            <a:pt x="75" y="0"/>
                          </a:moveTo>
                          <a:lnTo>
                            <a:pt x="59" y="15"/>
                          </a:lnTo>
                          <a:lnTo>
                            <a:pt x="46" y="29"/>
                          </a:lnTo>
                          <a:lnTo>
                            <a:pt x="38" y="48"/>
                          </a:lnTo>
                          <a:lnTo>
                            <a:pt x="35" y="56"/>
                          </a:lnTo>
                          <a:lnTo>
                            <a:pt x="24" y="68"/>
                          </a:lnTo>
                          <a:lnTo>
                            <a:pt x="0" y="80"/>
                          </a:lnTo>
                          <a:lnTo>
                            <a:pt x="33" y="90"/>
                          </a:lnTo>
                          <a:lnTo>
                            <a:pt x="55" y="75"/>
                          </a:lnTo>
                          <a:lnTo>
                            <a:pt x="64" y="60"/>
                          </a:lnTo>
                          <a:lnTo>
                            <a:pt x="68" y="49"/>
                          </a:lnTo>
                          <a:lnTo>
                            <a:pt x="77" y="31"/>
                          </a:lnTo>
                          <a:lnTo>
                            <a:pt x="95" y="19"/>
                          </a:lnTo>
                          <a:lnTo>
                            <a:pt x="75" y="0"/>
                          </a:lnTo>
                        </a:path>
                      </a:pathLst>
                    </a:custGeom>
                    <a:solidFill>
                      <a:srgbClr val="00E000"/>
                    </a:solidFill>
                    <a:ln w="12700" cap="rnd">
                      <a:noFill/>
                      <a:round/>
                      <a:headEnd/>
                      <a:tailEnd/>
                    </a:ln>
                  </p:spPr>
                  <p:txBody>
                    <a:bodyPr/>
                    <a:lstStyle/>
                    <a:p>
                      <a:endParaRPr lang="en-US" dirty="0"/>
                    </a:p>
                  </p:txBody>
                </p:sp>
                <p:sp>
                  <p:nvSpPr>
                    <p:cNvPr id="1071" name="Freeform 17">
                      <a:extLst>
                        <a:ext uri="{FF2B5EF4-FFF2-40B4-BE49-F238E27FC236}">
                          <a16:creationId xmlns:a16="http://schemas.microsoft.com/office/drawing/2014/main" id="{51FCCF02-F302-4E23-BA07-6D27B17303BA}"/>
                        </a:ext>
                      </a:extLst>
                    </p:cNvPr>
                    <p:cNvSpPr>
                      <a:spLocks/>
                    </p:cNvSpPr>
                    <p:nvPr/>
                  </p:nvSpPr>
                  <p:spPr bwMode="auto">
                    <a:xfrm>
                      <a:off x="4729" y="3549"/>
                      <a:ext cx="108" cy="97"/>
                    </a:xfrm>
                    <a:custGeom>
                      <a:avLst/>
                      <a:gdLst>
                        <a:gd name="T0" fmla="*/ 28 w 108"/>
                        <a:gd name="T1" fmla="*/ 96 h 97"/>
                        <a:gd name="T2" fmla="*/ 72 w 108"/>
                        <a:gd name="T3" fmla="*/ 91 h 97"/>
                        <a:gd name="T4" fmla="*/ 91 w 108"/>
                        <a:gd name="T5" fmla="*/ 80 h 97"/>
                        <a:gd name="T6" fmla="*/ 101 w 108"/>
                        <a:gd name="T7" fmla="*/ 62 h 97"/>
                        <a:gd name="T8" fmla="*/ 107 w 108"/>
                        <a:gd name="T9" fmla="*/ 42 h 97"/>
                        <a:gd name="T10" fmla="*/ 103 w 108"/>
                        <a:gd name="T11" fmla="*/ 22 h 97"/>
                        <a:gd name="T12" fmla="*/ 94 w 108"/>
                        <a:gd name="T13" fmla="*/ 11 h 97"/>
                        <a:gd name="T14" fmla="*/ 65 w 108"/>
                        <a:gd name="T15" fmla="*/ 0 h 97"/>
                        <a:gd name="T16" fmla="*/ 76 w 108"/>
                        <a:gd name="T17" fmla="*/ 24 h 97"/>
                        <a:gd name="T18" fmla="*/ 79 w 108"/>
                        <a:gd name="T19" fmla="*/ 43 h 97"/>
                        <a:gd name="T20" fmla="*/ 72 w 108"/>
                        <a:gd name="T21" fmla="*/ 65 h 97"/>
                        <a:gd name="T22" fmla="*/ 57 w 108"/>
                        <a:gd name="T23" fmla="*/ 74 h 97"/>
                        <a:gd name="T24" fmla="*/ 35 w 108"/>
                        <a:gd name="T25" fmla="*/ 81 h 97"/>
                        <a:gd name="T26" fmla="*/ 0 w 108"/>
                        <a:gd name="T27" fmla="*/ 85 h 97"/>
                        <a:gd name="T28" fmla="*/ 28 w 108"/>
                        <a:gd name="T29" fmla="*/ 96 h 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97"/>
                        <a:gd name="T47" fmla="*/ 108 w 108"/>
                        <a:gd name="T48" fmla="*/ 97 h 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97">
                          <a:moveTo>
                            <a:pt x="28" y="96"/>
                          </a:moveTo>
                          <a:lnTo>
                            <a:pt x="72" y="91"/>
                          </a:lnTo>
                          <a:lnTo>
                            <a:pt x="91" y="80"/>
                          </a:lnTo>
                          <a:lnTo>
                            <a:pt x="101" y="62"/>
                          </a:lnTo>
                          <a:lnTo>
                            <a:pt x="107" y="42"/>
                          </a:lnTo>
                          <a:lnTo>
                            <a:pt x="103" y="22"/>
                          </a:lnTo>
                          <a:lnTo>
                            <a:pt x="94" y="11"/>
                          </a:lnTo>
                          <a:lnTo>
                            <a:pt x="65" y="0"/>
                          </a:lnTo>
                          <a:lnTo>
                            <a:pt x="76" y="24"/>
                          </a:lnTo>
                          <a:lnTo>
                            <a:pt x="79" y="43"/>
                          </a:lnTo>
                          <a:lnTo>
                            <a:pt x="72" y="65"/>
                          </a:lnTo>
                          <a:lnTo>
                            <a:pt x="57" y="74"/>
                          </a:lnTo>
                          <a:lnTo>
                            <a:pt x="35" y="81"/>
                          </a:lnTo>
                          <a:lnTo>
                            <a:pt x="0" y="85"/>
                          </a:lnTo>
                          <a:lnTo>
                            <a:pt x="28" y="96"/>
                          </a:lnTo>
                        </a:path>
                      </a:pathLst>
                    </a:custGeom>
                    <a:solidFill>
                      <a:srgbClr val="40FF40"/>
                    </a:solidFill>
                    <a:ln w="12700" cap="rnd">
                      <a:noFill/>
                      <a:round/>
                      <a:headEnd/>
                      <a:tailEnd/>
                    </a:ln>
                  </p:spPr>
                  <p:txBody>
                    <a:bodyPr/>
                    <a:lstStyle/>
                    <a:p>
                      <a:endParaRPr lang="en-US" dirty="0"/>
                    </a:p>
                  </p:txBody>
                </p:sp>
              </p:grpSp>
              <p:grpSp>
                <p:nvGrpSpPr>
                  <p:cNvPr id="1066" name="Group 18">
                    <a:extLst>
                      <a:ext uri="{FF2B5EF4-FFF2-40B4-BE49-F238E27FC236}">
                        <a16:creationId xmlns:a16="http://schemas.microsoft.com/office/drawing/2014/main" id="{9BB6A3C2-A598-42BC-9F58-A406CA9C783A}"/>
                      </a:ext>
                    </a:extLst>
                  </p:cNvPr>
                  <p:cNvGrpSpPr>
                    <a:grpSpLocks/>
                  </p:cNvGrpSpPr>
                  <p:nvPr/>
                </p:nvGrpSpPr>
                <p:grpSpPr bwMode="auto">
                  <a:xfrm>
                    <a:off x="4684" y="3564"/>
                    <a:ext cx="144" cy="89"/>
                    <a:chOff x="4684" y="3564"/>
                    <a:chExt cx="144" cy="89"/>
                  </a:xfrm>
                </p:grpSpPr>
                <p:sp>
                  <p:nvSpPr>
                    <p:cNvPr id="1068" name="Freeform 19">
                      <a:extLst>
                        <a:ext uri="{FF2B5EF4-FFF2-40B4-BE49-F238E27FC236}">
                          <a16:creationId xmlns:a16="http://schemas.microsoft.com/office/drawing/2014/main" id="{6830A80D-F1C7-4DCC-94A5-140D27B503A0}"/>
                        </a:ext>
                      </a:extLst>
                    </p:cNvPr>
                    <p:cNvSpPr>
                      <a:spLocks/>
                    </p:cNvSpPr>
                    <p:nvPr/>
                  </p:nvSpPr>
                  <p:spPr bwMode="auto">
                    <a:xfrm>
                      <a:off x="4684" y="3564"/>
                      <a:ext cx="139" cy="83"/>
                    </a:xfrm>
                    <a:custGeom>
                      <a:avLst/>
                      <a:gdLst>
                        <a:gd name="T0" fmla="*/ 110 w 139"/>
                        <a:gd name="T1" fmla="*/ 0 h 83"/>
                        <a:gd name="T2" fmla="*/ 90 w 139"/>
                        <a:gd name="T3" fmla="*/ 7 h 83"/>
                        <a:gd name="T4" fmla="*/ 67 w 139"/>
                        <a:gd name="T5" fmla="*/ 32 h 83"/>
                        <a:gd name="T6" fmla="*/ 62 w 139"/>
                        <a:gd name="T7" fmla="*/ 51 h 83"/>
                        <a:gd name="T8" fmla="*/ 50 w 139"/>
                        <a:gd name="T9" fmla="*/ 63 h 83"/>
                        <a:gd name="T10" fmla="*/ 0 w 139"/>
                        <a:gd name="T11" fmla="*/ 71 h 83"/>
                        <a:gd name="T12" fmla="*/ 21 w 139"/>
                        <a:gd name="T13" fmla="*/ 82 h 83"/>
                        <a:gd name="T14" fmla="*/ 71 w 139"/>
                        <a:gd name="T15" fmla="*/ 76 h 83"/>
                        <a:gd name="T16" fmla="*/ 88 w 139"/>
                        <a:gd name="T17" fmla="*/ 65 h 83"/>
                        <a:gd name="T18" fmla="*/ 92 w 139"/>
                        <a:gd name="T19" fmla="*/ 37 h 83"/>
                        <a:gd name="T20" fmla="*/ 103 w 139"/>
                        <a:gd name="T21" fmla="*/ 27 h 83"/>
                        <a:gd name="T22" fmla="*/ 138 w 139"/>
                        <a:gd name="T23" fmla="*/ 16 h 83"/>
                        <a:gd name="T24" fmla="*/ 110 w 139"/>
                        <a:gd name="T25" fmla="*/ 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9"/>
                        <a:gd name="T40" fmla="*/ 0 h 83"/>
                        <a:gd name="T41" fmla="*/ 139 w 139"/>
                        <a:gd name="T42" fmla="*/ 83 h 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9" h="83">
                          <a:moveTo>
                            <a:pt x="110" y="0"/>
                          </a:moveTo>
                          <a:lnTo>
                            <a:pt x="90" y="7"/>
                          </a:lnTo>
                          <a:lnTo>
                            <a:pt x="67" y="32"/>
                          </a:lnTo>
                          <a:lnTo>
                            <a:pt x="62" y="51"/>
                          </a:lnTo>
                          <a:lnTo>
                            <a:pt x="50" y="63"/>
                          </a:lnTo>
                          <a:lnTo>
                            <a:pt x="0" y="71"/>
                          </a:lnTo>
                          <a:lnTo>
                            <a:pt x="21" y="82"/>
                          </a:lnTo>
                          <a:lnTo>
                            <a:pt x="71" y="76"/>
                          </a:lnTo>
                          <a:lnTo>
                            <a:pt x="88" y="65"/>
                          </a:lnTo>
                          <a:lnTo>
                            <a:pt x="92" y="37"/>
                          </a:lnTo>
                          <a:lnTo>
                            <a:pt x="103" y="27"/>
                          </a:lnTo>
                          <a:lnTo>
                            <a:pt x="138" y="16"/>
                          </a:lnTo>
                          <a:lnTo>
                            <a:pt x="110" y="0"/>
                          </a:lnTo>
                        </a:path>
                      </a:pathLst>
                    </a:custGeom>
                    <a:solidFill>
                      <a:srgbClr val="00C000"/>
                    </a:solidFill>
                    <a:ln w="12700" cap="rnd">
                      <a:noFill/>
                      <a:round/>
                      <a:headEnd/>
                      <a:tailEnd/>
                    </a:ln>
                  </p:spPr>
                  <p:txBody>
                    <a:bodyPr/>
                    <a:lstStyle/>
                    <a:p>
                      <a:endParaRPr lang="en-US" dirty="0"/>
                    </a:p>
                  </p:txBody>
                </p:sp>
                <p:sp>
                  <p:nvSpPr>
                    <p:cNvPr id="1069" name="Freeform 20">
                      <a:extLst>
                        <a:ext uri="{FF2B5EF4-FFF2-40B4-BE49-F238E27FC236}">
                          <a16:creationId xmlns:a16="http://schemas.microsoft.com/office/drawing/2014/main" id="{1A65B752-F699-4C04-B741-BEDDDFDF47FA}"/>
                        </a:ext>
                      </a:extLst>
                    </p:cNvPr>
                    <p:cNvSpPr>
                      <a:spLocks/>
                    </p:cNvSpPr>
                    <p:nvPr/>
                  </p:nvSpPr>
                  <p:spPr bwMode="auto">
                    <a:xfrm>
                      <a:off x="4686" y="3564"/>
                      <a:ext cx="142" cy="89"/>
                    </a:xfrm>
                    <a:custGeom>
                      <a:avLst/>
                      <a:gdLst>
                        <a:gd name="T0" fmla="*/ 0 w 142"/>
                        <a:gd name="T1" fmla="*/ 71 h 89"/>
                        <a:gd name="T2" fmla="*/ 50 w 142"/>
                        <a:gd name="T3" fmla="*/ 68 h 89"/>
                        <a:gd name="T4" fmla="*/ 72 w 142"/>
                        <a:gd name="T5" fmla="*/ 65 h 89"/>
                        <a:gd name="T6" fmla="*/ 98 w 142"/>
                        <a:gd name="T7" fmla="*/ 52 h 89"/>
                        <a:gd name="T8" fmla="*/ 108 w 142"/>
                        <a:gd name="T9" fmla="*/ 41 h 89"/>
                        <a:gd name="T10" fmla="*/ 115 w 142"/>
                        <a:gd name="T11" fmla="*/ 11 h 89"/>
                        <a:gd name="T12" fmla="*/ 108 w 142"/>
                        <a:gd name="T13" fmla="*/ 0 h 89"/>
                        <a:gd name="T14" fmla="*/ 137 w 142"/>
                        <a:gd name="T15" fmla="*/ 16 h 89"/>
                        <a:gd name="T16" fmla="*/ 141 w 142"/>
                        <a:gd name="T17" fmla="*/ 31 h 89"/>
                        <a:gd name="T18" fmla="*/ 137 w 142"/>
                        <a:gd name="T19" fmla="*/ 48 h 89"/>
                        <a:gd name="T20" fmla="*/ 130 w 142"/>
                        <a:gd name="T21" fmla="*/ 61 h 89"/>
                        <a:gd name="T22" fmla="*/ 113 w 142"/>
                        <a:gd name="T23" fmla="*/ 72 h 89"/>
                        <a:gd name="T24" fmla="*/ 82 w 142"/>
                        <a:gd name="T25" fmla="*/ 81 h 89"/>
                        <a:gd name="T26" fmla="*/ 43 w 142"/>
                        <a:gd name="T27" fmla="*/ 86 h 89"/>
                        <a:gd name="T28" fmla="*/ 7 w 142"/>
                        <a:gd name="T29" fmla="*/ 88 h 89"/>
                        <a:gd name="T30" fmla="*/ 0 w 142"/>
                        <a:gd name="T31" fmla="*/ 71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2"/>
                        <a:gd name="T49" fmla="*/ 0 h 89"/>
                        <a:gd name="T50" fmla="*/ 142 w 142"/>
                        <a:gd name="T51" fmla="*/ 89 h 8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2" h="89">
                          <a:moveTo>
                            <a:pt x="0" y="71"/>
                          </a:moveTo>
                          <a:lnTo>
                            <a:pt x="50" y="68"/>
                          </a:lnTo>
                          <a:lnTo>
                            <a:pt x="72" y="65"/>
                          </a:lnTo>
                          <a:lnTo>
                            <a:pt x="98" y="52"/>
                          </a:lnTo>
                          <a:lnTo>
                            <a:pt x="108" y="41"/>
                          </a:lnTo>
                          <a:lnTo>
                            <a:pt x="115" y="11"/>
                          </a:lnTo>
                          <a:lnTo>
                            <a:pt x="108" y="0"/>
                          </a:lnTo>
                          <a:lnTo>
                            <a:pt x="137" y="16"/>
                          </a:lnTo>
                          <a:lnTo>
                            <a:pt x="141" y="31"/>
                          </a:lnTo>
                          <a:lnTo>
                            <a:pt x="137" y="48"/>
                          </a:lnTo>
                          <a:lnTo>
                            <a:pt x="130" y="61"/>
                          </a:lnTo>
                          <a:lnTo>
                            <a:pt x="113" y="72"/>
                          </a:lnTo>
                          <a:lnTo>
                            <a:pt x="82" y="81"/>
                          </a:lnTo>
                          <a:lnTo>
                            <a:pt x="43" y="86"/>
                          </a:lnTo>
                          <a:lnTo>
                            <a:pt x="7" y="88"/>
                          </a:lnTo>
                          <a:lnTo>
                            <a:pt x="0" y="71"/>
                          </a:lnTo>
                        </a:path>
                      </a:pathLst>
                    </a:custGeom>
                    <a:solidFill>
                      <a:srgbClr val="40FF40"/>
                    </a:solidFill>
                    <a:ln w="12700" cap="rnd">
                      <a:noFill/>
                      <a:round/>
                      <a:headEnd/>
                      <a:tailEnd/>
                    </a:ln>
                  </p:spPr>
                  <p:txBody>
                    <a:bodyPr/>
                    <a:lstStyle/>
                    <a:p>
                      <a:endParaRPr lang="en-US" dirty="0"/>
                    </a:p>
                  </p:txBody>
                </p:sp>
              </p:grpSp>
              <p:sp>
                <p:nvSpPr>
                  <p:cNvPr id="1067" name="Freeform 21">
                    <a:extLst>
                      <a:ext uri="{FF2B5EF4-FFF2-40B4-BE49-F238E27FC236}">
                        <a16:creationId xmlns:a16="http://schemas.microsoft.com/office/drawing/2014/main" id="{62FA1ECB-7F89-4C7A-A4B6-A48963CE54BB}"/>
                      </a:ext>
                    </a:extLst>
                  </p:cNvPr>
                  <p:cNvSpPr>
                    <a:spLocks/>
                  </p:cNvSpPr>
                  <p:nvPr/>
                </p:nvSpPr>
                <p:spPr bwMode="auto">
                  <a:xfrm>
                    <a:off x="4655" y="3626"/>
                    <a:ext cx="79" cy="29"/>
                  </a:xfrm>
                  <a:custGeom>
                    <a:avLst/>
                    <a:gdLst>
                      <a:gd name="T0" fmla="*/ 0 w 79"/>
                      <a:gd name="T1" fmla="*/ 27 h 29"/>
                      <a:gd name="T2" fmla="*/ 7 w 79"/>
                      <a:gd name="T3" fmla="*/ 8 h 29"/>
                      <a:gd name="T4" fmla="*/ 29 w 79"/>
                      <a:gd name="T5" fmla="*/ 0 h 29"/>
                      <a:gd name="T6" fmla="*/ 78 w 79"/>
                      <a:gd name="T7" fmla="*/ 1 h 29"/>
                      <a:gd name="T8" fmla="*/ 40 w 79"/>
                      <a:gd name="T9" fmla="*/ 8 h 29"/>
                      <a:gd name="T10" fmla="*/ 38 w 79"/>
                      <a:gd name="T11" fmla="*/ 13 h 29"/>
                      <a:gd name="T12" fmla="*/ 34 w 79"/>
                      <a:gd name="T13" fmla="*/ 28 h 29"/>
                      <a:gd name="T14" fmla="*/ 0 w 79"/>
                      <a:gd name="T15" fmla="*/ 27 h 29"/>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29"/>
                      <a:gd name="T26" fmla="*/ 79 w 79"/>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29">
                        <a:moveTo>
                          <a:pt x="0" y="27"/>
                        </a:moveTo>
                        <a:lnTo>
                          <a:pt x="7" y="8"/>
                        </a:lnTo>
                        <a:lnTo>
                          <a:pt x="29" y="0"/>
                        </a:lnTo>
                        <a:lnTo>
                          <a:pt x="78" y="1"/>
                        </a:lnTo>
                        <a:lnTo>
                          <a:pt x="40" y="8"/>
                        </a:lnTo>
                        <a:lnTo>
                          <a:pt x="38" y="13"/>
                        </a:lnTo>
                        <a:lnTo>
                          <a:pt x="34" y="28"/>
                        </a:lnTo>
                        <a:lnTo>
                          <a:pt x="0" y="27"/>
                        </a:lnTo>
                      </a:path>
                    </a:pathLst>
                  </a:custGeom>
                  <a:solidFill>
                    <a:srgbClr val="40FF40"/>
                  </a:solidFill>
                  <a:ln w="12700" cap="rnd">
                    <a:noFill/>
                    <a:round/>
                    <a:headEnd/>
                    <a:tailEnd/>
                  </a:ln>
                </p:spPr>
                <p:txBody>
                  <a:bodyPr/>
                  <a:lstStyle/>
                  <a:p>
                    <a:endParaRPr lang="en-US" dirty="0"/>
                  </a:p>
                </p:txBody>
              </p:sp>
            </p:grpSp>
            <p:grpSp>
              <p:nvGrpSpPr>
                <p:cNvPr id="1055" name="Group 22">
                  <a:extLst>
                    <a:ext uri="{FF2B5EF4-FFF2-40B4-BE49-F238E27FC236}">
                      <a16:creationId xmlns:a16="http://schemas.microsoft.com/office/drawing/2014/main" id="{B538D5D5-EC65-4977-AA77-5B6AE928E3CF}"/>
                    </a:ext>
                  </a:extLst>
                </p:cNvPr>
                <p:cNvGrpSpPr>
                  <a:grpSpLocks/>
                </p:cNvGrpSpPr>
                <p:nvPr/>
              </p:nvGrpSpPr>
              <p:grpSpPr bwMode="auto">
                <a:xfrm>
                  <a:off x="4203" y="3648"/>
                  <a:ext cx="888" cy="302"/>
                  <a:chOff x="4203" y="3648"/>
                  <a:chExt cx="888" cy="302"/>
                </a:xfrm>
              </p:grpSpPr>
              <p:grpSp>
                <p:nvGrpSpPr>
                  <p:cNvPr id="1056" name="Group 23">
                    <a:extLst>
                      <a:ext uri="{FF2B5EF4-FFF2-40B4-BE49-F238E27FC236}">
                        <a16:creationId xmlns:a16="http://schemas.microsoft.com/office/drawing/2014/main" id="{8AAF97A6-C1B0-4EDB-B90D-367AC2626DEC}"/>
                      </a:ext>
                    </a:extLst>
                  </p:cNvPr>
                  <p:cNvGrpSpPr>
                    <a:grpSpLocks/>
                  </p:cNvGrpSpPr>
                  <p:nvPr/>
                </p:nvGrpSpPr>
                <p:grpSpPr bwMode="auto">
                  <a:xfrm>
                    <a:off x="4203" y="3648"/>
                    <a:ext cx="888" cy="302"/>
                    <a:chOff x="4203" y="3648"/>
                    <a:chExt cx="888" cy="302"/>
                  </a:xfrm>
                </p:grpSpPr>
                <p:sp>
                  <p:nvSpPr>
                    <p:cNvPr id="1061" name="Freeform 24">
                      <a:extLst>
                        <a:ext uri="{FF2B5EF4-FFF2-40B4-BE49-F238E27FC236}">
                          <a16:creationId xmlns:a16="http://schemas.microsoft.com/office/drawing/2014/main" id="{8299A4E8-FBB0-4D32-AFD9-3C5068D5B8C6}"/>
                        </a:ext>
                      </a:extLst>
                    </p:cNvPr>
                    <p:cNvSpPr>
                      <a:spLocks/>
                    </p:cNvSpPr>
                    <p:nvPr/>
                  </p:nvSpPr>
                  <p:spPr bwMode="auto">
                    <a:xfrm>
                      <a:off x="4527" y="3648"/>
                      <a:ext cx="564" cy="302"/>
                    </a:xfrm>
                    <a:custGeom>
                      <a:avLst/>
                      <a:gdLst>
                        <a:gd name="T0" fmla="*/ 0 w 564"/>
                        <a:gd name="T1" fmla="*/ 0 h 302"/>
                        <a:gd name="T2" fmla="*/ 0 w 564"/>
                        <a:gd name="T3" fmla="*/ 301 h 302"/>
                        <a:gd name="T4" fmla="*/ 563 w 564"/>
                        <a:gd name="T5" fmla="*/ 241 h 302"/>
                        <a:gd name="T6" fmla="*/ 563 w 564"/>
                        <a:gd name="T7" fmla="*/ 0 h 302"/>
                        <a:gd name="T8" fmla="*/ 0 w 564"/>
                        <a:gd name="T9" fmla="*/ 0 h 302"/>
                        <a:gd name="T10" fmla="*/ 0 60000 65536"/>
                        <a:gd name="T11" fmla="*/ 0 60000 65536"/>
                        <a:gd name="T12" fmla="*/ 0 60000 65536"/>
                        <a:gd name="T13" fmla="*/ 0 60000 65536"/>
                        <a:gd name="T14" fmla="*/ 0 60000 65536"/>
                        <a:gd name="T15" fmla="*/ 0 w 564"/>
                        <a:gd name="T16" fmla="*/ 0 h 302"/>
                        <a:gd name="T17" fmla="*/ 564 w 564"/>
                        <a:gd name="T18" fmla="*/ 302 h 302"/>
                      </a:gdLst>
                      <a:ahLst/>
                      <a:cxnLst>
                        <a:cxn ang="T10">
                          <a:pos x="T0" y="T1"/>
                        </a:cxn>
                        <a:cxn ang="T11">
                          <a:pos x="T2" y="T3"/>
                        </a:cxn>
                        <a:cxn ang="T12">
                          <a:pos x="T4" y="T5"/>
                        </a:cxn>
                        <a:cxn ang="T13">
                          <a:pos x="T6" y="T7"/>
                        </a:cxn>
                        <a:cxn ang="T14">
                          <a:pos x="T8" y="T9"/>
                        </a:cxn>
                      </a:cxnLst>
                      <a:rect l="T15" t="T16" r="T17" b="T18"/>
                      <a:pathLst>
                        <a:path w="564" h="302">
                          <a:moveTo>
                            <a:pt x="0" y="0"/>
                          </a:moveTo>
                          <a:lnTo>
                            <a:pt x="0" y="301"/>
                          </a:lnTo>
                          <a:lnTo>
                            <a:pt x="563" y="241"/>
                          </a:lnTo>
                          <a:lnTo>
                            <a:pt x="563" y="0"/>
                          </a:lnTo>
                          <a:lnTo>
                            <a:pt x="0" y="0"/>
                          </a:lnTo>
                        </a:path>
                      </a:pathLst>
                    </a:custGeom>
                    <a:solidFill>
                      <a:srgbClr val="008000"/>
                    </a:solidFill>
                    <a:ln w="12700" cap="rnd">
                      <a:noFill/>
                      <a:round/>
                      <a:headEnd/>
                      <a:tailEnd/>
                    </a:ln>
                  </p:spPr>
                  <p:txBody>
                    <a:bodyPr/>
                    <a:lstStyle/>
                    <a:p>
                      <a:endParaRPr lang="en-US" dirty="0"/>
                    </a:p>
                  </p:txBody>
                </p:sp>
                <p:sp>
                  <p:nvSpPr>
                    <p:cNvPr id="1062" name="Freeform 25">
                      <a:extLst>
                        <a:ext uri="{FF2B5EF4-FFF2-40B4-BE49-F238E27FC236}">
                          <a16:creationId xmlns:a16="http://schemas.microsoft.com/office/drawing/2014/main" id="{0B1AA7F9-91B0-4E5A-9442-A656B725A852}"/>
                        </a:ext>
                      </a:extLst>
                    </p:cNvPr>
                    <p:cNvSpPr>
                      <a:spLocks/>
                    </p:cNvSpPr>
                    <p:nvPr/>
                  </p:nvSpPr>
                  <p:spPr bwMode="auto">
                    <a:xfrm>
                      <a:off x="4203" y="3648"/>
                      <a:ext cx="325" cy="302"/>
                    </a:xfrm>
                    <a:custGeom>
                      <a:avLst/>
                      <a:gdLst>
                        <a:gd name="T0" fmla="*/ 324 w 325"/>
                        <a:gd name="T1" fmla="*/ 301 h 302"/>
                        <a:gd name="T2" fmla="*/ 324 w 325"/>
                        <a:gd name="T3" fmla="*/ 0 h 302"/>
                        <a:gd name="T4" fmla="*/ 0 w 325"/>
                        <a:gd name="T5" fmla="*/ 11 h 302"/>
                        <a:gd name="T6" fmla="*/ 0 w 325"/>
                        <a:gd name="T7" fmla="*/ 261 h 302"/>
                        <a:gd name="T8" fmla="*/ 324 w 325"/>
                        <a:gd name="T9" fmla="*/ 301 h 302"/>
                        <a:gd name="T10" fmla="*/ 0 60000 65536"/>
                        <a:gd name="T11" fmla="*/ 0 60000 65536"/>
                        <a:gd name="T12" fmla="*/ 0 60000 65536"/>
                        <a:gd name="T13" fmla="*/ 0 60000 65536"/>
                        <a:gd name="T14" fmla="*/ 0 60000 65536"/>
                        <a:gd name="T15" fmla="*/ 0 w 325"/>
                        <a:gd name="T16" fmla="*/ 0 h 302"/>
                        <a:gd name="T17" fmla="*/ 325 w 325"/>
                        <a:gd name="T18" fmla="*/ 302 h 302"/>
                      </a:gdLst>
                      <a:ahLst/>
                      <a:cxnLst>
                        <a:cxn ang="T10">
                          <a:pos x="T0" y="T1"/>
                        </a:cxn>
                        <a:cxn ang="T11">
                          <a:pos x="T2" y="T3"/>
                        </a:cxn>
                        <a:cxn ang="T12">
                          <a:pos x="T4" y="T5"/>
                        </a:cxn>
                        <a:cxn ang="T13">
                          <a:pos x="T6" y="T7"/>
                        </a:cxn>
                        <a:cxn ang="T14">
                          <a:pos x="T8" y="T9"/>
                        </a:cxn>
                      </a:cxnLst>
                      <a:rect l="T15" t="T16" r="T17" b="T18"/>
                      <a:pathLst>
                        <a:path w="325" h="302">
                          <a:moveTo>
                            <a:pt x="324" y="301"/>
                          </a:moveTo>
                          <a:lnTo>
                            <a:pt x="324" y="0"/>
                          </a:lnTo>
                          <a:lnTo>
                            <a:pt x="0" y="11"/>
                          </a:lnTo>
                          <a:lnTo>
                            <a:pt x="0" y="261"/>
                          </a:lnTo>
                          <a:lnTo>
                            <a:pt x="324" y="301"/>
                          </a:lnTo>
                        </a:path>
                      </a:pathLst>
                    </a:custGeom>
                    <a:solidFill>
                      <a:srgbClr val="00C000"/>
                    </a:solidFill>
                    <a:ln w="12700" cap="rnd">
                      <a:noFill/>
                      <a:round/>
                      <a:headEnd/>
                      <a:tailEnd/>
                    </a:ln>
                  </p:spPr>
                  <p:txBody>
                    <a:bodyPr/>
                    <a:lstStyle/>
                    <a:p>
                      <a:endParaRPr lang="en-US" dirty="0"/>
                    </a:p>
                  </p:txBody>
                </p:sp>
              </p:grpSp>
              <p:sp>
                <p:nvSpPr>
                  <p:cNvPr id="1057" name="Freeform 26">
                    <a:extLst>
                      <a:ext uri="{FF2B5EF4-FFF2-40B4-BE49-F238E27FC236}">
                        <a16:creationId xmlns:a16="http://schemas.microsoft.com/office/drawing/2014/main" id="{82322EC3-C8B0-4FE6-A0EE-EABC812B3974}"/>
                      </a:ext>
                    </a:extLst>
                  </p:cNvPr>
                  <p:cNvSpPr>
                    <a:spLocks/>
                  </p:cNvSpPr>
                  <p:nvPr/>
                </p:nvSpPr>
                <p:spPr bwMode="auto">
                  <a:xfrm>
                    <a:off x="4321" y="3655"/>
                    <a:ext cx="35" cy="274"/>
                  </a:xfrm>
                  <a:custGeom>
                    <a:avLst/>
                    <a:gdLst>
                      <a:gd name="T0" fmla="*/ 0 w 35"/>
                      <a:gd name="T1" fmla="*/ 2 h 274"/>
                      <a:gd name="T2" fmla="*/ 0 w 35"/>
                      <a:gd name="T3" fmla="*/ 269 h 274"/>
                      <a:gd name="T4" fmla="*/ 34 w 35"/>
                      <a:gd name="T5" fmla="*/ 273 h 274"/>
                      <a:gd name="T6" fmla="*/ 34 w 35"/>
                      <a:gd name="T7" fmla="*/ 0 h 274"/>
                      <a:gd name="T8" fmla="*/ 0 w 35"/>
                      <a:gd name="T9" fmla="*/ 2 h 274"/>
                      <a:gd name="T10" fmla="*/ 0 60000 65536"/>
                      <a:gd name="T11" fmla="*/ 0 60000 65536"/>
                      <a:gd name="T12" fmla="*/ 0 60000 65536"/>
                      <a:gd name="T13" fmla="*/ 0 60000 65536"/>
                      <a:gd name="T14" fmla="*/ 0 60000 65536"/>
                      <a:gd name="T15" fmla="*/ 0 w 35"/>
                      <a:gd name="T16" fmla="*/ 0 h 274"/>
                      <a:gd name="T17" fmla="*/ 35 w 35"/>
                      <a:gd name="T18" fmla="*/ 274 h 274"/>
                    </a:gdLst>
                    <a:ahLst/>
                    <a:cxnLst>
                      <a:cxn ang="T10">
                        <a:pos x="T0" y="T1"/>
                      </a:cxn>
                      <a:cxn ang="T11">
                        <a:pos x="T2" y="T3"/>
                      </a:cxn>
                      <a:cxn ang="T12">
                        <a:pos x="T4" y="T5"/>
                      </a:cxn>
                      <a:cxn ang="T13">
                        <a:pos x="T6" y="T7"/>
                      </a:cxn>
                      <a:cxn ang="T14">
                        <a:pos x="T8" y="T9"/>
                      </a:cxn>
                    </a:cxnLst>
                    <a:rect l="T15" t="T16" r="T17" b="T18"/>
                    <a:pathLst>
                      <a:path w="35" h="274">
                        <a:moveTo>
                          <a:pt x="0" y="2"/>
                        </a:moveTo>
                        <a:lnTo>
                          <a:pt x="0" y="269"/>
                        </a:lnTo>
                        <a:lnTo>
                          <a:pt x="34" y="273"/>
                        </a:lnTo>
                        <a:lnTo>
                          <a:pt x="34" y="0"/>
                        </a:lnTo>
                        <a:lnTo>
                          <a:pt x="0" y="2"/>
                        </a:lnTo>
                      </a:path>
                    </a:pathLst>
                  </a:custGeom>
                  <a:solidFill>
                    <a:srgbClr val="40FF40"/>
                  </a:solidFill>
                  <a:ln w="12700" cap="rnd">
                    <a:noFill/>
                    <a:round/>
                    <a:headEnd/>
                    <a:tailEnd/>
                  </a:ln>
                </p:spPr>
                <p:txBody>
                  <a:bodyPr/>
                  <a:lstStyle/>
                  <a:p>
                    <a:endParaRPr lang="en-US" dirty="0"/>
                  </a:p>
                </p:txBody>
              </p:sp>
              <p:sp>
                <p:nvSpPr>
                  <p:cNvPr id="1058" name="Freeform 27">
                    <a:extLst>
                      <a:ext uri="{FF2B5EF4-FFF2-40B4-BE49-F238E27FC236}">
                        <a16:creationId xmlns:a16="http://schemas.microsoft.com/office/drawing/2014/main" id="{E24C061D-8BA9-4C00-A983-ABD8308BDEF6}"/>
                      </a:ext>
                    </a:extLst>
                  </p:cNvPr>
                  <p:cNvSpPr>
                    <a:spLocks/>
                  </p:cNvSpPr>
                  <p:nvPr/>
                </p:nvSpPr>
                <p:spPr bwMode="auto">
                  <a:xfrm>
                    <a:off x="4203" y="3774"/>
                    <a:ext cx="325" cy="46"/>
                  </a:xfrm>
                  <a:custGeom>
                    <a:avLst/>
                    <a:gdLst>
                      <a:gd name="T0" fmla="*/ 0 w 325"/>
                      <a:gd name="T1" fmla="*/ 0 h 46"/>
                      <a:gd name="T2" fmla="*/ 324 w 325"/>
                      <a:gd name="T3" fmla="*/ 14 h 46"/>
                      <a:gd name="T4" fmla="*/ 324 w 325"/>
                      <a:gd name="T5" fmla="*/ 45 h 46"/>
                      <a:gd name="T6" fmla="*/ 0 w 325"/>
                      <a:gd name="T7" fmla="*/ 24 h 46"/>
                      <a:gd name="T8" fmla="*/ 0 w 325"/>
                      <a:gd name="T9" fmla="*/ 0 h 46"/>
                      <a:gd name="T10" fmla="*/ 0 60000 65536"/>
                      <a:gd name="T11" fmla="*/ 0 60000 65536"/>
                      <a:gd name="T12" fmla="*/ 0 60000 65536"/>
                      <a:gd name="T13" fmla="*/ 0 60000 65536"/>
                      <a:gd name="T14" fmla="*/ 0 60000 65536"/>
                      <a:gd name="T15" fmla="*/ 0 w 325"/>
                      <a:gd name="T16" fmla="*/ 0 h 46"/>
                      <a:gd name="T17" fmla="*/ 325 w 325"/>
                      <a:gd name="T18" fmla="*/ 46 h 46"/>
                    </a:gdLst>
                    <a:ahLst/>
                    <a:cxnLst>
                      <a:cxn ang="T10">
                        <a:pos x="T0" y="T1"/>
                      </a:cxn>
                      <a:cxn ang="T11">
                        <a:pos x="T2" y="T3"/>
                      </a:cxn>
                      <a:cxn ang="T12">
                        <a:pos x="T4" y="T5"/>
                      </a:cxn>
                      <a:cxn ang="T13">
                        <a:pos x="T6" y="T7"/>
                      </a:cxn>
                      <a:cxn ang="T14">
                        <a:pos x="T8" y="T9"/>
                      </a:cxn>
                    </a:cxnLst>
                    <a:rect l="T15" t="T16" r="T17" b="T18"/>
                    <a:pathLst>
                      <a:path w="325" h="46">
                        <a:moveTo>
                          <a:pt x="0" y="0"/>
                        </a:moveTo>
                        <a:lnTo>
                          <a:pt x="324" y="14"/>
                        </a:lnTo>
                        <a:lnTo>
                          <a:pt x="324" y="45"/>
                        </a:lnTo>
                        <a:lnTo>
                          <a:pt x="0" y="24"/>
                        </a:lnTo>
                        <a:lnTo>
                          <a:pt x="0" y="0"/>
                        </a:lnTo>
                      </a:path>
                    </a:pathLst>
                  </a:custGeom>
                  <a:solidFill>
                    <a:srgbClr val="40FF40"/>
                  </a:solidFill>
                  <a:ln w="12700" cap="rnd">
                    <a:noFill/>
                    <a:round/>
                    <a:headEnd/>
                    <a:tailEnd/>
                  </a:ln>
                </p:spPr>
                <p:txBody>
                  <a:bodyPr/>
                  <a:lstStyle/>
                  <a:p>
                    <a:endParaRPr lang="en-US" dirty="0"/>
                  </a:p>
                </p:txBody>
              </p:sp>
              <p:sp>
                <p:nvSpPr>
                  <p:cNvPr id="1059" name="Freeform 28">
                    <a:extLst>
                      <a:ext uri="{FF2B5EF4-FFF2-40B4-BE49-F238E27FC236}">
                        <a16:creationId xmlns:a16="http://schemas.microsoft.com/office/drawing/2014/main" id="{F1408FA0-6753-430D-B577-CD4E058B112C}"/>
                      </a:ext>
                    </a:extLst>
                  </p:cNvPr>
                  <p:cNvSpPr>
                    <a:spLocks/>
                  </p:cNvSpPr>
                  <p:nvPr/>
                </p:nvSpPr>
                <p:spPr bwMode="auto">
                  <a:xfrm>
                    <a:off x="4529" y="3761"/>
                    <a:ext cx="562" cy="59"/>
                  </a:xfrm>
                  <a:custGeom>
                    <a:avLst/>
                    <a:gdLst>
                      <a:gd name="T0" fmla="*/ 0 w 562"/>
                      <a:gd name="T1" fmla="*/ 27 h 59"/>
                      <a:gd name="T2" fmla="*/ 561 w 562"/>
                      <a:gd name="T3" fmla="*/ 0 h 59"/>
                      <a:gd name="T4" fmla="*/ 560 w 562"/>
                      <a:gd name="T5" fmla="*/ 19 h 59"/>
                      <a:gd name="T6" fmla="*/ 0 w 562"/>
                      <a:gd name="T7" fmla="*/ 58 h 59"/>
                      <a:gd name="T8" fmla="*/ 0 w 562"/>
                      <a:gd name="T9" fmla="*/ 27 h 59"/>
                      <a:gd name="T10" fmla="*/ 0 60000 65536"/>
                      <a:gd name="T11" fmla="*/ 0 60000 65536"/>
                      <a:gd name="T12" fmla="*/ 0 60000 65536"/>
                      <a:gd name="T13" fmla="*/ 0 60000 65536"/>
                      <a:gd name="T14" fmla="*/ 0 60000 65536"/>
                      <a:gd name="T15" fmla="*/ 0 w 562"/>
                      <a:gd name="T16" fmla="*/ 0 h 59"/>
                      <a:gd name="T17" fmla="*/ 562 w 562"/>
                      <a:gd name="T18" fmla="*/ 59 h 59"/>
                    </a:gdLst>
                    <a:ahLst/>
                    <a:cxnLst>
                      <a:cxn ang="T10">
                        <a:pos x="T0" y="T1"/>
                      </a:cxn>
                      <a:cxn ang="T11">
                        <a:pos x="T2" y="T3"/>
                      </a:cxn>
                      <a:cxn ang="T12">
                        <a:pos x="T4" y="T5"/>
                      </a:cxn>
                      <a:cxn ang="T13">
                        <a:pos x="T6" y="T7"/>
                      </a:cxn>
                      <a:cxn ang="T14">
                        <a:pos x="T8" y="T9"/>
                      </a:cxn>
                    </a:cxnLst>
                    <a:rect l="T15" t="T16" r="T17" b="T18"/>
                    <a:pathLst>
                      <a:path w="562" h="59">
                        <a:moveTo>
                          <a:pt x="0" y="27"/>
                        </a:moveTo>
                        <a:lnTo>
                          <a:pt x="561" y="0"/>
                        </a:lnTo>
                        <a:lnTo>
                          <a:pt x="560" y="19"/>
                        </a:lnTo>
                        <a:lnTo>
                          <a:pt x="0" y="58"/>
                        </a:lnTo>
                        <a:lnTo>
                          <a:pt x="0" y="27"/>
                        </a:lnTo>
                      </a:path>
                    </a:pathLst>
                  </a:custGeom>
                  <a:solidFill>
                    <a:srgbClr val="00FF00"/>
                  </a:solidFill>
                  <a:ln w="12700" cap="rnd">
                    <a:noFill/>
                    <a:round/>
                    <a:headEnd/>
                    <a:tailEnd/>
                  </a:ln>
                </p:spPr>
                <p:txBody>
                  <a:bodyPr/>
                  <a:lstStyle/>
                  <a:p>
                    <a:endParaRPr lang="en-US" dirty="0"/>
                  </a:p>
                </p:txBody>
              </p:sp>
              <p:sp>
                <p:nvSpPr>
                  <p:cNvPr id="1060" name="Freeform 29">
                    <a:extLst>
                      <a:ext uri="{FF2B5EF4-FFF2-40B4-BE49-F238E27FC236}">
                        <a16:creationId xmlns:a16="http://schemas.microsoft.com/office/drawing/2014/main" id="{0FAFED8D-BDF8-4253-AEE3-F8E852228BB7}"/>
                      </a:ext>
                    </a:extLst>
                  </p:cNvPr>
                  <p:cNvSpPr>
                    <a:spLocks/>
                  </p:cNvSpPr>
                  <p:nvPr/>
                </p:nvSpPr>
                <p:spPr bwMode="auto">
                  <a:xfrm>
                    <a:off x="4803" y="3649"/>
                    <a:ext cx="35" cy="274"/>
                  </a:xfrm>
                  <a:custGeom>
                    <a:avLst/>
                    <a:gdLst>
                      <a:gd name="T0" fmla="*/ 0 w 35"/>
                      <a:gd name="T1" fmla="*/ 0 h 274"/>
                      <a:gd name="T2" fmla="*/ 0 w 35"/>
                      <a:gd name="T3" fmla="*/ 273 h 274"/>
                      <a:gd name="T4" fmla="*/ 34 w 35"/>
                      <a:gd name="T5" fmla="*/ 269 h 274"/>
                      <a:gd name="T6" fmla="*/ 34 w 35"/>
                      <a:gd name="T7" fmla="*/ 0 h 274"/>
                      <a:gd name="T8" fmla="*/ 0 w 35"/>
                      <a:gd name="T9" fmla="*/ 0 h 274"/>
                      <a:gd name="T10" fmla="*/ 0 60000 65536"/>
                      <a:gd name="T11" fmla="*/ 0 60000 65536"/>
                      <a:gd name="T12" fmla="*/ 0 60000 65536"/>
                      <a:gd name="T13" fmla="*/ 0 60000 65536"/>
                      <a:gd name="T14" fmla="*/ 0 60000 65536"/>
                      <a:gd name="T15" fmla="*/ 0 w 35"/>
                      <a:gd name="T16" fmla="*/ 0 h 274"/>
                      <a:gd name="T17" fmla="*/ 35 w 35"/>
                      <a:gd name="T18" fmla="*/ 274 h 274"/>
                    </a:gdLst>
                    <a:ahLst/>
                    <a:cxnLst>
                      <a:cxn ang="T10">
                        <a:pos x="T0" y="T1"/>
                      </a:cxn>
                      <a:cxn ang="T11">
                        <a:pos x="T2" y="T3"/>
                      </a:cxn>
                      <a:cxn ang="T12">
                        <a:pos x="T4" y="T5"/>
                      </a:cxn>
                      <a:cxn ang="T13">
                        <a:pos x="T6" y="T7"/>
                      </a:cxn>
                      <a:cxn ang="T14">
                        <a:pos x="T8" y="T9"/>
                      </a:cxn>
                    </a:cxnLst>
                    <a:rect l="T15" t="T16" r="T17" b="T18"/>
                    <a:pathLst>
                      <a:path w="35" h="274">
                        <a:moveTo>
                          <a:pt x="0" y="0"/>
                        </a:moveTo>
                        <a:lnTo>
                          <a:pt x="0" y="273"/>
                        </a:lnTo>
                        <a:lnTo>
                          <a:pt x="34" y="269"/>
                        </a:lnTo>
                        <a:lnTo>
                          <a:pt x="34" y="0"/>
                        </a:lnTo>
                        <a:lnTo>
                          <a:pt x="0" y="0"/>
                        </a:lnTo>
                      </a:path>
                    </a:pathLst>
                  </a:custGeom>
                  <a:solidFill>
                    <a:srgbClr val="00FF00"/>
                  </a:solidFill>
                  <a:ln w="12700" cap="rnd">
                    <a:noFill/>
                    <a:round/>
                    <a:headEnd/>
                    <a:tailEnd/>
                  </a:ln>
                </p:spPr>
                <p:txBody>
                  <a:bodyPr/>
                  <a:lstStyle/>
                  <a:p>
                    <a:endParaRPr lang="en-US" dirty="0"/>
                  </a:p>
                </p:txBody>
              </p:sp>
            </p:grpSp>
          </p:grpSp>
          <p:grpSp>
            <p:nvGrpSpPr>
              <p:cNvPr id="1009" name="Group 30">
                <a:extLst>
                  <a:ext uri="{FF2B5EF4-FFF2-40B4-BE49-F238E27FC236}">
                    <a16:creationId xmlns:a16="http://schemas.microsoft.com/office/drawing/2014/main" id="{8521A72E-3424-48D0-9689-4B53160BE613}"/>
                  </a:ext>
                </a:extLst>
              </p:cNvPr>
              <p:cNvGrpSpPr>
                <a:grpSpLocks/>
              </p:cNvGrpSpPr>
              <p:nvPr/>
            </p:nvGrpSpPr>
            <p:grpSpPr bwMode="auto">
              <a:xfrm>
                <a:off x="5147" y="3635"/>
                <a:ext cx="431" cy="260"/>
                <a:chOff x="5147" y="3635"/>
                <a:chExt cx="431" cy="260"/>
              </a:xfrm>
            </p:grpSpPr>
            <p:sp>
              <p:nvSpPr>
                <p:cNvPr id="1033" name="Oval 31">
                  <a:extLst>
                    <a:ext uri="{FF2B5EF4-FFF2-40B4-BE49-F238E27FC236}">
                      <a16:creationId xmlns:a16="http://schemas.microsoft.com/office/drawing/2014/main" id="{E715C461-1991-48C3-A9CD-E78DD0CBCE60}"/>
                    </a:ext>
                  </a:extLst>
                </p:cNvPr>
                <p:cNvSpPr>
                  <a:spLocks noChangeArrowheads="1"/>
                </p:cNvSpPr>
                <p:nvPr/>
              </p:nvSpPr>
              <p:spPr bwMode="auto">
                <a:xfrm>
                  <a:off x="5179" y="3845"/>
                  <a:ext cx="371" cy="47"/>
                </a:xfrm>
                <a:prstGeom prst="ellipse">
                  <a:avLst/>
                </a:prstGeom>
                <a:solidFill>
                  <a:srgbClr val="0000E0"/>
                </a:solidFill>
                <a:ln w="12700">
                  <a:noFill/>
                  <a:round/>
                  <a:headEnd/>
                  <a:tailEnd/>
                </a:ln>
              </p:spPr>
              <p:txBody>
                <a:bodyPr wrap="none" anchor="ctr"/>
                <a:lstStyle/>
                <a:p>
                  <a:endParaRPr lang="en-US" dirty="0"/>
                </a:p>
              </p:txBody>
            </p:sp>
            <p:sp>
              <p:nvSpPr>
                <p:cNvPr id="1034" name="Freeform 32">
                  <a:extLst>
                    <a:ext uri="{FF2B5EF4-FFF2-40B4-BE49-F238E27FC236}">
                      <a16:creationId xmlns:a16="http://schemas.microsoft.com/office/drawing/2014/main" id="{2244C3C0-48BE-4564-BCF8-CA0B03F534F2}"/>
                    </a:ext>
                  </a:extLst>
                </p:cNvPr>
                <p:cNvSpPr>
                  <a:spLocks/>
                </p:cNvSpPr>
                <p:nvPr/>
              </p:nvSpPr>
              <p:spPr bwMode="auto">
                <a:xfrm>
                  <a:off x="5160" y="3689"/>
                  <a:ext cx="410" cy="181"/>
                </a:xfrm>
                <a:custGeom>
                  <a:avLst/>
                  <a:gdLst>
                    <a:gd name="T0" fmla="*/ 0 w 410"/>
                    <a:gd name="T1" fmla="*/ 0 h 181"/>
                    <a:gd name="T2" fmla="*/ 17 w 410"/>
                    <a:gd name="T3" fmla="*/ 180 h 181"/>
                    <a:gd name="T4" fmla="*/ 391 w 410"/>
                    <a:gd name="T5" fmla="*/ 180 h 181"/>
                    <a:gd name="T6" fmla="*/ 409 w 410"/>
                    <a:gd name="T7" fmla="*/ 0 h 181"/>
                    <a:gd name="T8" fmla="*/ 0 w 410"/>
                    <a:gd name="T9" fmla="*/ 0 h 181"/>
                    <a:gd name="T10" fmla="*/ 0 60000 65536"/>
                    <a:gd name="T11" fmla="*/ 0 60000 65536"/>
                    <a:gd name="T12" fmla="*/ 0 60000 65536"/>
                    <a:gd name="T13" fmla="*/ 0 60000 65536"/>
                    <a:gd name="T14" fmla="*/ 0 60000 65536"/>
                    <a:gd name="T15" fmla="*/ 0 w 410"/>
                    <a:gd name="T16" fmla="*/ 0 h 181"/>
                    <a:gd name="T17" fmla="*/ 410 w 410"/>
                    <a:gd name="T18" fmla="*/ 181 h 181"/>
                  </a:gdLst>
                  <a:ahLst/>
                  <a:cxnLst>
                    <a:cxn ang="T10">
                      <a:pos x="T0" y="T1"/>
                    </a:cxn>
                    <a:cxn ang="T11">
                      <a:pos x="T2" y="T3"/>
                    </a:cxn>
                    <a:cxn ang="T12">
                      <a:pos x="T4" y="T5"/>
                    </a:cxn>
                    <a:cxn ang="T13">
                      <a:pos x="T6" y="T7"/>
                    </a:cxn>
                    <a:cxn ang="T14">
                      <a:pos x="T8" y="T9"/>
                    </a:cxn>
                  </a:cxnLst>
                  <a:rect l="T15" t="T16" r="T17" b="T18"/>
                  <a:pathLst>
                    <a:path w="410" h="181">
                      <a:moveTo>
                        <a:pt x="0" y="0"/>
                      </a:moveTo>
                      <a:lnTo>
                        <a:pt x="17" y="180"/>
                      </a:lnTo>
                      <a:lnTo>
                        <a:pt x="391" y="180"/>
                      </a:lnTo>
                      <a:lnTo>
                        <a:pt x="409" y="0"/>
                      </a:lnTo>
                      <a:lnTo>
                        <a:pt x="0" y="0"/>
                      </a:lnTo>
                    </a:path>
                  </a:pathLst>
                </a:custGeom>
                <a:solidFill>
                  <a:srgbClr val="0000E0"/>
                </a:solidFill>
                <a:ln w="12700" cap="rnd">
                  <a:noFill/>
                  <a:round/>
                  <a:headEnd/>
                  <a:tailEnd/>
                </a:ln>
              </p:spPr>
              <p:txBody>
                <a:bodyPr/>
                <a:lstStyle/>
                <a:p>
                  <a:endParaRPr lang="en-US" dirty="0"/>
                </a:p>
              </p:txBody>
            </p:sp>
            <p:sp>
              <p:nvSpPr>
                <p:cNvPr id="1035" name="Freeform 33">
                  <a:extLst>
                    <a:ext uri="{FF2B5EF4-FFF2-40B4-BE49-F238E27FC236}">
                      <a16:creationId xmlns:a16="http://schemas.microsoft.com/office/drawing/2014/main" id="{259D3683-9782-4D26-B117-609F628919F9}"/>
                    </a:ext>
                  </a:extLst>
                </p:cNvPr>
                <p:cNvSpPr>
                  <a:spLocks/>
                </p:cNvSpPr>
                <p:nvPr/>
              </p:nvSpPr>
              <p:spPr bwMode="auto">
                <a:xfrm>
                  <a:off x="5179" y="3861"/>
                  <a:ext cx="371" cy="10"/>
                </a:xfrm>
                <a:custGeom>
                  <a:avLst/>
                  <a:gdLst>
                    <a:gd name="T0" fmla="*/ 0 w 371"/>
                    <a:gd name="T1" fmla="*/ 0 h 10"/>
                    <a:gd name="T2" fmla="*/ 0 w 371"/>
                    <a:gd name="T3" fmla="*/ 9 h 10"/>
                    <a:gd name="T4" fmla="*/ 368 w 371"/>
                    <a:gd name="T5" fmla="*/ 9 h 10"/>
                    <a:gd name="T6" fmla="*/ 370 w 371"/>
                    <a:gd name="T7" fmla="*/ 0 h 10"/>
                    <a:gd name="T8" fmla="*/ 0 w 371"/>
                    <a:gd name="T9" fmla="*/ 0 h 10"/>
                    <a:gd name="T10" fmla="*/ 0 60000 65536"/>
                    <a:gd name="T11" fmla="*/ 0 60000 65536"/>
                    <a:gd name="T12" fmla="*/ 0 60000 65536"/>
                    <a:gd name="T13" fmla="*/ 0 60000 65536"/>
                    <a:gd name="T14" fmla="*/ 0 60000 65536"/>
                    <a:gd name="T15" fmla="*/ 0 w 371"/>
                    <a:gd name="T16" fmla="*/ 0 h 10"/>
                    <a:gd name="T17" fmla="*/ 371 w 371"/>
                    <a:gd name="T18" fmla="*/ 10 h 10"/>
                  </a:gdLst>
                  <a:ahLst/>
                  <a:cxnLst>
                    <a:cxn ang="T10">
                      <a:pos x="T0" y="T1"/>
                    </a:cxn>
                    <a:cxn ang="T11">
                      <a:pos x="T2" y="T3"/>
                    </a:cxn>
                    <a:cxn ang="T12">
                      <a:pos x="T4" y="T5"/>
                    </a:cxn>
                    <a:cxn ang="T13">
                      <a:pos x="T6" y="T7"/>
                    </a:cxn>
                    <a:cxn ang="T14">
                      <a:pos x="T8" y="T9"/>
                    </a:cxn>
                  </a:cxnLst>
                  <a:rect l="T15" t="T16" r="T17" b="T18"/>
                  <a:pathLst>
                    <a:path w="371" h="10">
                      <a:moveTo>
                        <a:pt x="0" y="0"/>
                      </a:moveTo>
                      <a:lnTo>
                        <a:pt x="0" y="9"/>
                      </a:lnTo>
                      <a:lnTo>
                        <a:pt x="368" y="9"/>
                      </a:lnTo>
                      <a:lnTo>
                        <a:pt x="370" y="0"/>
                      </a:lnTo>
                      <a:lnTo>
                        <a:pt x="0" y="0"/>
                      </a:lnTo>
                    </a:path>
                  </a:pathLst>
                </a:custGeom>
                <a:solidFill>
                  <a:srgbClr val="0000E0"/>
                </a:solidFill>
                <a:ln w="12700" cap="rnd">
                  <a:noFill/>
                  <a:round/>
                  <a:headEnd/>
                  <a:tailEnd/>
                </a:ln>
              </p:spPr>
              <p:txBody>
                <a:bodyPr/>
                <a:lstStyle/>
                <a:p>
                  <a:endParaRPr lang="en-US" dirty="0"/>
                </a:p>
              </p:txBody>
            </p:sp>
            <p:sp>
              <p:nvSpPr>
                <p:cNvPr id="1036" name="Oval 34">
                  <a:extLst>
                    <a:ext uri="{FF2B5EF4-FFF2-40B4-BE49-F238E27FC236}">
                      <a16:creationId xmlns:a16="http://schemas.microsoft.com/office/drawing/2014/main" id="{7A1E8B92-CCBC-43FB-BD30-112CD5AA565B}"/>
                    </a:ext>
                  </a:extLst>
                </p:cNvPr>
                <p:cNvSpPr>
                  <a:spLocks noChangeArrowheads="1"/>
                </p:cNvSpPr>
                <p:nvPr/>
              </p:nvSpPr>
              <p:spPr bwMode="auto">
                <a:xfrm>
                  <a:off x="5151" y="3686"/>
                  <a:ext cx="423" cy="40"/>
                </a:xfrm>
                <a:prstGeom prst="ellipse">
                  <a:avLst/>
                </a:prstGeom>
                <a:solidFill>
                  <a:srgbClr val="0000FF"/>
                </a:solidFill>
                <a:ln w="12700">
                  <a:noFill/>
                  <a:round/>
                  <a:headEnd/>
                  <a:tailEnd/>
                </a:ln>
              </p:spPr>
              <p:txBody>
                <a:bodyPr wrap="none" anchor="ctr"/>
                <a:lstStyle/>
                <a:p>
                  <a:endParaRPr lang="en-US" dirty="0"/>
                </a:p>
              </p:txBody>
            </p:sp>
            <p:grpSp>
              <p:nvGrpSpPr>
                <p:cNvPr id="1037" name="Group 35">
                  <a:extLst>
                    <a:ext uri="{FF2B5EF4-FFF2-40B4-BE49-F238E27FC236}">
                      <a16:creationId xmlns:a16="http://schemas.microsoft.com/office/drawing/2014/main" id="{AB566E6A-8B81-4625-958C-A6FF6BA98960}"/>
                    </a:ext>
                  </a:extLst>
                </p:cNvPr>
                <p:cNvGrpSpPr>
                  <a:grpSpLocks/>
                </p:cNvGrpSpPr>
                <p:nvPr/>
              </p:nvGrpSpPr>
              <p:grpSpPr bwMode="auto">
                <a:xfrm>
                  <a:off x="5147" y="3691"/>
                  <a:ext cx="21" cy="15"/>
                  <a:chOff x="5147" y="3691"/>
                  <a:chExt cx="21" cy="15"/>
                </a:xfrm>
              </p:grpSpPr>
              <p:sp>
                <p:nvSpPr>
                  <p:cNvPr id="1052" name="Freeform 36">
                    <a:extLst>
                      <a:ext uri="{FF2B5EF4-FFF2-40B4-BE49-F238E27FC236}">
                        <a16:creationId xmlns:a16="http://schemas.microsoft.com/office/drawing/2014/main" id="{75930AEF-09B8-48D0-85F9-892708522C02}"/>
                      </a:ext>
                    </a:extLst>
                  </p:cNvPr>
                  <p:cNvSpPr>
                    <a:spLocks/>
                  </p:cNvSpPr>
                  <p:nvPr/>
                </p:nvSpPr>
                <p:spPr bwMode="auto">
                  <a:xfrm>
                    <a:off x="5147" y="3691"/>
                    <a:ext cx="21" cy="15"/>
                  </a:xfrm>
                  <a:custGeom>
                    <a:avLst/>
                    <a:gdLst>
                      <a:gd name="T0" fmla="*/ 20 w 21"/>
                      <a:gd name="T1" fmla="*/ 14 h 15"/>
                      <a:gd name="T2" fmla="*/ 20 w 21"/>
                      <a:gd name="T3" fmla="*/ 0 h 15"/>
                      <a:gd name="T4" fmla="*/ 0 w 21"/>
                      <a:gd name="T5" fmla="*/ 0 h 15"/>
                      <a:gd name="T6" fmla="*/ 0 w 21"/>
                      <a:gd name="T7" fmla="*/ 14 h 15"/>
                      <a:gd name="T8" fmla="*/ 20 w 21"/>
                      <a:gd name="T9" fmla="*/ 14 h 15"/>
                      <a:gd name="T10" fmla="*/ 0 60000 65536"/>
                      <a:gd name="T11" fmla="*/ 0 60000 65536"/>
                      <a:gd name="T12" fmla="*/ 0 60000 65536"/>
                      <a:gd name="T13" fmla="*/ 0 60000 65536"/>
                      <a:gd name="T14" fmla="*/ 0 60000 65536"/>
                      <a:gd name="T15" fmla="*/ 0 w 21"/>
                      <a:gd name="T16" fmla="*/ 0 h 15"/>
                      <a:gd name="T17" fmla="*/ 21 w 21"/>
                      <a:gd name="T18" fmla="*/ 15 h 15"/>
                    </a:gdLst>
                    <a:ahLst/>
                    <a:cxnLst>
                      <a:cxn ang="T10">
                        <a:pos x="T0" y="T1"/>
                      </a:cxn>
                      <a:cxn ang="T11">
                        <a:pos x="T2" y="T3"/>
                      </a:cxn>
                      <a:cxn ang="T12">
                        <a:pos x="T4" y="T5"/>
                      </a:cxn>
                      <a:cxn ang="T13">
                        <a:pos x="T6" y="T7"/>
                      </a:cxn>
                      <a:cxn ang="T14">
                        <a:pos x="T8" y="T9"/>
                      </a:cxn>
                    </a:cxnLst>
                    <a:rect l="T15" t="T16" r="T17" b="T18"/>
                    <a:pathLst>
                      <a:path w="21" h="15">
                        <a:moveTo>
                          <a:pt x="20" y="14"/>
                        </a:moveTo>
                        <a:lnTo>
                          <a:pt x="20" y="0"/>
                        </a:lnTo>
                        <a:lnTo>
                          <a:pt x="0" y="0"/>
                        </a:lnTo>
                        <a:lnTo>
                          <a:pt x="0" y="14"/>
                        </a:lnTo>
                        <a:lnTo>
                          <a:pt x="20" y="14"/>
                        </a:lnTo>
                      </a:path>
                    </a:pathLst>
                  </a:custGeom>
                  <a:solidFill>
                    <a:srgbClr val="0000FF"/>
                  </a:solidFill>
                  <a:ln w="12700" cap="rnd">
                    <a:noFill/>
                    <a:round/>
                    <a:headEnd/>
                    <a:tailEnd/>
                  </a:ln>
                </p:spPr>
                <p:txBody>
                  <a:bodyPr/>
                  <a:lstStyle/>
                  <a:p>
                    <a:endParaRPr lang="en-US" dirty="0"/>
                  </a:p>
                </p:txBody>
              </p:sp>
              <p:sp>
                <p:nvSpPr>
                  <p:cNvPr id="1053" name="Line 37">
                    <a:extLst>
                      <a:ext uri="{FF2B5EF4-FFF2-40B4-BE49-F238E27FC236}">
                        <a16:creationId xmlns:a16="http://schemas.microsoft.com/office/drawing/2014/main" id="{C1D589EB-0FE5-40E1-91F3-71181852FCCF}"/>
                      </a:ext>
                    </a:extLst>
                  </p:cNvPr>
                  <p:cNvSpPr>
                    <a:spLocks noChangeShapeType="1"/>
                  </p:cNvSpPr>
                  <p:nvPr/>
                </p:nvSpPr>
                <p:spPr bwMode="auto">
                  <a:xfrm>
                    <a:off x="5149" y="3698"/>
                    <a:ext cx="0" cy="1"/>
                  </a:xfrm>
                  <a:prstGeom prst="line">
                    <a:avLst/>
                  </a:prstGeom>
                  <a:noFill/>
                  <a:ln w="12700">
                    <a:noFill/>
                    <a:round/>
                    <a:headEnd/>
                    <a:tailEnd/>
                  </a:ln>
                </p:spPr>
                <p:txBody>
                  <a:bodyPr/>
                  <a:lstStyle/>
                  <a:p>
                    <a:endParaRPr lang="en-US" dirty="0"/>
                  </a:p>
                </p:txBody>
              </p:sp>
            </p:grpSp>
            <p:grpSp>
              <p:nvGrpSpPr>
                <p:cNvPr id="1038" name="Group 38">
                  <a:extLst>
                    <a:ext uri="{FF2B5EF4-FFF2-40B4-BE49-F238E27FC236}">
                      <a16:creationId xmlns:a16="http://schemas.microsoft.com/office/drawing/2014/main" id="{F3599C48-9974-4C77-95C5-D4F39BF6AFF4}"/>
                    </a:ext>
                  </a:extLst>
                </p:cNvPr>
                <p:cNvGrpSpPr>
                  <a:grpSpLocks/>
                </p:cNvGrpSpPr>
                <p:nvPr/>
              </p:nvGrpSpPr>
              <p:grpSpPr bwMode="auto">
                <a:xfrm>
                  <a:off x="5559" y="3692"/>
                  <a:ext cx="19" cy="14"/>
                  <a:chOff x="5559" y="3692"/>
                  <a:chExt cx="19" cy="14"/>
                </a:xfrm>
              </p:grpSpPr>
              <p:sp>
                <p:nvSpPr>
                  <p:cNvPr id="1050" name="Freeform 39">
                    <a:extLst>
                      <a:ext uri="{FF2B5EF4-FFF2-40B4-BE49-F238E27FC236}">
                        <a16:creationId xmlns:a16="http://schemas.microsoft.com/office/drawing/2014/main" id="{12650924-67F5-4157-91D4-18C174425924}"/>
                      </a:ext>
                    </a:extLst>
                  </p:cNvPr>
                  <p:cNvSpPr>
                    <a:spLocks/>
                  </p:cNvSpPr>
                  <p:nvPr/>
                </p:nvSpPr>
                <p:spPr bwMode="auto">
                  <a:xfrm>
                    <a:off x="5559" y="3692"/>
                    <a:ext cx="19" cy="14"/>
                  </a:xfrm>
                  <a:custGeom>
                    <a:avLst/>
                    <a:gdLst>
                      <a:gd name="T0" fmla="*/ 0 w 19"/>
                      <a:gd name="T1" fmla="*/ 13 h 14"/>
                      <a:gd name="T2" fmla="*/ 0 w 19"/>
                      <a:gd name="T3" fmla="*/ 0 h 14"/>
                      <a:gd name="T4" fmla="*/ 18 w 19"/>
                      <a:gd name="T5" fmla="*/ 0 h 14"/>
                      <a:gd name="T6" fmla="*/ 18 w 19"/>
                      <a:gd name="T7" fmla="*/ 13 h 14"/>
                      <a:gd name="T8" fmla="*/ 0 w 19"/>
                      <a:gd name="T9" fmla="*/ 13 h 14"/>
                      <a:gd name="T10" fmla="*/ 0 60000 65536"/>
                      <a:gd name="T11" fmla="*/ 0 60000 65536"/>
                      <a:gd name="T12" fmla="*/ 0 60000 65536"/>
                      <a:gd name="T13" fmla="*/ 0 60000 65536"/>
                      <a:gd name="T14" fmla="*/ 0 60000 65536"/>
                      <a:gd name="T15" fmla="*/ 0 w 19"/>
                      <a:gd name="T16" fmla="*/ 0 h 14"/>
                      <a:gd name="T17" fmla="*/ 19 w 19"/>
                      <a:gd name="T18" fmla="*/ 14 h 14"/>
                    </a:gdLst>
                    <a:ahLst/>
                    <a:cxnLst>
                      <a:cxn ang="T10">
                        <a:pos x="T0" y="T1"/>
                      </a:cxn>
                      <a:cxn ang="T11">
                        <a:pos x="T2" y="T3"/>
                      </a:cxn>
                      <a:cxn ang="T12">
                        <a:pos x="T4" y="T5"/>
                      </a:cxn>
                      <a:cxn ang="T13">
                        <a:pos x="T6" y="T7"/>
                      </a:cxn>
                      <a:cxn ang="T14">
                        <a:pos x="T8" y="T9"/>
                      </a:cxn>
                    </a:cxnLst>
                    <a:rect l="T15" t="T16" r="T17" b="T18"/>
                    <a:pathLst>
                      <a:path w="19" h="14">
                        <a:moveTo>
                          <a:pt x="0" y="13"/>
                        </a:moveTo>
                        <a:lnTo>
                          <a:pt x="0" y="0"/>
                        </a:lnTo>
                        <a:lnTo>
                          <a:pt x="18" y="0"/>
                        </a:lnTo>
                        <a:lnTo>
                          <a:pt x="18" y="13"/>
                        </a:lnTo>
                        <a:lnTo>
                          <a:pt x="0" y="13"/>
                        </a:lnTo>
                      </a:path>
                    </a:pathLst>
                  </a:custGeom>
                  <a:solidFill>
                    <a:srgbClr val="0000FF"/>
                  </a:solidFill>
                  <a:ln w="12700" cap="rnd">
                    <a:noFill/>
                    <a:round/>
                    <a:headEnd/>
                    <a:tailEnd/>
                  </a:ln>
                </p:spPr>
                <p:txBody>
                  <a:bodyPr/>
                  <a:lstStyle/>
                  <a:p>
                    <a:endParaRPr lang="en-US" dirty="0"/>
                  </a:p>
                </p:txBody>
              </p:sp>
              <p:sp>
                <p:nvSpPr>
                  <p:cNvPr id="1051" name="Line 40">
                    <a:extLst>
                      <a:ext uri="{FF2B5EF4-FFF2-40B4-BE49-F238E27FC236}">
                        <a16:creationId xmlns:a16="http://schemas.microsoft.com/office/drawing/2014/main" id="{0E12913D-1030-4729-B35E-B575DA80978A}"/>
                      </a:ext>
                    </a:extLst>
                  </p:cNvPr>
                  <p:cNvSpPr>
                    <a:spLocks noChangeShapeType="1"/>
                  </p:cNvSpPr>
                  <p:nvPr/>
                </p:nvSpPr>
                <p:spPr bwMode="auto">
                  <a:xfrm>
                    <a:off x="5578" y="3700"/>
                    <a:ext cx="0" cy="1"/>
                  </a:xfrm>
                  <a:prstGeom prst="line">
                    <a:avLst/>
                  </a:prstGeom>
                  <a:noFill/>
                  <a:ln w="12700">
                    <a:noFill/>
                    <a:round/>
                    <a:headEnd/>
                    <a:tailEnd/>
                  </a:ln>
                </p:spPr>
                <p:txBody>
                  <a:bodyPr/>
                  <a:lstStyle/>
                  <a:p>
                    <a:endParaRPr lang="en-US" dirty="0"/>
                  </a:p>
                </p:txBody>
              </p:sp>
            </p:grpSp>
            <p:sp>
              <p:nvSpPr>
                <p:cNvPr id="1039" name="Oval 41">
                  <a:extLst>
                    <a:ext uri="{FF2B5EF4-FFF2-40B4-BE49-F238E27FC236}">
                      <a16:creationId xmlns:a16="http://schemas.microsoft.com/office/drawing/2014/main" id="{17764013-DAE8-4850-A151-4D046743A264}"/>
                    </a:ext>
                  </a:extLst>
                </p:cNvPr>
                <p:cNvSpPr>
                  <a:spLocks noChangeArrowheads="1"/>
                </p:cNvSpPr>
                <p:nvPr/>
              </p:nvSpPr>
              <p:spPr bwMode="auto">
                <a:xfrm>
                  <a:off x="5151" y="3668"/>
                  <a:ext cx="425" cy="39"/>
                </a:xfrm>
                <a:prstGeom prst="ellipse">
                  <a:avLst/>
                </a:prstGeom>
                <a:solidFill>
                  <a:srgbClr val="0000FF"/>
                </a:solidFill>
                <a:ln w="12700">
                  <a:noFill/>
                  <a:round/>
                  <a:headEnd/>
                  <a:tailEnd/>
                </a:ln>
              </p:spPr>
              <p:txBody>
                <a:bodyPr wrap="none" anchor="ctr"/>
                <a:lstStyle/>
                <a:p>
                  <a:endParaRPr lang="en-US" dirty="0"/>
                </a:p>
              </p:txBody>
            </p:sp>
            <p:sp>
              <p:nvSpPr>
                <p:cNvPr id="1040" name="Freeform 42">
                  <a:extLst>
                    <a:ext uri="{FF2B5EF4-FFF2-40B4-BE49-F238E27FC236}">
                      <a16:creationId xmlns:a16="http://schemas.microsoft.com/office/drawing/2014/main" id="{A9BD35E7-A5AE-460A-BF76-999AF85DDFB1}"/>
                    </a:ext>
                  </a:extLst>
                </p:cNvPr>
                <p:cNvSpPr>
                  <a:spLocks/>
                </p:cNvSpPr>
                <p:nvPr/>
              </p:nvSpPr>
              <p:spPr bwMode="auto">
                <a:xfrm>
                  <a:off x="5302" y="3730"/>
                  <a:ext cx="27" cy="165"/>
                </a:xfrm>
                <a:custGeom>
                  <a:avLst/>
                  <a:gdLst>
                    <a:gd name="T0" fmla="*/ 0 w 27"/>
                    <a:gd name="T1" fmla="*/ 0 h 165"/>
                    <a:gd name="T2" fmla="*/ 0 w 27"/>
                    <a:gd name="T3" fmla="*/ 163 h 165"/>
                    <a:gd name="T4" fmla="*/ 26 w 27"/>
                    <a:gd name="T5" fmla="*/ 164 h 165"/>
                    <a:gd name="T6" fmla="*/ 26 w 27"/>
                    <a:gd name="T7" fmla="*/ 0 h 165"/>
                    <a:gd name="T8" fmla="*/ 0 w 27"/>
                    <a:gd name="T9" fmla="*/ 0 h 165"/>
                    <a:gd name="T10" fmla="*/ 0 60000 65536"/>
                    <a:gd name="T11" fmla="*/ 0 60000 65536"/>
                    <a:gd name="T12" fmla="*/ 0 60000 65536"/>
                    <a:gd name="T13" fmla="*/ 0 60000 65536"/>
                    <a:gd name="T14" fmla="*/ 0 60000 65536"/>
                    <a:gd name="T15" fmla="*/ 0 w 27"/>
                    <a:gd name="T16" fmla="*/ 0 h 165"/>
                    <a:gd name="T17" fmla="*/ 27 w 27"/>
                    <a:gd name="T18" fmla="*/ 165 h 165"/>
                  </a:gdLst>
                  <a:ahLst/>
                  <a:cxnLst>
                    <a:cxn ang="T10">
                      <a:pos x="T0" y="T1"/>
                    </a:cxn>
                    <a:cxn ang="T11">
                      <a:pos x="T2" y="T3"/>
                    </a:cxn>
                    <a:cxn ang="T12">
                      <a:pos x="T4" y="T5"/>
                    </a:cxn>
                    <a:cxn ang="T13">
                      <a:pos x="T6" y="T7"/>
                    </a:cxn>
                    <a:cxn ang="T14">
                      <a:pos x="T8" y="T9"/>
                    </a:cxn>
                  </a:cxnLst>
                  <a:rect l="T15" t="T16" r="T17" b="T18"/>
                  <a:pathLst>
                    <a:path w="27" h="165">
                      <a:moveTo>
                        <a:pt x="0" y="0"/>
                      </a:moveTo>
                      <a:lnTo>
                        <a:pt x="0" y="163"/>
                      </a:lnTo>
                      <a:lnTo>
                        <a:pt x="26" y="164"/>
                      </a:lnTo>
                      <a:lnTo>
                        <a:pt x="26" y="0"/>
                      </a:lnTo>
                      <a:lnTo>
                        <a:pt x="0" y="0"/>
                      </a:lnTo>
                    </a:path>
                  </a:pathLst>
                </a:custGeom>
                <a:solidFill>
                  <a:srgbClr val="E0E000"/>
                </a:solidFill>
                <a:ln w="12700" cap="rnd">
                  <a:noFill/>
                  <a:round/>
                  <a:headEnd/>
                  <a:tailEnd/>
                </a:ln>
              </p:spPr>
              <p:txBody>
                <a:bodyPr/>
                <a:lstStyle/>
                <a:p>
                  <a:endParaRPr lang="en-US" dirty="0"/>
                </a:p>
              </p:txBody>
            </p:sp>
            <p:sp>
              <p:nvSpPr>
                <p:cNvPr id="1041" name="Freeform 43">
                  <a:extLst>
                    <a:ext uri="{FF2B5EF4-FFF2-40B4-BE49-F238E27FC236}">
                      <a16:creationId xmlns:a16="http://schemas.microsoft.com/office/drawing/2014/main" id="{14C8CF26-8CD8-4066-A3F3-2B1616515820}"/>
                    </a:ext>
                  </a:extLst>
                </p:cNvPr>
                <p:cNvSpPr>
                  <a:spLocks/>
                </p:cNvSpPr>
                <p:nvPr/>
              </p:nvSpPr>
              <p:spPr bwMode="auto">
                <a:xfrm>
                  <a:off x="5296" y="3709"/>
                  <a:ext cx="29" cy="22"/>
                </a:xfrm>
                <a:custGeom>
                  <a:avLst/>
                  <a:gdLst>
                    <a:gd name="T0" fmla="*/ 28 w 29"/>
                    <a:gd name="T1" fmla="*/ 1 h 22"/>
                    <a:gd name="T2" fmla="*/ 28 w 29"/>
                    <a:gd name="T3" fmla="*/ 21 h 22"/>
                    <a:gd name="T4" fmla="*/ 0 w 29"/>
                    <a:gd name="T5" fmla="*/ 21 h 22"/>
                    <a:gd name="T6" fmla="*/ 0 w 29"/>
                    <a:gd name="T7" fmla="*/ 0 h 22"/>
                    <a:gd name="T8" fmla="*/ 28 w 29"/>
                    <a:gd name="T9" fmla="*/ 1 h 22"/>
                    <a:gd name="T10" fmla="*/ 0 60000 65536"/>
                    <a:gd name="T11" fmla="*/ 0 60000 65536"/>
                    <a:gd name="T12" fmla="*/ 0 60000 65536"/>
                    <a:gd name="T13" fmla="*/ 0 60000 65536"/>
                    <a:gd name="T14" fmla="*/ 0 60000 65536"/>
                    <a:gd name="T15" fmla="*/ 0 w 29"/>
                    <a:gd name="T16" fmla="*/ 0 h 22"/>
                    <a:gd name="T17" fmla="*/ 29 w 29"/>
                    <a:gd name="T18" fmla="*/ 22 h 22"/>
                  </a:gdLst>
                  <a:ahLst/>
                  <a:cxnLst>
                    <a:cxn ang="T10">
                      <a:pos x="T0" y="T1"/>
                    </a:cxn>
                    <a:cxn ang="T11">
                      <a:pos x="T2" y="T3"/>
                    </a:cxn>
                    <a:cxn ang="T12">
                      <a:pos x="T4" y="T5"/>
                    </a:cxn>
                    <a:cxn ang="T13">
                      <a:pos x="T6" y="T7"/>
                    </a:cxn>
                    <a:cxn ang="T14">
                      <a:pos x="T8" y="T9"/>
                    </a:cxn>
                  </a:cxnLst>
                  <a:rect l="T15" t="T16" r="T17" b="T18"/>
                  <a:pathLst>
                    <a:path w="29" h="22">
                      <a:moveTo>
                        <a:pt x="28" y="1"/>
                      </a:moveTo>
                      <a:lnTo>
                        <a:pt x="28" y="21"/>
                      </a:lnTo>
                      <a:lnTo>
                        <a:pt x="0" y="21"/>
                      </a:lnTo>
                      <a:lnTo>
                        <a:pt x="0" y="0"/>
                      </a:lnTo>
                      <a:lnTo>
                        <a:pt x="28" y="1"/>
                      </a:lnTo>
                    </a:path>
                  </a:pathLst>
                </a:custGeom>
                <a:solidFill>
                  <a:srgbClr val="FFFF00"/>
                </a:solidFill>
                <a:ln w="12700" cap="rnd">
                  <a:noFill/>
                  <a:round/>
                  <a:headEnd/>
                  <a:tailEnd/>
                </a:ln>
              </p:spPr>
              <p:txBody>
                <a:bodyPr/>
                <a:lstStyle/>
                <a:p>
                  <a:endParaRPr lang="en-US" dirty="0"/>
                </a:p>
              </p:txBody>
            </p:sp>
            <p:sp>
              <p:nvSpPr>
                <p:cNvPr id="1042" name="Freeform 44">
                  <a:extLst>
                    <a:ext uri="{FF2B5EF4-FFF2-40B4-BE49-F238E27FC236}">
                      <a16:creationId xmlns:a16="http://schemas.microsoft.com/office/drawing/2014/main" id="{EB01EDF2-BB76-4A78-B581-F63169F0F5A1}"/>
                    </a:ext>
                  </a:extLst>
                </p:cNvPr>
                <p:cNvSpPr>
                  <a:spLocks/>
                </p:cNvSpPr>
                <p:nvPr/>
              </p:nvSpPr>
              <p:spPr bwMode="auto">
                <a:xfrm>
                  <a:off x="5296" y="3666"/>
                  <a:ext cx="143" cy="44"/>
                </a:xfrm>
                <a:custGeom>
                  <a:avLst/>
                  <a:gdLst>
                    <a:gd name="T0" fmla="*/ 28 w 143"/>
                    <a:gd name="T1" fmla="*/ 43 h 44"/>
                    <a:gd name="T2" fmla="*/ 142 w 143"/>
                    <a:gd name="T3" fmla="*/ 1 h 44"/>
                    <a:gd name="T4" fmla="*/ 123 w 143"/>
                    <a:gd name="T5" fmla="*/ 0 h 44"/>
                    <a:gd name="T6" fmla="*/ 0 w 143"/>
                    <a:gd name="T7" fmla="*/ 43 h 44"/>
                    <a:gd name="T8" fmla="*/ 28 w 143"/>
                    <a:gd name="T9" fmla="*/ 43 h 44"/>
                    <a:gd name="T10" fmla="*/ 0 60000 65536"/>
                    <a:gd name="T11" fmla="*/ 0 60000 65536"/>
                    <a:gd name="T12" fmla="*/ 0 60000 65536"/>
                    <a:gd name="T13" fmla="*/ 0 60000 65536"/>
                    <a:gd name="T14" fmla="*/ 0 60000 65536"/>
                    <a:gd name="T15" fmla="*/ 0 w 143"/>
                    <a:gd name="T16" fmla="*/ 0 h 44"/>
                    <a:gd name="T17" fmla="*/ 143 w 143"/>
                    <a:gd name="T18" fmla="*/ 44 h 44"/>
                  </a:gdLst>
                  <a:ahLst/>
                  <a:cxnLst>
                    <a:cxn ang="T10">
                      <a:pos x="T0" y="T1"/>
                    </a:cxn>
                    <a:cxn ang="T11">
                      <a:pos x="T2" y="T3"/>
                    </a:cxn>
                    <a:cxn ang="T12">
                      <a:pos x="T4" y="T5"/>
                    </a:cxn>
                    <a:cxn ang="T13">
                      <a:pos x="T6" y="T7"/>
                    </a:cxn>
                    <a:cxn ang="T14">
                      <a:pos x="T8" y="T9"/>
                    </a:cxn>
                  </a:cxnLst>
                  <a:rect l="T15" t="T16" r="T17" b="T18"/>
                  <a:pathLst>
                    <a:path w="143" h="44">
                      <a:moveTo>
                        <a:pt x="28" y="43"/>
                      </a:moveTo>
                      <a:lnTo>
                        <a:pt x="142" y="1"/>
                      </a:lnTo>
                      <a:lnTo>
                        <a:pt x="123" y="0"/>
                      </a:lnTo>
                      <a:lnTo>
                        <a:pt x="0" y="43"/>
                      </a:lnTo>
                      <a:lnTo>
                        <a:pt x="28" y="43"/>
                      </a:lnTo>
                    </a:path>
                  </a:pathLst>
                </a:custGeom>
                <a:solidFill>
                  <a:srgbClr val="FFFF00"/>
                </a:solidFill>
                <a:ln w="12700" cap="rnd">
                  <a:noFill/>
                  <a:round/>
                  <a:headEnd/>
                  <a:tailEnd/>
                </a:ln>
              </p:spPr>
              <p:txBody>
                <a:bodyPr/>
                <a:lstStyle/>
                <a:p>
                  <a:endParaRPr lang="en-US" dirty="0"/>
                </a:p>
              </p:txBody>
            </p:sp>
            <p:grpSp>
              <p:nvGrpSpPr>
                <p:cNvPr id="1043" name="Group 45">
                  <a:extLst>
                    <a:ext uri="{FF2B5EF4-FFF2-40B4-BE49-F238E27FC236}">
                      <a16:creationId xmlns:a16="http://schemas.microsoft.com/office/drawing/2014/main" id="{CF9EC044-7B35-4BE1-8493-2F98B57871CA}"/>
                    </a:ext>
                  </a:extLst>
                </p:cNvPr>
                <p:cNvGrpSpPr>
                  <a:grpSpLocks/>
                </p:cNvGrpSpPr>
                <p:nvPr/>
              </p:nvGrpSpPr>
              <p:grpSpPr bwMode="auto">
                <a:xfrm>
                  <a:off x="5264" y="3635"/>
                  <a:ext cx="210" cy="56"/>
                  <a:chOff x="5264" y="3635"/>
                  <a:chExt cx="210" cy="56"/>
                </a:xfrm>
              </p:grpSpPr>
              <p:sp>
                <p:nvSpPr>
                  <p:cNvPr id="1044" name="Freeform 46">
                    <a:extLst>
                      <a:ext uri="{FF2B5EF4-FFF2-40B4-BE49-F238E27FC236}">
                        <a16:creationId xmlns:a16="http://schemas.microsoft.com/office/drawing/2014/main" id="{8AD6FE2A-E5BA-41F8-8F65-401508395321}"/>
                      </a:ext>
                    </a:extLst>
                  </p:cNvPr>
                  <p:cNvSpPr>
                    <a:spLocks/>
                  </p:cNvSpPr>
                  <p:nvPr/>
                </p:nvSpPr>
                <p:spPr bwMode="auto">
                  <a:xfrm>
                    <a:off x="5390" y="3663"/>
                    <a:ext cx="84" cy="28"/>
                  </a:xfrm>
                  <a:custGeom>
                    <a:avLst/>
                    <a:gdLst>
                      <a:gd name="T0" fmla="*/ 13 w 84"/>
                      <a:gd name="T1" fmla="*/ 1 h 28"/>
                      <a:gd name="T2" fmla="*/ 5 w 84"/>
                      <a:gd name="T3" fmla="*/ 5 h 28"/>
                      <a:gd name="T4" fmla="*/ 2 w 84"/>
                      <a:gd name="T5" fmla="*/ 11 h 28"/>
                      <a:gd name="T6" fmla="*/ 0 w 84"/>
                      <a:gd name="T7" fmla="*/ 15 h 28"/>
                      <a:gd name="T8" fmla="*/ 0 w 84"/>
                      <a:gd name="T9" fmla="*/ 19 h 28"/>
                      <a:gd name="T10" fmla="*/ 32 w 84"/>
                      <a:gd name="T11" fmla="*/ 25 h 28"/>
                      <a:gd name="T12" fmla="*/ 45 w 84"/>
                      <a:gd name="T13" fmla="*/ 27 h 28"/>
                      <a:gd name="T14" fmla="*/ 60 w 84"/>
                      <a:gd name="T15" fmla="*/ 27 h 28"/>
                      <a:gd name="T16" fmla="*/ 72 w 84"/>
                      <a:gd name="T17" fmla="*/ 25 h 28"/>
                      <a:gd name="T18" fmla="*/ 80 w 84"/>
                      <a:gd name="T19" fmla="*/ 19 h 28"/>
                      <a:gd name="T20" fmla="*/ 83 w 84"/>
                      <a:gd name="T21" fmla="*/ 14 h 28"/>
                      <a:gd name="T22" fmla="*/ 81 w 84"/>
                      <a:gd name="T23" fmla="*/ 0 h 28"/>
                      <a:gd name="T24" fmla="*/ 13 w 84"/>
                      <a:gd name="T25" fmla="*/ 1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28"/>
                      <a:gd name="T41" fmla="*/ 84 w 84"/>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28">
                        <a:moveTo>
                          <a:pt x="13" y="1"/>
                        </a:moveTo>
                        <a:lnTo>
                          <a:pt x="5" y="5"/>
                        </a:lnTo>
                        <a:lnTo>
                          <a:pt x="2" y="11"/>
                        </a:lnTo>
                        <a:lnTo>
                          <a:pt x="0" y="15"/>
                        </a:lnTo>
                        <a:lnTo>
                          <a:pt x="0" y="19"/>
                        </a:lnTo>
                        <a:lnTo>
                          <a:pt x="32" y="25"/>
                        </a:lnTo>
                        <a:lnTo>
                          <a:pt x="45" y="27"/>
                        </a:lnTo>
                        <a:lnTo>
                          <a:pt x="60" y="27"/>
                        </a:lnTo>
                        <a:lnTo>
                          <a:pt x="72" y="25"/>
                        </a:lnTo>
                        <a:lnTo>
                          <a:pt x="80" y="19"/>
                        </a:lnTo>
                        <a:lnTo>
                          <a:pt x="83" y="14"/>
                        </a:lnTo>
                        <a:lnTo>
                          <a:pt x="81" y="0"/>
                        </a:lnTo>
                        <a:lnTo>
                          <a:pt x="13" y="1"/>
                        </a:lnTo>
                      </a:path>
                    </a:pathLst>
                  </a:custGeom>
                  <a:solidFill>
                    <a:srgbClr val="E0E000"/>
                  </a:solidFill>
                  <a:ln w="12700" cap="rnd">
                    <a:noFill/>
                    <a:round/>
                    <a:headEnd/>
                    <a:tailEnd/>
                  </a:ln>
                </p:spPr>
                <p:txBody>
                  <a:bodyPr/>
                  <a:lstStyle/>
                  <a:p>
                    <a:endParaRPr lang="en-US" dirty="0"/>
                  </a:p>
                </p:txBody>
              </p:sp>
              <p:sp>
                <p:nvSpPr>
                  <p:cNvPr id="1045" name="Freeform 47">
                    <a:extLst>
                      <a:ext uri="{FF2B5EF4-FFF2-40B4-BE49-F238E27FC236}">
                        <a16:creationId xmlns:a16="http://schemas.microsoft.com/office/drawing/2014/main" id="{CDBA7FFE-8ED8-465F-9838-65AC01A9C321}"/>
                      </a:ext>
                    </a:extLst>
                  </p:cNvPr>
                  <p:cNvSpPr>
                    <a:spLocks/>
                  </p:cNvSpPr>
                  <p:nvPr/>
                </p:nvSpPr>
                <p:spPr bwMode="auto">
                  <a:xfrm>
                    <a:off x="5404" y="3655"/>
                    <a:ext cx="65" cy="15"/>
                  </a:xfrm>
                  <a:custGeom>
                    <a:avLst/>
                    <a:gdLst>
                      <a:gd name="T0" fmla="*/ 0 w 65"/>
                      <a:gd name="T1" fmla="*/ 8 h 15"/>
                      <a:gd name="T2" fmla="*/ 21 w 65"/>
                      <a:gd name="T3" fmla="*/ 12 h 15"/>
                      <a:gd name="T4" fmla="*/ 37 w 65"/>
                      <a:gd name="T5" fmla="*/ 14 h 15"/>
                      <a:gd name="T6" fmla="*/ 59 w 65"/>
                      <a:gd name="T7" fmla="*/ 12 h 15"/>
                      <a:gd name="T8" fmla="*/ 64 w 65"/>
                      <a:gd name="T9" fmla="*/ 8 h 15"/>
                      <a:gd name="T10" fmla="*/ 64 w 65"/>
                      <a:gd name="T11" fmla="*/ 3 h 15"/>
                      <a:gd name="T12" fmla="*/ 53 w 65"/>
                      <a:gd name="T13" fmla="*/ 1 h 15"/>
                      <a:gd name="T14" fmla="*/ 39 w 65"/>
                      <a:gd name="T15" fmla="*/ 0 h 15"/>
                      <a:gd name="T16" fmla="*/ 19 w 65"/>
                      <a:gd name="T17" fmla="*/ 2 h 15"/>
                      <a:gd name="T18" fmla="*/ 2 w 65"/>
                      <a:gd name="T19" fmla="*/ 4 h 15"/>
                      <a:gd name="T20" fmla="*/ 0 w 65"/>
                      <a:gd name="T21" fmla="*/ 8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15"/>
                      <a:gd name="T35" fmla="*/ 65 w 65"/>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15">
                        <a:moveTo>
                          <a:pt x="0" y="8"/>
                        </a:moveTo>
                        <a:lnTo>
                          <a:pt x="21" y="12"/>
                        </a:lnTo>
                        <a:lnTo>
                          <a:pt x="37" y="14"/>
                        </a:lnTo>
                        <a:lnTo>
                          <a:pt x="59" y="12"/>
                        </a:lnTo>
                        <a:lnTo>
                          <a:pt x="64" y="8"/>
                        </a:lnTo>
                        <a:lnTo>
                          <a:pt x="64" y="3"/>
                        </a:lnTo>
                        <a:lnTo>
                          <a:pt x="53" y="1"/>
                        </a:lnTo>
                        <a:lnTo>
                          <a:pt x="39" y="0"/>
                        </a:lnTo>
                        <a:lnTo>
                          <a:pt x="19" y="2"/>
                        </a:lnTo>
                        <a:lnTo>
                          <a:pt x="2" y="4"/>
                        </a:lnTo>
                        <a:lnTo>
                          <a:pt x="0" y="8"/>
                        </a:lnTo>
                      </a:path>
                    </a:pathLst>
                  </a:custGeom>
                  <a:solidFill>
                    <a:srgbClr val="A0A000"/>
                  </a:solidFill>
                  <a:ln w="12700" cap="rnd">
                    <a:noFill/>
                    <a:round/>
                    <a:headEnd/>
                    <a:tailEnd/>
                  </a:ln>
                </p:spPr>
                <p:txBody>
                  <a:bodyPr/>
                  <a:lstStyle/>
                  <a:p>
                    <a:endParaRPr lang="en-US" dirty="0"/>
                  </a:p>
                </p:txBody>
              </p:sp>
              <p:sp>
                <p:nvSpPr>
                  <p:cNvPr id="1046" name="Freeform 48">
                    <a:extLst>
                      <a:ext uri="{FF2B5EF4-FFF2-40B4-BE49-F238E27FC236}">
                        <a16:creationId xmlns:a16="http://schemas.microsoft.com/office/drawing/2014/main" id="{250468F7-69D3-4294-9440-7C6FCAF1E17F}"/>
                      </a:ext>
                    </a:extLst>
                  </p:cNvPr>
                  <p:cNvSpPr>
                    <a:spLocks/>
                  </p:cNvSpPr>
                  <p:nvPr/>
                </p:nvSpPr>
                <p:spPr bwMode="auto">
                  <a:xfrm>
                    <a:off x="5264" y="3635"/>
                    <a:ext cx="105" cy="38"/>
                  </a:xfrm>
                  <a:custGeom>
                    <a:avLst/>
                    <a:gdLst>
                      <a:gd name="T0" fmla="*/ 79 w 105"/>
                      <a:gd name="T1" fmla="*/ 37 h 38"/>
                      <a:gd name="T2" fmla="*/ 0 w 105"/>
                      <a:gd name="T3" fmla="*/ 16 h 38"/>
                      <a:gd name="T4" fmla="*/ 6 w 105"/>
                      <a:gd name="T5" fmla="*/ 8 h 38"/>
                      <a:gd name="T6" fmla="*/ 14 w 105"/>
                      <a:gd name="T7" fmla="*/ 3 h 38"/>
                      <a:gd name="T8" fmla="*/ 24 w 105"/>
                      <a:gd name="T9" fmla="*/ 0 h 38"/>
                      <a:gd name="T10" fmla="*/ 35 w 105"/>
                      <a:gd name="T11" fmla="*/ 0 h 38"/>
                      <a:gd name="T12" fmla="*/ 46 w 105"/>
                      <a:gd name="T13" fmla="*/ 0 h 38"/>
                      <a:gd name="T14" fmla="*/ 56 w 105"/>
                      <a:gd name="T15" fmla="*/ 2 h 38"/>
                      <a:gd name="T16" fmla="*/ 66 w 105"/>
                      <a:gd name="T17" fmla="*/ 6 h 38"/>
                      <a:gd name="T18" fmla="*/ 80 w 105"/>
                      <a:gd name="T19" fmla="*/ 13 h 38"/>
                      <a:gd name="T20" fmla="*/ 104 w 105"/>
                      <a:gd name="T21" fmla="*/ 27 h 38"/>
                      <a:gd name="T22" fmla="*/ 79 w 105"/>
                      <a:gd name="T23" fmla="*/ 3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
                      <a:gd name="T37" fmla="*/ 0 h 38"/>
                      <a:gd name="T38" fmla="*/ 105 w 105"/>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5" h="38">
                        <a:moveTo>
                          <a:pt x="79" y="37"/>
                        </a:moveTo>
                        <a:lnTo>
                          <a:pt x="0" y="16"/>
                        </a:lnTo>
                        <a:lnTo>
                          <a:pt x="6" y="8"/>
                        </a:lnTo>
                        <a:lnTo>
                          <a:pt x="14" y="3"/>
                        </a:lnTo>
                        <a:lnTo>
                          <a:pt x="24" y="0"/>
                        </a:lnTo>
                        <a:lnTo>
                          <a:pt x="35" y="0"/>
                        </a:lnTo>
                        <a:lnTo>
                          <a:pt x="46" y="0"/>
                        </a:lnTo>
                        <a:lnTo>
                          <a:pt x="56" y="2"/>
                        </a:lnTo>
                        <a:lnTo>
                          <a:pt x="66" y="6"/>
                        </a:lnTo>
                        <a:lnTo>
                          <a:pt x="80" y="13"/>
                        </a:lnTo>
                        <a:lnTo>
                          <a:pt x="104" y="27"/>
                        </a:lnTo>
                        <a:lnTo>
                          <a:pt x="79" y="37"/>
                        </a:lnTo>
                      </a:path>
                    </a:pathLst>
                  </a:custGeom>
                  <a:solidFill>
                    <a:srgbClr val="FFFF00"/>
                  </a:solidFill>
                  <a:ln w="12700" cap="rnd">
                    <a:noFill/>
                    <a:round/>
                    <a:headEnd/>
                    <a:tailEnd/>
                  </a:ln>
                </p:spPr>
                <p:txBody>
                  <a:bodyPr/>
                  <a:lstStyle/>
                  <a:p>
                    <a:endParaRPr lang="en-US" dirty="0"/>
                  </a:p>
                </p:txBody>
              </p:sp>
              <p:sp>
                <p:nvSpPr>
                  <p:cNvPr id="1047" name="Freeform 49">
                    <a:extLst>
                      <a:ext uri="{FF2B5EF4-FFF2-40B4-BE49-F238E27FC236}">
                        <a16:creationId xmlns:a16="http://schemas.microsoft.com/office/drawing/2014/main" id="{5916540F-99EA-485F-8A16-41E36BE4B689}"/>
                      </a:ext>
                    </a:extLst>
                  </p:cNvPr>
                  <p:cNvSpPr>
                    <a:spLocks/>
                  </p:cNvSpPr>
                  <p:nvPr/>
                </p:nvSpPr>
                <p:spPr bwMode="auto">
                  <a:xfrm>
                    <a:off x="5348" y="3658"/>
                    <a:ext cx="61" cy="28"/>
                  </a:xfrm>
                  <a:custGeom>
                    <a:avLst/>
                    <a:gdLst>
                      <a:gd name="T0" fmla="*/ 15 w 61"/>
                      <a:gd name="T1" fmla="*/ 26 h 28"/>
                      <a:gd name="T2" fmla="*/ 0 w 61"/>
                      <a:gd name="T3" fmla="*/ 16 h 28"/>
                      <a:gd name="T4" fmla="*/ 0 w 61"/>
                      <a:gd name="T5" fmla="*/ 11 h 28"/>
                      <a:gd name="T6" fmla="*/ 4 w 61"/>
                      <a:gd name="T7" fmla="*/ 4 h 28"/>
                      <a:gd name="T8" fmla="*/ 12 w 61"/>
                      <a:gd name="T9" fmla="*/ 0 h 28"/>
                      <a:gd name="T10" fmla="*/ 60 w 61"/>
                      <a:gd name="T11" fmla="*/ 1 h 28"/>
                      <a:gd name="T12" fmla="*/ 50 w 61"/>
                      <a:gd name="T13" fmla="*/ 9 h 28"/>
                      <a:gd name="T14" fmla="*/ 43 w 61"/>
                      <a:gd name="T15" fmla="*/ 16 h 28"/>
                      <a:gd name="T16" fmla="*/ 46 w 61"/>
                      <a:gd name="T17" fmla="*/ 23 h 28"/>
                      <a:gd name="T18" fmla="*/ 37 w 61"/>
                      <a:gd name="T19" fmla="*/ 27 h 28"/>
                      <a:gd name="T20" fmla="*/ 15 w 61"/>
                      <a:gd name="T21" fmla="*/ 26 h 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28"/>
                      <a:gd name="T35" fmla="*/ 61 w 61"/>
                      <a:gd name="T36" fmla="*/ 28 h 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28">
                        <a:moveTo>
                          <a:pt x="15" y="26"/>
                        </a:moveTo>
                        <a:lnTo>
                          <a:pt x="0" y="16"/>
                        </a:lnTo>
                        <a:lnTo>
                          <a:pt x="0" y="11"/>
                        </a:lnTo>
                        <a:lnTo>
                          <a:pt x="4" y="4"/>
                        </a:lnTo>
                        <a:lnTo>
                          <a:pt x="12" y="0"/>
                        </a:lnTo>
                        <a:lnTo>
                          <a:pt x="60" y="1"/>
                        </a:lnTo>
                        <a:lnTo>
                          <a:pt x="50" y="9"/>
                        </a:lnTo>
                        <a:lnTo>
                          <a:pt x="43" y="16"/>
                        </a:lnTo>
                        <a:lnTo>
                          <a:pt x="46" y="23"/>
                        </a:lnTo>
                        <a:lnTo>
                          <a:pt x="37" y="27"/>
                        </a:lnTo>
                        <a:lnTo>
                          <a:pt x="15" y="26"/>
                        </a:lnTo>
                      </a:path>
                    </a:pathLst>
                  </a:custGeom>
                  <a:solidFill>
                    <a:srgbClr val="FFFF00"/>
                  </a:solidFill>
                  <a:ln w="12700" cap="rnd">
                    <a:noFill/>
                    <a:round/>
                    <a:headEnd/>
                    <a:tailEnd/>
                  </a:ln>
                </p:spPr>
                <p:txBody>
                  <a:bodyPr/>
                  <a:lstStyle/>
                  <a:p>
                    <a:endParaRPr lang="en-US" dirty="0"/>
                  </a:p>
                </p:txBody>
              </p:sp>
              <p:sp>
                <p:nvSpPr>
                  <p:cNvPr id="1048" name="Freeform 50">
                    <a:extLst>
                      <a:ext uri="{FF2B5EF4-FFF2-40B4-BE49-F238E27FC236}">
                        <a16:creationId xmlns:a16="http://schemas.microsoft.com/office/drawing/2014/main" id="{A98759ED-FC0F-49FB-AFA0-61044DF7DA02}"/>
                      </a:ext>
                    </a:extLst>
                  </p:cNvPr>
                  <p:cNvSpPr>
                    <a:spLocks/>
                  </p:cNvSpPr>
                  <p:nvPr/>
                </p:nvSpPr>
                <p:spPr bwMode="auto">
                  <a:xfrm>
                    <a:off x="5265" y="3646"/>
                    <a:ext cx="83" cy="31"/>
                  </a:xfrm>
                  <a:custGeom>
                    <a:avLst/>
                    <a:gdLst>
                      <a:gd name="T0" fmla="*/ 82 w 83"/>
                      <a:gd name="T1" fmla="*/ 30 h 31"/>
                      <a:gd name="T2" fmla="*/ 64 w 83"/>
                      <a:gd name="T3" fmla="*/ 15 h 31"/>
                      <a:gd name="T4" fmla="*/ 52 w 83"/>
                      <a:gd name="T5" fmla="*/ 8 h 31"/>
                      <a:gd name="T6" fmla="*/ 39 w 83"/>
                      <a:gd name="T7" fmla="*/ 4 h 31"/>
                      <a:gd name="T8" fmla="*/ 26 w 83"/>
                      <a:gd name="T9" fmla="*/ 1 h 31"/>
                      <a:gd name="T10" fmla="*/ 15 w 83"/>
                      <a:gd name="T11" fmla="*/ 0 h 31"/>
                      <a:gd name="T12" fmla="*/ 5 w 83"/>
                      <a:gd name="T13" fmla="*/ 1 h 31"/>
                      <a:gd name="T14" fmla="*/ 0 w 83"/>
                      <a:gd name="T15" fmla="*/ 5 h 31"/>
                      <a:gd name="T16" fmla="*/ 0 w 83"/>
                      <a:gd name="T17" fmla="*/ 9 h 31"/>
                      <a:gd name="T18" fmla="*/ 2 w 83"/>
                      <a:gd name="T19" fmla="*/ 15 h 31"/>
                      <a:gd name="T20" fmla="*/ 8 w 83"/>
                      <a:gd name="T21" fmla="*/ 21 h 31"/>
                      <a:gd name="T22" fmla="*/ 21 w 83"/>
                      <a:gd name="T23" fmla="*/ 25 h 31"/>
                      <a:gd name="T24" fmla="*/ 32 w 83"/>
                      <a:gd name="T25" fmla="*/ 27 h 31"/>
                      <a:gd name="T26" fmla="*/ 43 w 83"/>
                      <a:gd name="T27" fmla="*/ 26 h 31"/>
                      <a:gd name="T28" fmla="*/ 55 w 83"/>
                      <a:gd name="T29" fmla="*/ 26 h 31"/>
                      <a:gd name="T30" fmla="*/ 68 w 83"/>
                      <a:gd name="T31" fmla="*/ 28 h 31"/>
                      <a:gd name="T32" fmla="*/ 82 w 83"/>
                      <a:gd name="T33" fmla="*/ 3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31"/>
                      <a:gd name="T53" fmla="*/ 83 w 8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31">
                        <a:moveTo>
                          <a:pt x="82" y="30"/>
                        </a:moveTo>
                        <a:lnTo>
                          <a:pt x="64" y="15"/>
                        </a:lnTo>
                        <a:lnTo>
                          <a:pt x="52" y="8"/>
                        </a:lnTo>
                        <a:lnTo>
                          <a:pt x="39" y="4"/>
                        </a:lnTo>
                        <a:lnTo>
                          <a:pt x="26" y="1"/>
                        </a:lnTo>
                        <a:lnTo>
                          <a:pt x="15" y="0"/>
                        </a:lnTo>
                        <a:lnTo>
                          <a:pt x="5" y="1"/>
                        </a:lnTo>
                        <a:lnTo>
                          <a:pt x="0" y="5"/>
                        </a:lnTo>
                        <a:lnTo>
                          <a:pt x="0" y="9"/>
                        </a:lnTo>
                        <a:lnTo>
                          <a:pt x="2" y="15"/>
                        </a:lnTo>
                        <a:lnTo>
                          <a:pt x="8" y="21"/>
                        </a:lnTo>
                        <a:lnTo>
                          <a:pt x="21" y="25"/>
                        </a:lnTo>
                        <a:lnTo>
                          <a:pt x="32" y="27"/>
                        </a:lnTo>
                        <a:lnTo>
                          <a:pt x="43" y="26"/>
                        </a:lnTo>
                        <a:lnTo>
                          <a:pt x="55" y="26"/>
                        </a:lnTo>
                        <a:lnTo>
                          <a:pt x="68" y="28"/>
                        </a:lnTo>
                        <a:lnTo>
                          <a:pt x="82" y="30"/>
                        </a:lnTo>
                      </a:path>
                    </a:pathLst>
                  </a:custGeom>
                  <a:solidFill>
                    <a:srgbClr val="A0A000"/>
                  </a:solidFill>
                  <a:ln w="12700" cap="rnd">
                    <a:noFill/>
                    <a:round/>
                    <a:headEnd/>
                    <a:tailEnd/>
                  </a:ln>
                </p:spPr>
                <p:txBody>
                  <a:bodyPr/>
                  <a:lstStyle/>
                  <a:p>
                    <a:endParaRPr lang="en-US" dirty="0"/>
                  </a:p>
                </p:txBody>
              </p:sp>
              <p:sp>
                <p:nvSpPr>
                  <p:cNvPr id="1049" name="Freeform 51">
                    <a:extLst>
                      <a:ext uri="{FF2B5EF4-FFF2-40B4-BE49-F238E27FC236}">
                        <a16:creationId xmlns:a16="http://schemas.microsoft.com/office/drawing/2014/main" id="{C5F89723-2539-40D1-93EA-3996A04B2A1C}"/>
                      </a:ext>
                    </a:extLst>
                  </p:cNvPr>
                  <p:cNvSpPr>
                    <a:spLocks/>
                  </p:cNvSpPr>
                  <p:nvPr/>
                </p:nvSpPr>
                <p:spPr bwMode="auto">
                  <a:xfrm>
                    <a:off x="5377" y="3658"/>
                    <a:ext cx="10" cy="28"/>
                  </a:xfrm>
                  <a:custGeom>
                    <a:avLst/>
                    <a:gdLst>
                      <a:gd name="T0" fmla="*/ 9 w 10"/>
                      <a:gd name="T1" fmla="*/ 0 h 28"/>
                      <a:gd name="T2" fmla="*/ 1 w 10"/>
                      <a:gd name="T3" fmla="*/ 5 h 28"/>
                      <a:gd name="T4" fmla="*/ 0 w 10"/>
                      <a:gd name="T5" fmla="*/ 10 h 28"/>
                      <a:gd name="T6" fmla="*/ 0 w 10"/>
                      <a:gd name="T7" fmla="*/ 15 h 28"/>
                      <a:gd name="T8" fmla="*/ 2 w 10"/>
                      <a:gd name="T9" fmla="*/ 19 h 28"/>
                      <a:gd name="T10" fmla="*/ 8 w 10"/>
                      <a:gd name="T11" fmla="*/ 27 h 28"/>
                      <a:gd name="T12" fmla="*/ 0 60000 65536"/>
                      <a:gd name="T13" fmla="*/ 0 60000 65536"/>
                      <a:gd name="T14" fmla="*/ 0 60000 65536"/>
                      <a:gd name="T15" fmla="*/ 0 60000 65536"/>
                      <a:gd name="T16" fmla="*/ 0 60000 65536"/>
                      <a:gd name="T17" fmla="*/ 0 60000 65536"/>
                      <a:gd name="T18" fmla="*/ 0 w 10"/>
                      <a:gd name="T19" fmla="*/ 0 h 28"/>
                      <a:gd name="T20" fmla="*/ 10 w 1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0" h="28">
                        <a:moveTo>
                          <a:pt x="9" y="0"/>
                        </a:moveTo>
                        <a:lnTo>
                          <a:pt x="1" y="5"/>
                        </a:lnTo>
                        <a:lnTo>
                          <a:pt x="0" y="10"/>
                        </a:lnTo>
                        <a:lnTo>
                          <a:pt x="0" y="15"/>
                        </a:lnTo>
                        <a:lnTo>
                          <a:pt x="2" y="19"/>
                        </a:lnTo>
                        <a:lnTo>
                          <a:pt x="8" y="27"/>
                        </a:lnTo>
                      </a:path>
                    </a:pathLst>
                  </a:custGeom>
                  <a:noFill/>
                  <a:ln w="12700" cap="rnd">
                    <a:noFill/>
                    <a:round/>
                    <a:headEnd/>
                    <a:tailEnd/>
                  </a:ln>
                </p:spPr>
                <p:txBody>
                  <a:bodyPr/>
                  <a:lstStyle/>
                  <a:p>
                    <a:endParaRPr lang="en-US" dirty="0"/>
                  </a:p>
                </p:txBody>
              </p:sp>
            </p:grpSp>
          </p:grpSp>
          <p:grpSp>
            <p:nvGrpSpPr>
              <p:cNvPr id="1010" name="Group 52">
                <a:extLst>
                  <a:ext uri="{FF2B5EF4-FFF2-40B4-BE49-F238E27FC236}">
                    <a16:creationId xmlns:a16="http://schemas.microsoft.com/office/drawing/2014/main" id="{23660651-97A0-47C3-8F7E-4729000A29B9}"/>
                  </a:ext>
                </a:extLst>
              </p:cNvPr>
              <p:cNvGrpSpPr>
                <a:grpSpLocks/>
              </p:cNvGrpSpPr>
              <p:nvPr/>
            </p:nvGrpSpPr>
            <p:grpSpPr bwMode="auto">
              <a:xfrm>
                <a:off x="4674" y="3846"/>
                <a:ext cx="711" cy="160"/>
                <a:chOff x="4674" y="3846"/>
                <a:chExt cx="711" cy="160"/>
              </a:xfrm>
            </p:grpSpPr>
            <p:grpSp>
              <p:nvGrpSpPr>
                <p:cNvPr id="1027" name="Group 53">
                  <a:extLst>
                    <a:ext uri="{FF2B5EF4-FFF2-40B4-BE49-F238E27FC236}">
                      <a16:creationId xmlns:a16="http://schemas.microsoft.com/office/drawing/2014/main" id="{0C41D211-C975-4005-82AC-B65AC801E27B}"/>
                    </a:ext>
                  </a:extLst>
                </p:cNvPr>
                <p:cNvGrpSpPr>
                  <a:grpSpLocks/>
                </p:cNvGrpSpPr>
                <p:nvPr/>
              </p:nvGrpSpPr>
              <p:grpSpPr bwMode="auto">
                <a:xfrm>
                  <a:off x="4674" y="3846"/>
                  <a:ext cx="711" cy="160"/>
                  <a:chOff x="4674" y="3846"/>
                  <a:chExt cx="711" cy="160"/>
                </a:xfrm>
              </p:grpSpPr>
              <p:sp>
                <p:nvSpPr>
                  <p:cNvPr id="1030" name="Freeform 54">
                    <a:extLst>
                      <a:ext uri="{FF2B5EF4-FFF2-40B4-BE49-F238E27FC236}">
                        <a16:creationId xmlns:a16="http://schemas.microsoft.com/office/drawing/2014/main" id="{17829CAB-A1DA-49C3-9320-16F0022AE89A}"/>
                      </a:ext>
                    </a:extLst>
                  </p:cNvPr>
                  <p:cNvSpPr>
                    <a:spLocks/>
                  </p:cNvSpPr>
                  <p:nvPr/>
                </p:nvSpPr>
                <p:spPr bwMode="auto">
                  <a:xfrm>
                    <a:off x="4674" y="3915"/>
                    <a:ext cx="326" cy="91"/>
                  </a:xfrm>
                  <a:custGeom>
                    <a:avLst/>
                    <a:gdLst>
                      <a:gd name="T0" fmla="*/ 0 w 326"/>
                      <a:gd name="T1" fmla="*/ 0 h 91"/>
                      <a:gd name="T2" fmla="*/ 0 w 326"/>
                      <a:gd name="T3" fmla="*/ 50 h 91"/>
                      <a:gd name="T4" fmla="*/ 325 w 326"/>
                      <a:gd name="T5" fmla="*/ 90 h 91"/>
                      <a:gd name="T6" fmla="*/ 325 w 326"/>
                      <a:gd name="T7" fmla="*/ 30 h 91"/>
                      <a:gd name="T8" fmla="*/ 0 w 326"/>
                      <a:gd name="T9" fmla="*/ 0 h 91"/>
                      <a:gd name="T10" fmla="*/ 0 60000 65536"/>
                      <a:gd name="T11" fmla="*/ 0 60000 65536"/>
                      <a:gd name="T12" fmla="*/ 0 60000 65536"/>
                      <a:gd name="T13" fmla="*/ 0 60000 65536"/>
                      <a:gd name="T14" fmla="*/ 0 60000 65536"/>
                      <a:gd name="T15" fmla="*/ 0 w 326"/>
                      <a:gd name="T16" fmla="*/ 0 h 91"/>
                      <a:gd name="T17" fmla="*/ 326 w 326"/>
                      <a:gd name="T18" fmla="*/ 91 h 91"/>
                    </a:gdLst>
                    <a:ahLst/>
                    <a:cxnLst>
                      <a:cxn ang="T10">
                        <a:pos x="T0" y="T1"/>
                      </a:cxn>
                      <a:cxn ang="T11">
                        <a:pos x="T2" y="T3"/>
                      </a:cxn>
                      <a:cxn ang="T12">
                        <a:pos x="T4" y="T5"/>
                      </a:cxn>
                      <a:cxn ang="T13">
                        <a:pos x="T6" y="T7"/>
                      </a:cxn>
                      <a:cxn ang="T14">
                        <a:pos x="T8" y="T9"/>
                      </a:cxn>
                    </a:cxnLst>
                    <a:rect l="T15" t="T16" r="T17" b="T18"/>
                    <a:pathLst>
                      <a:path w="326" h="91">
                        <a:moveTo>
                          <a:pt x="0" y="0"/>
                        </a:moveTo>
                        <a:lnTo>
                          <a:pt x="0" y="50"/>
                        </a:lnTo>
                        <a:lnTo>
                          <a:pt x="325" y="90"/>
                        </a:lnTo>
                        <a:lnTo>
                          <a:pt x="325" y="30"/>
                        </a:lnTo>
                        <a:lnTo>
                          <a:pt x="0" y="0"/>
                        </a:lnTo>
                      </a:path>
                    </a:pathLst>
                  </a:custGeom>
                  <a:solidFill>
                    <a:srgbClr val="E08000"/>
                  </a:solidFill>
                  <a:ln w="12700" cap="rnd">
                    <a:noFill/>
                    <a:round/>
                    <a:headEnd/>
                    <a:tailEnd/>
                  </a:ln>
                </p:spPr>
                <p:txBody>
                  <a:bodyPr/>
                  <a:lstStyle/>
                  <a:p>
                    <a:endParaRPr lang="en-US" dirty="0"/>
                  </a:p>
                </p:txBody>
              </p:sp>
              <p:sp>
                <p:nvSpPr>
                  <p:cNvPr id="1031" name="Freeform 55">
                    <a:extLst>
                      <a:ext uri="{FF2B5EF4-FFF2-40B4-BE49-F238E27FC236}">
                        <a16:creationId xmlns:a16="http://schemas.microsoft.com/office/drawing/2014/main" id="{49CB45F7-2385-408B-A7ED-AF4AA364EF4F}"/>
                      </a:ext>
                    </a:extLst>
                  </p:cNvPr>
                  <p:cNvSpPr>
                    <a:spLocks/>
                  </p:cNvSpPr>
                  <p:nvPr/>
                </p:nvSpPr>
                <p:spPr bwMode="auto">
                  <a:xfrm>
                    <a:off x="4999" y="3857"/>
                    <a:ext cx="386" cy="149"/>
                  </a:xfrm>
                  <a:custGeom>
                    <a:avLst/>
                    <a:gdLst>
                      <a:gd name="T0" fmla="*/ 0 w 386"/>
                      <a:gd name="T1" fmla="*/ 148 h 149"/>
                      <a:gd name="T2" fmla="*/ 0 w 386"/>
                      <a:gd name="T3" fmla="*/ 88 h 149"/>
                      <a:gd name="T4" fmla="*/ 385 w 386"/>
                      <a:gd name="T5" fmla="*/ 0 h 149"/>
                      <a:gd name="T6" fmla="*/ 385 w 386"/>
                      <a:gd name="T7" fmla="*/ 48 h 149"/>
                      <a:gd name="T8" fmla="*/ 0 w 386"/>
                      <a:gd name="T9" fmla="*/ 148 h 149"/>
                      <a:gd name="T10" fmla="*/ 0 60000 65536"/>
                      <a:gd name="T11" fmla="*/ 0 60000 65536"/>
                      <a:gd name="T12" fmla="*/ 0 60000 65536"/>
                      <a:gd name="T13" fmla="*/ 0 60000 65536"/>
                      <a:gd name="T14" fmla="*/ 0 60000 65536"/>
                      <a:gd name="T15" fmla="*/ 0 w 386"/>
                      <a:gd name="T16" fmla="*/ 0 h 149"/>
                      <a:gd name="T17" fmla="*/ 386 w 386"/>
                      <a:gd name="T18" fmla="*/ 149 h 149"/>
                    </a:gdLst>
                    <a:ahLst/>
                    <a:cxnLst>
                      <a:cxn ang="T10">
                        <a:pos x="T0" y="T1"/>
                      </a:cxn>
                      <a:cxn ang="T11">
                        <a:pos x="T2" y="T3"/>
                      </a:cxn>
                      <a:cxn ang="T12">
                        <a:pos x="T4" y="T5"/>
                      </a:cxn>
                      <a:cxn ang="T13">
                        <a:pos x="T6" y="T7"/>
                      </a:cxn>
                      <a:cxn ang="T14">
                        <a:pos x="T8" y="T9"/>
                      </a:cxn>
                    </a:cxnLst>
                    <a:rect l="T15" t="T16" r="T17" b="T18"/>
                    <a:pathLst>
                      <a:path w="386" h="149">
                        <a:moveTo>
                          <a:pt x="0" y="148"/>
                        </a:moveTo>
                        <a:lnTo>
                          <a:pt x="0" y="88"/>
                        </a:lnTo>
                        <a:lnTo>
                          <a:pt x="385" y="0"/>
                        </a:lnTo>
                        <a:lnTo>
                          <a:pt x="385" y="48"/>
                        </a:lnTo>
                        <a:lnTo>
                          <a:pt x="0" y="148"/>
                        </a:lnTo>
                      </a:path>
                    </a:pathLst>
                  </a:custGeom>
                  <a:solidFill>
                    <a:srgbClr val="C06000"/>
                  </a:solidFill>
                  <a:ln w="12700" cap="rnd">
                    <a:noFill/>
                    <a:round/>
                    <a:headEnd/>
                    <a:tailEnd/>
                  </a:ln>
                </p:spPr>
                <p:txBody>
                  <a:bodyPr/>
                  <a:lstStyle/>
                  <a:p>
                    <a:endParaRPr lang="en-US" dirty="0"/>
                  </a:p>
                </p:txBody>
              </p:sp>
              <p:sp>
                <p:nvSpPr>
                  <p:cNvPr id="1032" name="Freeform 56">
                    <a:extLst>
                      <a:ext uri="{FF2B5EF4-FFF2-40B4-BE49-F238E27FC236}">
                        <a16:creationId xmlns:a16="http://schemas.microsoft.com/office/drawing/2014/main" id="{0C0C89FD-D88D-4A4C-9C95-86F7ABCA439E}"/>
                      </a:ext>
                    </a:extLst>
                  </p:cNvPr>
                  <p:cNvSpPr>
                    <a:spLocks/>
                  </p:cNvSpPr>
                  <p:nvPr/>
                </p:nvSpPr>
                <p:spPr bwMode="auto">
                  <a:xfrm>
                    <a:off x="4674" y="3846"/>
                    <a:ext cx="711" cy="100"/>
                  </a:xfrm>
                  <a:custGeom>
                    <a:avLst/>
                    <a:gdLst>
                      <a:gd name="T0" fmla="*/ 0 w 711"/>
                      <a:gd name="T1" fmla="*/ 69 h 100"/>
                      <a:gd name="T2" fmla="*/ 325 w 711"/>
                      <a:gd name="T3" fmla="*/ 99 h 100"/>
                      <a:gd name="T4" fmla="*/ 710 w 711"/>
                      <a:gd name="T5" fmla="*/ 12 h 100"/>
                      <a:gd name="T6" fmla="*/ 444 w 711"/>
                      <a:gd name="T7" fmla="*/ 0 h 100"/>
                      <a:gd name="T8" fmla="*/ 0 w 711"/>
                      <a:gd name="T9" fmla="*/ 69 h 100"/>
                      <a:gd name="T10" fmla="*/ 0 60000 65536"/>
                      <a:gd name="T11" fmla="*/ 0 60000 65536"/>
                      <a:gd name="T12" fmla="*/ 0 60000 65536"/>
                      <a:gd name="T13" fmla="*/ 0 60000 65536"/>
                      <a:gd name="T14" fmla="*/ 0 60000 65536"/>
                      <a:gd name="T15" fmla="*/ 0 w 711"/>
                      <a:gd name="T16" fmla="*/ 0 h 100"/>
                      <a:gd name="T17" fmla="*/ 711 w 711"/>
                      <a:gd name="T18" fmla="*/ 100 h 100"/>
                    </a:gdLst>
                    <a:ahLst/>
                    <a:cxnLst>
                      <a:cxn ang="T10">
                        <a:pos x="T0" y="T1"/>
                      </a:cxn>
                      <a:cxn ang="T11">
                        <a:pos x="T2" y="T3"/>
                      </a:cxn>
                      <a:cxn ang="T12">
                        <a:pos x="T4" y="T5"/>
                      </a:cxn>
                      <a:cxn ang="T13">
                        <a:pos x="T6" y="T7"/>
                      </a:cxn>
                      <a:cxn ang="T14">
                        <a:pos x="T8" y="T9"/>
                      </a:cxn>
                    </a:cxnLst>
                    <a:rect l="T15" t="T16" r="T17" b="T18"/>
                    <a:pathLst>
                      <a:path w="711" h="100">
                        <a:moveTo>
                          <a:pt x="0" y="69"/>
                        </a:moveTo>
                        <a:lnTo>
                          <a:pt x="325" y="99"/>
                        </a:lnTo>
                        <a:lnTo>
                          <a:pt x="710" y="12"/>
                        </a:lnTo>
                        <a:lnTo>
                          <a:pt x="444" y="0"/>
                        </a:lnTo>
                        <a:lnTo>
                          <a:pt x="0" y="69"/>
                        </a:lnTo>
                      </a:path>
                    </a:pathLst>
                  </a:custGeom>
                  <a:solidFill>
                    <a:srgbClr val="FF8000"/>
                  </a:solidFill>
                  <a:ln w="12700" cap="rnd">
                    <a:noFill/>
                    <a:round/>
                    <a:headEnd/>
                    <a:tailEnd/>
                  </a:ln>
                </p:spPr>
                <p:txBody>
                  <a:bodyPr/>
                  <a:lstStyle/>
                  <a:p>
                    <a:endParaRPr lang="en-US" dirty="0"/>
                  </a:p>
                </p:txBody>
              </p:sp>
            </p:grpSp>
            <p:sp>
              <p:nvSpPr>
                <p:cNvPr id="1028" name="Freeform 57">
                  <a:extLst>
                    <a:ext uri="{FF2B5EF4-FFF2-40B4-BE49-F238E27FC236}">
                      <a16:creationId xmlns:a16="http://schemas.microsoft.com/office/drawing/2014/main" id="{508F293B-5BB8-48E6-9B7D-8CB918AB17CF}"/>
                    </a:ext>
                  </a:extLst>
                </p:cNvPr>
                <p:cNvSpPr>
                  <a:spLocks/>
                </p:cNvSpPr>
                <p:nvPr/>
              </p:nvSpPr>
              <p:spPr bwMode="auto">
                <a:xfrm>
                  <a:off x="4819" y="3924"/>
                  <a:ext cx="332" cy="65"/>
                </a:xfrm>
                <a:custGeom>
                  <a:avLst/>
                  <a:gdLst>
                    <a:gd name="T0" fmla="*/ 34 w 332"/>
                    <a:gd name="T1" fmla="*/ 64 h 65"/>
                    <a:gd name="T2" fmla="*/ 93 w 332"/>
                    <a:gd name="T3" fmla="*/ 12 h 65"/>
                    <a:gd name="T4" fmla="*/ 244 w 332"/>
                    <a:gd name="T5" fmla="*/ 7 h 65"/>
                    <a:gd name="T6" fmla="*/ 298 w 332"/>
                    <a:gd name="T7" fmla="*/ 51 h 65"/>
                    <a:gd name="T8" fmla="*/ 331 w 332"/>
                    <a:gd name="T9" fmla="*/ 43 h 65"/>
                    <a:gd name="T10" fmla="*/ 274 w 332"/>
                    <a:gd name="T11" fmla="*/ 0 h 65"/>
                    <a:gd name="T12" fmla="*/ 58 w 332"/>
                    <a:gd name="T13" fmla="*/ 9 h 65"/>
                    <a:gd name="T14" fmla="*/ 0 w 332"/>
                    <a:gd name="T15" fmla="*/ 59 h 65"/>
                    <a:gd name="T16" fmla="*/ 34 w 332"/>
                    <a:gd name="T17" fmla="*/ 64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2"/>
                    <a:gd name="T28" fmla="*/ 0 h 65"/>
                    <a:gd name="T29" fmla="*/ 332 w 33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2" h="65">
                      <a:moveTo>
                        <a:pt x="34" y="64"/>
                      </a:moveTo>
                      <a:lnTo>
                        <a:pt x="93" y="12"/>
                      </a:lnTo>
                      <a:lnTo>
                        <a:pt x="244" y="7"/>
                      </a:lnTo>
                      <a:lnTo>
                        <a:pt x="298" y="51"/>
                      </a:lnTo>
                      <a:lnTo>
                        <a:pt x="331" y="43"/>
                      </a:lnTo>
                      <a:lnTo>
                        <a:pt x="274" y="0"/>
                      </a:lnTo>
                      <a:lnTo>
                        <a:pt x="58" y="9"/>
                      </a:lnTo>
                      <a:lnTo>
                        <a:pt x="0" y="59"/>
                      </a:lnTo>
                      <a:lnTo>
                        <a:pt x="34" y="64"/>
                      </a:lnTo>
                    </a:path>
                  </a:pathLst>
                </a:custGeom>
                <a:solidFill>
                  <a:srgbClr val="40FF40"/>
                </a:solidFill>
                <a:ln w="12700" cap="rnd">
                  <a:noFill/>
                  <a:round/>
                  <a:headEnd/>
                  <a:tailEnd/>
                </a:ln>
              </p:spPr>
              <p:txBody>
                <a:bodyPr/>
                <a:lstStyle/>
                <a:p>
                  <a:endParaRPr lang="en-US" dirty="0"/>
                </a:p>
              </p:txBody>
            </p:sp>
            <p:sp>
              <p:nvSpPr>
                <p:cNvPr id="1029" name="Freeform 58">
                  <a:extLst>
                    <a:ext uri="{FF2B5EF4-FFF2-40B4-BE49-F238E27FC236}">
                      <a16:creationId xmlns:a16="http://schemas.microsoft.com/office/drawing/2014/main" id="{10BF45A7-A148-4FDF-ADB4-FA04D03709EF}"/>
                    </a:ext>
                  </a:extLst>
                </p:cNvPr>
                <p:cNvSpPr>
                  <a:spLocks/>
                </p:cNvSpPr>
                <p:nvPr/>
              </p:nvSpPr>
              <p:spPr bwMode="auto">
                <a:xfrm>
                  <a:off x="5029" y="3846"/>
                  <a:ext cx="157" cy="14"/>
                </a:xfrm>
                <a:custGeom>
                  <a:avLst/>
                  <a:gdLst>
                    <a:gd name="T0" fmla="*/ 0 w 157"/>
                    <a:gd name="T1" fmla="*/ 13 h 14"/>
                    <a:gd name="T2" fmla="*/ 156 w 157"/>
                    <a:gd name="T3" fmla="*/ 2 h 14"/>
                    <a:gd name="T4" fmla="*/ 119 w 157"/>
                    <a:gd name="T5" fmla="*/ 0 h 14"/>
                    <a:gd name="T6" fmla="*/ 48 w 157"/>
                    <a:gd name="T7" fmla="*/ 5 h 14"/>
                    <a:gd name="T8" fmla="*/ 0 w 157"/>
                    <a:gd name="T9" fmla="*/ 13 h 14"/>
                    <a:gd name="T10" fmla="*/ 0 60000 65536"/>
                    <a:gd name="T11" fmla="*/ 0 60000 65536"/>
                    <a:gd name="T12" fmla="*/ 0 60000 65536"/>
                    <a:gd name="T13" fmla="*/ 0 60000 65536"/>
                    <a:gd name="T14" fmla="*/ 0 60000 65536"/>
                    <a:gd name="T15" fmla="*/ 0 w 157"/>
                    <a:gd name="T16" fmla="*/ 0 h 14"/>
                    <a:gd name="T17" fmla="*/ 157 w 157"/>
                    <a:gd name="T18" fmla="*/ 14 h 14"/>
                  </a:gdLst>
                  <a:ahLst/>
                  <a:cxnLst>
                    <a:cxn ang="T10">
                      <a:pos x="T0" y="T1"/>
                    </a:cxn>
                    <a:cxn ang="T11">
                      <a:pos x="T2" y="T3"/>
                    </a:cxn>
                    <a:cxn ang="T12">
                      <a:pos x="T4" y="T5"/>
                    </a:cxn>
                    <a:cxn ang="T13">
                      <a:pos x="T6" y="T7"/>
                    </a:cxn>
                    <a:cxn ang="T14">
                      <a:pos x="T8" y="T9"/>
                    </a:cxn>
                  </a:cxnLst>
                  <a:rect l="T15" t="T16" r="T17" b="T18"/>
                  <a:pathLst>
                    <a:path w="157" h="14">
                      <a:moveTo>
                        <a:pt x="0" y="13"/>
                      </a:moveTo>
                      <a:lnTo>
                        <a:pt x="156" y="2"/>
                      </a:lnTo>
                      <a:lnTo>
                        <a:pt x="119" y="0"/>
                      </a:lnTo>
                      <a:lnTo>
                        <a:pt x="48" y="5"/>
                      </a:lnTo>
                      <a:lnTo>
                        <a:pt x="0" y="13"/>
                      </a:lnTo>
                    </a:path>
                  </a:pathLst>
                </a:custGeom>
                <a:solidFill>
                  <a:srgbClr val="40FF40"/>
                </a:solidFill>
                <a:ln w="12700" cap="rnd">
                  <a:noFill/>
                  <a:round/>
                  <a:headEnd/>
                  <a:tailEnd/>
                </a:ln>
              </p:spPr>
              <p:txBody>
                <a:bodyPr/>
                <a:lstStyle/>
                <a:p>
                  <a:endParaRPr lang="en-US" dirty="0"/>
                </a:p>
              </p:txBody>
            </p:sp>
          </p:grpSp>
          <p:grpSp>
            <p:nvGrpSpPr>
              <p:cNvPr id="1011" name="Group 59">
                <a:extLst>
                  <a:ext uri="{FF2B5EF4-FFF2-40B4-BE49-F238E27FC236}">
                    <a16:creationId xmlns:a16="http://schemas.microsoft.com/office/drawing/2014/main" id="{BCF30516-E7BA-44E1-AFAA-0D75BE4E6CAC}"/>
                  </a:ext>
                </a:extLst>
              </p:cNvPr>
              <p:cNvGrpSpPr>
                <a:grpSpLocks/>
              </p:cNvGrpSpPr>
              <p:nvPr/>
            </p:nvGrpSpPr>
            <p:grpSpPr bwMode="auto">
              <a:xfrm>
                <a:off x="4836" y="3787"/>
                <a:ext cx="293" cy="131"/>
                <a:chOff x="4836" y="3787"/>
                <a:chExt cx="293" cy="131"/>
              </a:xfrm>
            </p:grpSpPr>
            <p:grpSp>
              <p:nvGrpSpPr>
                <p:cNvPr id="1012" name="Group 60">
                  <a:extLst>
                    <a:ext uri="{FF2B5EF4-FFF2-40B4-BE49-F238E27FC236}">
                      <a16:creationId xmlns:a16="http://schemas.microsoft.com/office/drawing/2014/main" id="{DAC50E6B-F840-40FD-A7D7-EAA58BD71DB8}"/>
                    </a:ext>
                  </a:extLst>
                </p:cNvPr>
                <p:cNvGrpSpPr>
                  <a:grpSpLocks/>
                </p:cNvGrpSpPr>
                <p:nvPr/>
              </p:nvGrpSpPr>
              <p:grpSpPr bwMode="auto">
                <a:xfrm>
                  <a:off x="4836" y="3807"/>
                  <a:ext cx="293" cy="111"/>
                  <a:chOff x="4836" y="3807"/>
                  <a:chExt cx="293" cy="111"/>
                </a:xfrm>
              </p:grpSpPr>
              <p:grpSp>
                <p:nvGrpSpPr>
                  <p:cNvPr id="1020" name="Group 61">
                    <a:extLst>
                      <a:ext uri="{FF2B5EF4-FFF2-40B4-BE49-F238E27FC236}">
                        <a16:creationId xmlns:a16="http://schemas.microsoft.com/office/drawing/2014/main" id="{D06023AF-8E2F-4055-8F14-A9ACFABB56C3}"/>
                      </a:ext>
                    </a:extLst>
                  </p:cNvPr>
                  <p:cNvGrpSpPr>
                    <a:grpSpLocks/>
                  </p:cNvGrpSpPr>
                  <p:nvPr/>
                </p:nvGrpSpPr>
                <p:grpSpPr bwMode="auto">
                  <a:xfrm>
                    <a:off x="4836" y="3807"/>
                    <a:ext cx="293" cy="111"/>
                    <a:chOff x="4836" y="3807"/>
                    <a:chExt cx="293" cy="111"/>
                  </a:xfrm>
                </p:grpSpPr>
                <p:sp>
                  <p:nvSpPr>
                    <p:cNvPr id="1024" name="Freeform 62">
                      <a:extLst>
                        <a:ext uri="{FF2B5EF4-FFF2-40B4-BE49-F238E27FC236}">
                          <a16:creationId xmlns:a16="http://schemas.microsoft.com/office/drawing/2014/main" id="{126A3E11-D30F-4AC2-836F-D8E2074E8CDF}"/>
                        </a:ext>
                      </a:extLst>
                    </p:cNvPr>
                    <p:cNvSpPr>
                      <a:spLocks/>
                    </p:cNvSpPr>
                    <p:nvPr/>
                  </p:nvSpPr>
                  <p:spPr bwMode="auto">
                    <a:xfrm>
                      <a:off x="4836" y="3820"/>
                      <a:ext cx="148" cy="98"/>
                    </a:xfrm>
                    <a:custGeom>
                      <a:avLst/>
                      <a:gdLst>
                        <a:gd name="T0" fmla="*/ 147 w 148"/>
                        <a:gd name="T1" fmla="*/ 6 h 98"/>
                        <a:gd name="T2" fmla="*/ 147 w 148"/>
                        <a:gd name="T3" fmla="*/ 97 h 98"/>
                        <a:gd name="T4" fmla="*/ 0 w 148"/>
                        <a:gd name="T5" fmla="*/ 87 h 98"/>
                        <a:gd name="T6" fmla="*/ 0 w 148"/>
                        <a:gd name="T7" fmla="*/ 0 h 98"/>
                        <a:gd name="T8" fmla="*/ 147 w 148"/>
                        <a:gd name="T9" fmla="*/ 6 h 98"/>
                        <a:gd name="T10" fmla="*/ 0 60000 65536"/>
                        <a:gd name="T11" fmla="*/ 0 60000 65536"/>
                        <a:gd name="T12" fmla="*/ 0 60000 65536"/>
                        <a:gd name="T13" fmla="*/ 0 60000 65536"/>
                        <a:gd name="T14" fmla="*/ 0 60000 65536"/>
                        <a:gd name="T15" fmla="*/ 0 w 148"/>
                        <a:gd name="T16" fmla="*/ 0 h 98"/>
                        <a:gd name="T17" fmla="*/ 148 w 148"/>
                        <a:gd name="T18" fmla="*/ 98 h 98"/>
                      </a:gdLst>
                      <a:ahLst/>
                      <a:cxnLst>
                        <a:cxn ang="T10">
                          <a:pos x="T0" y="T1"/>
                        </a:cxn>
                        <a:cxn ang="T11">
                          <a:pos x="T2" y="T3"/>
                        </a:cxn>
                        <a:cxn ang="T12">
                          <a:pos x="T4" y="T5"/>
                        </a:cxn>
                        <a:cxn ang="T13">
                          <a:pos x="T6" y="T7"/>
                        </a:cxn>
                        <a:cxn ang="T14">
                          <a:pos x="T8" y="T9"/>
                        </a:cxn>
                      </a:cxnLst>
                      <a:rect l="T15" t="T16" r="T17" b="T18"/>
                      <a:pathLst>
                        <a:path w="148" h="98">
                          <a:moveTo>
                            <a:pt x="147" y="6"/>
                          </a:moveTo>
                          <a:lnTo>
                            <a:pt x="147" y="97"/>
                          </a:lnTo>
                          <a:lnTo>
                            <a:pt x="0" y="87"/>
                          </a:lnTo>
                          <a:lnTo>
                            <a:pt x="0" y="0"/>
                          </a:lnTo>
                          <a:lnTo>
                            <a:pt x="147" y="6"/>
                          </a:lnTo>
                        </a:path>
                      </a:pathLst>
                    </a:custGeom>
                    <a:solidFill>
                      <a:srgbClr val="C00000"/>
                    </a:solidFill>
                    <a:ln w="12700" cap="rnd">
                      <a:noFill/>
                      <a:round/>
                      <a:headEnd/>
                      <a:tailEnd/>
                    </a:ln>
                  </p:spPr>
                  <p:txBody>
                    <a:bodyPr/>
                    <a:lstStyle/>
                    <a:p>
                      <a:endParaRPr lang="en-US" dirty="0"/>
                    </a:p>
                  </p:txBody>
                </p:sp>
                <p:sp>
                  <p:nvSpPr>
                    <p:cNvPr id="1025" name="Freeform 63">
                      <a:extLst>
                        <a:ext uri="{FF2B5EF4-FFF2-40B4-BE49-F238E27FC236}">
                          <a16:creationId xmlns:a16="http://schemas.microsoft.com/office/drawing/2014/main" id="{86C18D87-5115-4059-8F11-D53F2019951A}"/>
                        </a:ext>
                      </a:extLst>
                    </p:cNvPr>
                    <p:cNvSpPr>
                      <a:spLocks/>
                    </p:cNvSpPr>
                    <p:nvPr/>
                  </p:nvSpPr>
                  <p:spPr bwMode="auto">
                    <a:xfrm>
                      <a:off x="4983" y="3810"/>
                      <a:ext cx="146" cy="108"/>
                    </a:xfrm>
                    <a:custGeom>
                      <a:avLst/>
                      <a:gdLst>
                        <a:gd name="T0" fmla="*/ 0 w 146"/>
                        <a:gd name="T1" fmla="*/ 107 h 108"/>
                        <a:gd name="T2" fmla="*/ 0 w 146"/>
                        <a:gd name="T3" fmla="*/ 16 h 108"/>
                        <a:gd name="T4" fmla="*/ 145 w 146"/>
                        <a:gd name="T5" fmla="*/ 0 h 108"/>
                        <a:gd name="T6" fmla="*/ 145 w 146"/>
                        <a:gd name="T7" fmla="*/ 77 h 108"/>
                        <a:gd name="T8" fmla="*/ 0 w 146"/>
                        <a:gd name="T9" fmla="*/ 107 h 108"/>
                        <a:gd name="T10" fmla="*/ 0 60000 65536"/>
                        <a:gd name="T11" fmla="*/ 0 60000 65536"/>
                        <a:gd name="T12" fmla="*/ 0 60000 65536"/>
                        <a:gd name="T13" fmla="*/ 0 60000 65536"/>
                        <a:gd name="T14" fmla="*/ 0 60000 65536"/>
                        <a:gd name="T15" fmla="*/ 0 w 146"/>
                        <a:gd name="T16" fmla="*/ 0 h 108"/>
                        <a:gd name="T17" fmla="*/ 146 w 146"/>
                        <a:gd name="T18" fmla="*/ 108 h 108"/>
                      </a:gdLst>
                      <a:ahLst/>
                      <a:cxnLst>
                        <a:cxn ang="T10">
                          <a:pos x="T0" y="T1"/>
                        </a:cxn>
                        <a:cxn ang="T11">
                          <a:pos x="T2" y="T3"/>
                        </a:cxn>
                        <a:cxn ang="T12">
                          <a:pos x="T4" y="T5"/>
                        </a:cxn>
                        <a:cxn ang="T13">
                          <a:pos x="T6" y="T7"/>
                        </a:cxn>
                        <a:cxn ang="T14">
                          <a:pos x="T8" y="T9"/>
                        </a:cxn>
                      </a:cxnLst>
                      <a:rect l="T15" t="T16" r="T17" b="T18"/>
                      <a:pathLst>
                        <a:path w="146" h="108">
                          <a:moveTo>
                            <a:pt x="0" y="107"/>
                          </a:moveTo>
                          <a:lnTo>
                            <a:pt x="0" y="16"/>
                          </a:lnTo>
                          <a:lnTo>
                            <a:pt x="145" y="0"/>
                          </a:lnTo>
                          <a:lnTo>
                            <a:pt x="145" y="77"/>
                          </a:lnTo>
                          <a:lnTo>
                            <a:pt x="0" y="107"/>
                          </a:lnTo>
                        </a:path>
                      </a:pathLst>
                    </a:custGeom>
                    <a:solidFill>
                      <a:srgbClr val="A00000"/>
                    </a:solidFill>
                    <a:ln w="12700" cap="rnd">
                      <a:noFill/>
                      <a:round/>
                      <a:headEnd/>
                      <a:tailEnd/>
                    </a:ln>
                  </p:spPr>
                  <p:txBody>
                    <a:bodyPr/>
                    <a:lstStyle/>
                    <a:p>
                      <a:endParaRPr lang="en-US" dirty="0"/>
                    </a:p>
                  </p:txBody>
                </p:sp>
                <p:sp>
                  <p:nvSpPr>
                    <p:cNvPr id="1026" name="Freeform 64">
                      <a:extLst>
                        <a:ext uri="{FF2B5EF4-FFF2-40B4-BE49-F238E27FC236}">
                          <a16:creationId xmlns:a16="http://schemas.microsoft.com/office/drawing/2014/main" id="{1B6F784F-20D5-44C1-9CA2-A2120AB96634}"/>
                        </a:ext>
                      </a:extLst>
                    </p:cNvPr>
                    <p:cNvSpPr>
                      <a:spLocks/>
                    </p:cNvSpPr>
                    <p:nvPr/>
                  </p:nvSpPr>
                  <p:spPr bwMode="auto">
                    <a:xfrm>
                      <a:off x="4836" y="3807"/>
                      <a:ext cx="293" cy="22"/>
                    </a:xfrm>
                    <a:custGeom>
                      <a:avLst/>
                      <a:gdLst>
                        <a:gd name="T0" fmla="*/ 0 w 293"/>
                        <a:gd name="T1" fmla="*/ 15 h 22"/>
                        <a:gd name="T2" fmla="*/ 150 w 293"/>
                        <a:gd name="T3" fmla="*/ 21 h 22"/>
                        <a:gd name="T4" fmla="*/ 292 w 293"/>
                        <a:gd name="T5" fmla="*/ 5 h 22"/>
                        <a:gd name="T6" fmla="*/ 146 w 293"/>
                        <a:gd name="T7" fmla="*/ 0 h 22"/>
                        <a:gd name="T8" fmla="*/ 0 w 293"/>
                        <a:gd name="T9" fmla="*/ 15 h 22"/>
                        <a:gd name="T10" fmla="*/ 0 60000 65536"/>
                        <a:gd name="T11" fmla="*/ 0 60000 65536"/>
                        <a:gd name="T12" fmla="*/ 0 60000 65536"/>
                        <a:gd name="T13" fmla="*/ 0 60000 65536"/>
                        <a:gd name="T14" fmla="*/ 0 60000 65536"/>
                        <a:gd name="T15" fmla="*/ 0 w 293"/>
                        <a:gd name="T16" fmla="*/ 0 h 22"/>
                        <a:gd name="T17" fmla="*/ 293 w 293"/>
                        <a:gd name="T18" fmla="*/ 22 h 22"/>
                      </a:gdLst>
                      <a:ahLst/>
                      <a:cxnLst>
                        <a:cxn ang="T10">
                          <a:pos x="T0" y="T1"/>
                        </a:cxn>
                        <a:cxn ang="T11">
                          <a:pos x="T2" y="T3"/>
                        </a:cxn>
                        <a:cxn ang="T12">
                          <a:pos x="T4" y="T5"/>
                        </a:cxn>
                        <a:cxn ang="T13">
                          <a:pos x="T6" y="T7"/>
                        </a:cxn>
                        <a:cxn ang="T14">
                          <a:pos x="T8" y="T9"/>
                        </a:cxn>
                      </a:cxnLst>
                      <a:rect l="T15" t="T16" r="T17" b="T18"/>
                      <a:pathLst>
                        <a:path w="293" h="22">
                          <a:moveTo>
                            <a:pt x="0" y="15"/>
                          </a:moveTo>
                          <a:lnTo>
                            <a:pt x="150" y="21"/>
                          </a:lnTo>
                          <a:lnTo>
                            <a:pt x="292" y="5"/>
                          </a:lnTo>
                          <a:lnTo>
                            <a:pt x="146" y="0"/>
                          </a:lnTo>
                          <a:lnTo>
                            <a:pt x="0" y="15"/>
                          </a:lnTo>
                        </a:path>
                      </a:pathLst>
                    </a:custGeom>
                    <a:solidFill>
                      <a:srgbClr val="FF0000"/>
                    </a:solidFill>
                    <a:ln w="12700" cap="rnd">
                      <a:noFill/>
                      <a:round/>
                      <a:headEnd/>
                      <a:tailEnd/>
                    </a:ln>
                  </p:spPr>
                  <p:txBody>
                    <a:bodyPr/>
                    <a:lstStyle/>
                    <a:p>
                      <a:endParaRPr lang="en-US" dirty="0"/>
                    </a:p>
                  </p:txBody>
                </p:sp>
              </p:grpSp>
              <p:sp>
                <p:nvSpPr>
                  <p:cNvPr id="1021" name="Freeform 65">
                    <a:extLst>
                      <a:ext uri="{FF2B5EF4-FFF2-40B4-BE49-F238E27FC236}">
                        <a16:creationId xmlns:a16="http://schemas.microsoft.com/office/drawing/2014/main" id="{1F4DC265-D914-4D89-80B7-071310BBAE64}"/>
                      </a:ext>
                    </a:extLst>
                  </p:cNvPr>
                  <p:cNvSpPr>
                    <a:spLocks/>
                  </p:cNvSpPr>
                  <p:nvPr/>
                </p:nvSpPr>
                <p:spPr bwMode="auto">
                  <a:xfrm>
                    <a:off x="4885" y="3823"/>
                    <a:ext cx="41" cy="91"/>
                  </a:xfrm>
                  <a:custGeom>
                    <a:avLst/>
                    <a:gdLst>
                      <a:gd name="T0" fmla="*/ 40 w 41"/>
                      <a:gd name="T1" fmla="*/ 90 h 91"/>
                      <a:gd name="T2" fmla="*/ 40 w 41"/>
                      <a:gd name="T3" fmla="*/ 1 h 91"/>
                      <a:gd name="T4" fmla="*/ 0 w 41"/>
                      <a:gd name="T5" fmla="*/ 0 h 91"/>
                      <a:gd name="T6" fmla="*/ 0 w 41"/>
                      <a:gd name="T7" fmla="*/ 87 h 91"/>
                      <a:gd name="T8" fmla="*/ 40 w 41"/>
                      <a:gd name="T9" fmla="*/ 90 h 91"/>
                      <a:gd name="T10" fmla="*/ 0 60000 65536"/>
                      <a:gd name="T11" fmla="*/ 0 60000 65536"/>
                      <a:gd name="T12" fmla="*/ 0 60000 65536"/>
                      <a:gd name="T13" fmla="*/ 0 60000 65536"/>
                      <a:gd name="T14" fmla="*/ 0 60000 65536"/>
                      <a:gd name="T15" fmla="*/ 0 w 41"/>
                      <a:gd name="T16" fmla="*/ 0 h 91"/>
                      <a:gd name="T17" fmla="*/ 41 w 41"/>
                      <a:gd name="T18" fmla="*/ 91 h 91"/>
                    </a:gdLst>
                    <a:ahLst/>
                    <a:cxnLst>
                      <a:cxn ang="T10">
                        <a:pos x="T0" y="T1"/>
                      </a:cxn>
                      <a:cxn ang="T11">
                        <a:pos x="T2" y="T3"/>
                      </a:cxn>
                      <a:cxn ang="T12">
                        <a:pos x="T4" y="T5"/>
                      </a:cxn>
                      <a:cxn ang="T13">
                        <a:pos x="T6" y="T7"/>
                      </a:cxn>
                      <a:cxn ang="T14">
                        <a:pos x="T8" y="T9"/>
                      </a:cxn>
                    </a:cxnLst>
                    <a:rect l="T15" t="T16" r="T17" b="T18"/>
                    <a:pathLst>
                      <a:path w="41" h="91">
                        <a:moveTo>
                          <a:pt x="40" y="90"/>
                        </a:moveTo>
                        <a:lnTo>
                          <a:pt x="40" y="1"/>
                        </a:lnTo>
                        <a:lnTo>
                          <a:pt x="0" y="0"/>
                        </a:lnTo>
                        <a:lnTo>
                          <a:pt x="0" y="87"/>
                        </a:lnTo>
                        <a:lnTo>
                          <a:pt x="40" y="90"/>
                        </a:lnTo>
                      </a:path>
                    </a:pathLst>
                  </a:custGeom>
                  <a:solidFill>
                    <a:srgbClr val="00E0E0"/>
                  </a:solidFill>
                  <a:ln w="12700" cap="rnd">
                    <a:noFill/>
                    <a:round/>
                    <a:headEnd/>
                    <a:tailEnd/>
                  </a:ln>
                </p:spPr>
                <p:txBody>
                  <a:bodyPr/>
                  <a:lstStyle/>
                  <a:p>
                    <a:endParaRPr lang="en-US" dirty="0"/>
                  </a:p>
                </p:txBody>
              </p:sp>
              <p:sp>
                <p:nvSpPr>
                  <p:cNvPr id="1022" name="Freeform 66">
                    <a:extLst>
                      <a:ext uri="{FF2B5EF4-FFF2-40B4-BE49-F238E27FC236}">
                        <a16:creationId xmlns:a16="http://schemas.microsoft.com/office/drawing/2014/main" id="{0FC12226-1184-4A82-833F-393E70E52728}"/>
                      </a:ext>
                    </a:extLst>
                  </p:cNvPr>
                  <p:cNvSpPr>
                    <a:spLocks/>
                  </p:cNvSpPr>
                  <p:nvPr/>
                </p:nvSpPr>
                <p:spPr bwMode="auto">
                  <a:xfrm>
                    <a:off x="5043" y="3817"/>
                    <a:ext cx="37" cy="89"/>
                  </a:xfrm>
                  <a:custGeom>
                    <a:avLst/>
                    <a:gdLst>
                      <a:gd name="T0" fmla="*/ 0 w 37"/>
                      <a:gd name="T1" fmla="*/ 5 h 89"/>
                      <a:gd name="T2" fmla="*/ 0 w 37"/>
                      <a:gd name="T3" fmla="*/ 88 h 89"/>
                      <a:gd name="T4" fmla="*/ 36 w 37"/>
                      <a:gd name="T5" fmla="*/ 80 h 89"/>
                      <a:gd name="T6" fmla="*/ 36 w 37"/>
                      <a:gd name="T7" fmla="*/ 0 h 89"/>
                      <a:gd name="T8" fmla="*/ 0 w 37"/>
                      <a:gd name="T9" fmla="*/ 5 h 89"/>
                      <a:gd name="T10" fmla="*/ 0 60000 65536"/>
                      <a:gd name="T11" fmla="*/ 0 60000 65536"/>
                      <a:gd name="T12" fmla="*/ 0 60000 65536"/>
                      <a:gd name="T13" fmla="*/ 0 60000 65536"/>
                      <a:gd name="T14" fmla="*/ 0 60000 65536"/>
                      <a:gd name="T15" fmla="*/ 0 w 37"/>
                      <a:gd name="T16" fmla="*/ 0 h 89"/>
                      <a:gd name="T17" fmla="*/ 37 w 37"/>
                      <a:gd name="T18" fmla="*/ 89 h 89"/>
                    </a:gdLst>
                    <a:ahLst/>
                    <a:cxnLst>
                      <a:cxn ang="T10">
                        <a:pos x="T0" y="T1"/>
                      </a:cxn>
                      <a:cxn ang="T11">
                        <a:pos x="T2" y="T3"/>
                      </a:cxn>
                      <a:cxn ang="T12">
                        <a:pos x="T4" y="T5"/>
                      </a:cxn>
                      <a:cxn ang="T13">
                        <a:pos x="T6" y="T7"/>
                      </a:cxn>
                      <a:cxn ang="T14">
                        <a:pos x="T8" y="T9"/>
                      </a:cxn>
                    </a:cxnLst>
                    <a:rect l="T15" t="T16" r="T17" b="T18"/>
                    <a:pathLst>
                      <a:path w="37" h="89">
                        <a:moveTo>
                          <a:pt x="0" y="5"/>
                        </a:moveTo>
                        <a:lnTo>
                          <a:pt x="0" y="88"/>
                        </a:lnTo>
                        <a:lnTo>
                          <a:pt x="36" y="80"/>
                        </a:lnTo>
                        <a:lnTo>
                          <a:pt x="36" y="0"/>
                        </a:lnTo>
                        <a:lnTo>
                          <a:pt x="0" y="5"/>
                        </a:lnTo>
                      </a:path>
                    </a:pathLst>
                  </a:custGeom>
                  <a:solidFill>
                    <a:srgbClr val="00A0A0"/>
                  </a:solidFill>
                  <a:ln w="12700" cap="rnd">
                    <a:noFill/>
                    <a:round/>
                    <a:headEnd/>
                    <a:tailEnd/>
                  </a:ln>
                </p:spPr>
                <p:txBody>
                  <a:bodyPr/>
                  <a:lstStyle/>
                  <a:p>
                    <a:endParaRPr lang="en-US" dirty="0"/>
                  </a:p>
                </p:txBody>
              </p:sp>
              <p:sp>
                <p:nvSpPr>
                  <p:cNvPr id="1023" name="Freeform 67">
                    <a:extLst>
                      <a:ext uri="{FF2B5EF4-FFF2-40B4-BE49-F238E27FC236}">
                        <a16:creationId xmlns:a16="http://schemas.microsoft.com/office/drawing/2014/main" id="{2E7E1303-8F13-4062-9781-BC5C54B57D18}"/>
                      </a:ext>
                    </a:extLst>
                  </p:cNvPr>
                  <p:cNvSpPr>
                    <a:spLocks/>
                  </p:cNvSpPr>
                  <p:nvPr/>
                </p:nvSpPr>
                <p:spPr bwMode="auto">
                  <a:xfrm>
                    <a:off x="4884" y="3808"/>
                    <a:ext cx="198" cy="17"/>
                  </a:xfrm>
                  <a:custGeom>
                    <a:avLst/>
                    <a:gdLst>
                      <a:gd name="T0" fmla="*/ 41 w 198"/>
                      <a:gd name="T1" fmla="*/ 16 h 17"/>
                      <a:gd name="T2" fmla="*/ 105 w 198"/>
                      <a:gd name="T3" fmla="*/ 10 h 17"/>
                      <a:gd name="T4" fmla="*/ 161 w 198"/>
                      <a:gd name="T5" fmla="*/ 13 h 17"/>
                      <a:gd name="T6" fmla="*/ 197 w 198"/>
                      <a:gd name="T7" fmla="*/ 8 h 17"/>
                      <a:gd name="T8" fmla="*/ 144 w 198"/>
                      <a:gd name="T9" fmla="*/ 6 h 17"/>
                      <a:gd name="T10" fmla="*/ 182 w 198"/>
                      <a:gd name="T11" fmla="*/ 1 h 17"/>
                      <a:gd name="T12" fmla="*/ 139 w 198"/>
                      <a:gd name="T13" fmla="*/ 0 h 17"/>
                      <a:gd name="T14" fmla="*/ 106 w 198"/>
                      <a:gd name="T15" fmla="*/ 3 h 17"/>
                      <a:gd name="T16" fmla="*/ 68 w 198"/>
                      <a:gd name="T17" fmla="*/ 1 h 17"/>
                      <a:gd name="T18" fmla="*/ 34 w 198"/>
                      <a:gd name="T19" fmla="*/ 4 h 17"/>
                      <a:gd name="T20" fmla="*/ 78 w 198"/>
                      <a:gd name="T21" fmla="*/ 6 h 17"/>
                      <a:gd name="T22" fmla="*/ 0 w 198"/>
                      <a:gd name="T23" fmla="*/ 15 h 17"/>
                      <a:gd name="T24" fmla="*/ 41 w 198"/>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8"/>
                      <a:gd name="T40" fmla="*/ 0 h 17"/>
                      <a:gd name="T41" fmla="*/ 198 w 198"/>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8" h="17">
                        <a:moveTo>
                          <a:pt x="41" y="16"/>
                        </a:moveTo>
                        <a:lnTo>
                          <a:pt x="105" y="10"/>
                        </a:lnTo>
                        <a:lnTo>
                          <a:pt x="161" y="13"/>
                        </a:lnTo>
                        <a:lnTo>
                          <a:pt x="197" y="8"/>
                        </a:lnTo>
                        <a:lnTo>
                          <a:pt x="144" y="6"/>
                        </a:lnTo>
                        <a:lnTo>
                          <a:pt x="182" y="1"/>
                        </a:lnTo>
                        <a:lnTo>
                          <a:pt x="139" y="0"/>
                        </a:lnTo>
                        <a:lnTo>
                          <a:pt x="106" y="3"/>
                        </a:lnTo>
                        <a:lnTo>
                          <a:pt x="68" y="1"/>
                        </a:lnTo>
                        <a:lnTo>
                          <a:pt x="34" y="4"/>
                        </a:lnTo>
                        <a:lnTo>
                          <a:pt x="78" y="6"/>
                        </a:lnTo>
                        <a:lnTo>
                          <a:pt x="0" y="15"/>
                        </a:lnTo>
                        <a:lnTo>
                          <a:pt x="41" y="16"/>
                        </a:lnTo>
                      </a:path>
                    </a:pathLst>
                  </a:custGeom>
                  <a:solidFill>
                    <a:srgbClr val="00FFFF"/>
                  </a:solidFill>
                  <a:ln w="12700" cap="rnd">
                    <a:noFill/>
                    <a:round/>
                    <a:headEnd/>
                    <a:tailEnd/>
                  </a:ln>
                </p:spPr>
                <p:txBody>
                  <a:bodyPr/>
                  <a:lstStyle/>
                  <a:p>
                    <a:endParaRPr lang="en-US" dirty="0"/>
                  </a:p>
                </p:txBody>
              </p:sp>
            </p:grpSp>
            <p:grpSp>
              <p:nvGrpSpPr>
                <p:cNvPr id="1013" name="Group 68">
                  <a:extLst>
                    <a:ext uri="{FF2B5EF4-FFF2-40B4-BE49-F238E27FC236}">
                      <a16:creationId xmlns:a16="http://schemas.microsoft.com/office/drawing/2014/main" id="{60435519-0122-4A94-8A44-214E4AC27E57}"/>
                    </a:ext>
                  </a:extLst>
                </p:cNvPr>
                <p:cNvGrpSpPr>
                  <a:grpSpLocks/>
                </p:cNvGrpSpPr>
                <p:nvPr/>
              </p:nvGrpSpPr>
              <p:grpSpPr bwMode="auto">
                <a:xfrm>
                  <a:off x="4893" y="3787"/>
                  <a:ext cx="156" cy="33"/>
                  <a:chOff x="4893" y="3787"/>
                  <a:chExt cx="156" cy="33"/>
                </a:xfrm>
              </p:grpSpPr>
              <p:sp>
                <p:nvSpPr>
                  <p:cNvPr id="1014" name="Freeform 69">
                    <a:extLst>
                      <a:ext uri="{FF2B5EF4-FFF2-40B4-BE49-F238E27FC236}">
                        <a16:creationId xmlns:a16="http://schemas.microsoft.com/office/drawing/2014/main" id="{A707914E-8F0A-4F41-89D8-CBAA7F8CEB83}"/>
                      </a:ext>
                    </a:extLst>
                  </p:cNvPr>
                  <p:cNvSpPr>
                    <a:spLocks/>
                  </p:cNvSpPr>
                  <p:nvPr/>
                </p:nvSpPr>
                <p:spPr bwMode="auto">
                  <a:xfrm>
                    <a:off x="4987" y="3803"/>
                    <a:ext cx="62" cy="17"/>
                  </a:xfrm>
                  <a:custGeom>
                    <a:avLst/>
                    <a:gdLst>
                      <a:gd name="T0" fmla="*/ 10 w 62"/>
                      <a:gd name="T1" fmla="*/ 1 h 17"/>
                      <a:gd name="T2" fmla="*/ 4 w 62"/>
                      <a:gd name="T3" fmla="*/ 3 h 17"/>
                      <a:gd name="T4" fmla="*/ 2 w 62"/>
                      <a:gd name="T5" fmla="*/ 7 h 17"/>
                      <a:gd name="T6" fmla="*/ 0 w 62"/>
                      <a:gd name="T7" fmla="*/ 9 h 17"/>
                      <a:gd name="T8" fmla="*/ 1 w 62"/>
                      <a:gd name="T9" fmla="*/ 12 h 17"/>
                      <a:gd name="T10" fmla="*/ 24 w 62"/>
                      <a:gd name="T11" fmla="*/ 15 h 17"/>
                      <a:gd name="T12" fmla="*/ 33 w 62"/>
                      <a:gd name="T13" fmla="*/ 16 h 17"/>
                      <a:gd name="T14" fmla="*/ 44 w 62"/>
                      <a:gd name="T15" fmla="*/ 16 h 17"/>
                      <a:gd name="T16" fmla="*/ 54 w 62"/>
                      <a:gd name="T17" fmla="*/ 15 h 17"/>
                      <a:gd name="T18" fmla="*/ 59 w 62"/>
                      <a:gd name="T19" fmla="*/ 12 h 17"/>
                      <a:gd name="T20" fmla="*/ 61 w 62"/>
                      <a:gd name="T21" fmla="*/ 9 h 17"/>
                      <a:gd name="T22" fmla="*/ 60 w 62"/>
                      <a:gd name="T23" fmla="*/ 0 h 17"/>
                      <a:gd name="T24" fmla="*/ 10 w 62"/>
                      <a:gd name="T25" fmla="*/ 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2"/>
                      <a:gd name="T40" fmla="*/ 0 h 17"/>
                      <a:gd name="T41" fmla="*/ 62 w 62"/>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2" h="17">
                        <a:moveTo>
                          <a:pt x="10" y="1"/>
                        </a:moveTo>
                        <a:lnTo>
                          <a:pt x="4" y="3"/>
                        </a:lnTo>
                        <a:lnTo>
                          <a:pt x="2" y="7"/>
                        </a:lnTo>
                        <a:lnTo>
                          <a:pt x="0" y="9"/>
                        </a:lnTo>
                        <a:lnTo>
                          <a:pt x="1" y="12"/>
                        </a:lnTo>
                        <a:lnTo>
                          <a:pt x="24" y="15"/>
                        </a:lnTo>
                        <a:lnTo>
                          <a:pt x="33" y="16"/>
                        </a:lnTo>
                        <a:lnTo>
                          <a:pt x="44" y="16"/>
                        </a:lnTo>
                        <a:lnTo>
                          <a:pt x="54" y="15"/>
                        </a:lnTo>
                        <a:lnTo>
                          <a:pt x="59" y="12"/>
                        </a:lnTo>
                        <a:lnTo>
                          <a:pt x="61" y="9"/>
                        </a:lnTo>
                        <a:lnTo>
                          <a:pt x="60" y="0"/>
                        </a:lnTo>
                        <a:lnTo>
                          <a:pt x="10" y="1"/>
                        </a:lnTo>
                      </a:path>
                    </a:pathLst>
                  </a:custGeom>
                  <a:solidFill>
                    <a:srgbClr val="00C0C0"/>
                  </a:solidFill>
                  <a:ln w="12700" cap="rnd">
                    <a:noFill/>
                    <a:round/>
                    <a:headEnd/>
                    <a:tailEnd/>
                  </a:ln>
                </p:spPr>
                <p:txBody>
                  <a:bodyPr/>
                  <a:lstStyle/>
                  <a:p>
                    <a:endParaRPr lang="en-US" dirty="0"/>
                  </a:p>
                </p:txBody>
              </p:sp>
              <p:sp>
                <p:nvSpPr>
                  <p:cNvPr id="1015" name="Freeform 70">
                    <a:extLst>
                      <a:ext uri="{FF2B5EF4-FFF2-40B4-BE49-F238E27FC236}">
                        <a16:creationId xmlns:a16="http://schemas.microsoft.com/office/drawing/2014/main" id="{5DC0B466-BA80-422C-A439-D682C162D265}"/>
                      </a:ext>
                    </a:extLst>
                  </p:cNvPr>
                  <p:cNvSpPr>
                    <a:spLocks/>
                  </p:cNvSpPr>
                  <p:nvPr/>
                </p:nvSpPr>
                <p:spPr bwMode="auto">
                  <a:xfrm>
                    <a:off x="4997" y="3798"/>
                    <a:ext cx="50" cy="11"/>
                  </a:xfrm>
                  <a:custGeom>
                    <a:avLst/>
                    <a:gdLst>
                      <a:gd name="T0" fmla="*/ 0 w 50"/>
                      <a:gd name="T1" fmla="*/ 6 h 11"/>
                      <a:gd name="T2" fmla="*/ 16 w 50"/>
                      <a:gd name="T3" fmla="*/ 9 h 11"/>
                      <a:gd name="T4" fmla="*/ 28 w 50"/>
                      <a:gd name="T5" fmla="*/ 10 h 11"/>
                      <a:gd name="T6" fmla="*/ 45 w 50"/>
                      <a:gd name="T7" fmla="*/ 8 h 11"/>
                      <a:gd name="T8" fmla="*/ 49 w 50"/>
                      <a:gd name="T9" fmla="*/ 6 h 11"/>
                      <a:gd name="T10" fmla="*/ 48 w 50"/>
                      <a:gd name="T11" fmla="*/ 3 h 11"/>
                      <a:gd name="T12" fmla="*/ 40 w 50"/>
                      <a:gd name="T13" fmla="*/ 1 h 11"/>
                      <a:gd name="T14" fmla="*/ 30 w 50"/>
                      <a:gd name="T15" fmla="*/ 0 h 11"/>
                      <a:gd name="T16" fmla="*/ 14 w 50"/>
                      <a:gd name="T17" fmla="*/ 2 h 11"/>
                      <a:gd name="T18" fmla="*/ 2 w 50"/>
                      <a:gd name="T19" fmla="*/ 3 h 11"/>
                      <a:gd name="T20" fmla="*/ 0 w 50"/>
                      <a:gd name="T21" fmla="*/ 6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11"/>
                      <a:gd name="T35" fmla="*/ 50 w 50"/>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11">
                        <a:moveTo>
                          <a:pt x="0" y="6"/>
                        </a:moveTo>
                        <a:lnTo>
                          <a:pt x="16" y="9"/>
                        </a:lnTo>
                        <a:lnTo>
                          <a:pt x="28" y="10"/>
                        </a:lnTo>
                        <a:lnTo>
                          <a:pt x="45" y="8"/>
                        </a:lnTo>
                        <a:lnTo>
                          <a:pt x="49" y="6"/>
                        </a:lnTo>
                        <a:lnTo>
                          <a:pt x="48" y="3"/>
                        </a:lnTo>
                        <a:lnTo>
                          <a:pt x="40" y="1"/>
                        </a:lnTo>
                        <a:lnTo>
                          <a:pt x="30" y="0"/>
                        </a:lnTo>
                        <a:lnTo>
                          <a:pt x="14" y="2"/>
                        </a:lnTo>
                        <a:lnTo>
                          <a:pt x="2" y="3"/>
                        </a:lnTo>
                        <a:lnTo>
                          <a:pt x="0" y="6"/>
                        </a:lnTo>
                      </a:path>
                    </a:pathLst>
                  </a:custGeom>
                  <a:solidFill>
                    <a:srgbClr val="00A0A0"/>
                  </a:solidFill>
                  <a:ln w="12700" cap="rnd">
                    <a:noFill/>
                    <a:round/>
                    <a:headEnd/>
                    <a:tailEnd/>
                  </a:ln>
                </p:spPr>
                <p:txBody>
                  <a:bodyPr/>
                  <a:lstStyle/>
                  <a:p>
                    <a:endParaRPr lang="en-US" dirty="0"/>
                  </a:p>
                </p:txBody>
              </p:sp>
              <p:sp>
                <p:nvSpPr>
                  <p:cNvPr id="1016" name="Freeform 71">
                    <a:extLst>
                      <a:ext uri="{FF2B5EF4-FFF2-40B4-BE49-F238E27FC236}">
                        <a16:creationId xmlns:a16="http://schemas.microsoft.com/office/drawing/2014/main" id="{41D422BF-9169-46A9-8C38-47F549ECA4E0}"/>
                      </a:ext>
                    </a:extLst>
                  </p:cNvPr>
                  <p:cNvSpPr>
                    <a:spLocks/>
                  </p:cNvSpPr>
                  <p:nvPr/>
                </p:nvSpPr>
                <p:spPr bwMode="auto">
                  <a:xfrm>
                    <a:off x="4893" y="3787"/>
                    <a:ext cx="79" cy="23"/>
                  </a:xfrm>
                  <a:custGeom>
                    <a:avLst/>
                    <a:gdLst>
                      <a:gd name="T0" fmla="*/ 59 w 79"/>
                      <a:gd name="T1" fmla="*/ 22 h 23"/>
                      <a:gd name="T2" fmla="*/ 0 w 79"/>
                      <a:gd name="T3" fmla="*/ 9 h 23"/>
                      <a:gd name="T4" fmla="*/ 4 w 79"/>
                      <a:gd name="T5" fmla="*/ 5 h 23"/>
                      <a:gd name="T6" fmla="*/ 10 w 79"/>
                      <a:gd name="T7" fmla="*/ 2 h 23"/>
                      <a:gd name="T8" fmla="*/ 18 w 79"/>
                      <a:gd name="T9" fmla="*/ 0 h 23"/>
                      <a:gd name="T10" fmla="*/ 25 w 79"/>
                      <a:gd name="T11" fmla="*/ 0 h 23"/>
                      <a:gd name="T12" fmla="*/ 34 w 79"/>
                      <a:gd name="T13" fmla="*/ 0 h 23"/>
                      <a:gd name="T14" fmla="*/ 41 w 79"/>
                      <a:gd name="T15" fmla="*/ 1 h 23"/>
                      <a:gd name="T16" fmla="*/ 49 w 79"/>
                      <a:gd name="T17" fmla="*/ 3 h 23"/>
                      <a:gd name="T18" fmla="*/ 59 w 79"/>
                      <a:gd name="T19" fmla="*/ 7 h 23"/>
                      <a:gd name="T20" fmla="*/ 78 w 79"/>
                      <a:gd name="T21" fmla="*/ 16 h 23"/>
                      <a:gd name="T22" fmla="*/ 59 w 79"/>
                      <a:gd name="T23" fmla="*/ 22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23"/>
                      <a:gd name="T38" fmla="*/ 79 w 79"/>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23">
                        <a:moveTo>
                          <a:pt x="59" y="22"/>
                        </a:moveTo>
                        <a:lnTo>
                          <a:pt x="0" y="9"/>
                        </a:lnTo>
                        <a:lnTo>
                          <a:pt x="4" y="5"/>
                        </a:lnTo>
                        <a:lnTo>
                          <a:pt x="10" y="2"/>
                        </a:lnTo>
                        <a:lnTo>
                          <a:pt x="18" y="0"/>
                        </a:lnTo>
                        <a:lnTo>
                          <a:pt x="25" y="0"/>
                        </a:lnTo>
                        <a:lnTo>
                          <a:pt x="34" y="0"/>
                        </a:lnTo>
                        <a:lnTo>
                          <a:pt x="41" y="1"/>
                        </a:lnTo>
                        <a:lnTo>
                          <a:pt x="49" y="3"/>
                        </a:lnTo>
                        <a:lnTo>
                          <a:pt x="59" y="7"/>
                        </a:lnTo>
                        <a:lnTo>
                          <a:pt x="78" y="16"/>
                        </a:lnTo>
                        <a:lnTo>
                          <a:pt x="59" y="22"/>
                        </a:lnTo>
                      </a:path>
                    </a:pathLst>
                  </a:custGeom>
                  <a:solidFill>
                    <a:srgbClr val="00C0C0"/>
                  </a:solidFill>
                  <a:ln w="12700" cap="rnd">
                    <a:noFill/>
                    <a:round/>
                    <a:headEnd/>
                    <a:tailEnd/>
                  </a:ln>
                </p:spPr>
                <p:txBody>
                  <a:bodyPr/>
                  <a:lstStyle/>
                  <a:p>
                    <a:endParaRPr lang="en-US" dirty="0"/>
                  </a:p>
                </p:txBody>
              </p:sp>
              <p:sp>
                <p:nvSpPr>
                  <p:cNvPr id="1017" name="Freeform 72">
                    <a:extLst>
                      <a:ext uri="{FF2B5EF4-FFF2-40B4-BE49-F238E27FC236}">
                        <a16:creationId xmlns:a16="http://schemas.microsoft.com/office/drawing/2014/main" id="{297769B5-FB09-4D47-ADD8-63211C1EF770}"/>
                      </a:ext>
                    </a:extLst>
                  </p:cNvPr>
                  <p:cNvSpPr>
                    <a:spLocks/>
                  </p:cNvSpPr>
                  <p:nvPr/>
                </p:nvSpPr>
                <p:spPr bwMode="auto">
                  <a:xfrm>
                    <a:off x="4955" y="3802"/>
                    <a:ext cx="45" cy="16"/>
                  </a:xfrm>
                  <a:custGeom>
                    <a:avLst/>
                    <a:gdLst>
                      <a:gd name="T0" fmla="*/ 11 w 45"/>
                      <a:gd name="T1" fmla="*/ 15 h 16"/>
                      <a:gd name="T2" fmla="*/ 0 w 45"/>
                      <a:gd name="T3" fmla="*/ 9 h 16"/>
                      <a:gd name="T4" fmla="*/ 0 w 45"/>
                      <a:gd name="T5" fmla="*/ 6 h 16"/>
                      <a:gd name="T6" fmla="*/ 3 w 45"/>
                      <a:gd name="T7" fmla="*/ 2 h 16"/>
                      <a:gd name="T8" fmla="*/ 9 w 45"/>
                      <a:gd name="T9" fmla="*/ 0 h 16"/>
                      <a:gd name="T10" fmla="*/ 44 w 45"/>
                      <a:gd name="T11" fmla="*/ 0 h 16"/>
                      <a:gd name="T12" fmla="*/ 36 w 45"/>
                      <a:gd name="T13" fmla="*/ 5 h 16"/>
                      <a:gd name="T14" fmla="*/ 31 w 45"/>
                      <a:gd name="T15" fmla="*/ 9 h 16"/>
                      <a:gd name="T16" fmla="*/ 33 w 45"/>
                      <a:gd name="T17" fmla="*/ 13 h 16"/>
                      <a:gd name="T18" fmla="*/ 27 w 45"/>
                      <a:gd name="T19" fmla="*/ 15 h 16"/>
                      <a:gd name="T20" fmla="*/ 11 w 45"/>
                      <a:gd name="T21" fmla="*/ 15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6"/>
                      <a:gd name="T35" fmla="*/ 45 w 45"/>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6">
                        <a:moveTo>
                          <a:pt x="11" y="15"/>
                        </a:moveTo>
                        <a:lnTo>
                          <a:pt x="0" y="9"/>
                        </a:lnTo>
                        <a:lnTo>
                          <a:pt x="0" y="6"/>
                        </a:lnTo>
                        <a:lnTo>
                          <a:pt x="3" y="2"/>
                        </a:lnTo>
                        <a:lnTo>
                          <a:pt x="9" y="0"/>
                        </a:lnTo>
                        <a:lnTo>
                          <a:pt x="44" y="0"/>
                        </a:lnTo>
                        <a:lnTo>
                          <a:pt x="36" y="5"/>
                        </a:lnTo>
                        <a:lnTo>
                          <a:pt x="31" y="9"/>
                        </a:lnTo>
                        <a:lnTo>
                          <a:pt x="33" y="13"/>
                        </a:lnTo>
                        <a:lnTo>
                          <a:pt x="27" y="15"/>
                        </a:lnTo>
                        <a:lnTo>
                          <a:pt x="11" y="15"/>
                        </a:lnTo>
                      </a:path>
                    </a:pathLst>
                  </a:custGeom>
                  <a:solidFill>
                    <a:srgbClr val="00C0C0"/>
                  </a:solidFill>
                  <a:ln w="12700" cap="rnd">
                    <a:noFill/>
                    <a:round/>
                    <a:headEnd/>
                    <a:tailEnd/>
                  </a:ln>
                </p:spPr>
                <p:txBody>
                  <a:bodyPr/>
                  <a:lstStyle/>
                  <a:p>
                    <a:endParaRPr lang="en-US" dirty="0"/>
                  </a:p>
                </p:txBody>
              </p:sp>
              <p:sp>
                <p:nvSpPr>
                  <p:cNvPr id="1018" name="Freeform 73">
                    <a:extLst>
                      <a:ext uri="{FF2B5EF4-FFF2-40B4-BE49-F238E27FC236}">
                        <a16:creationId xmlns:a16="http://schemas.microsoft.com/office/drawing/2014/main" id="{0A2435D2-17C9-4AAB-B699-509C5FD6F370}"/>
                      </a:ext>
                    </a:extLst>
                  </p:cNvPr>
                  <p:cNvSpPr>
                    <a:spLocks/>
                  </p:cNvSpPr>
                  <p:nvPr/>
                </p:nvSpPr>
                <p:spPr bwMode="auto">
                  <a:xfrm>
                    <a:off x="4893" y="3793"/>
                    <a:ext cx="63" cy="18"/>
                  </a:xfrm>
                  <a:custGeom>
                    <a:avLst/>
                    <a:gdLst>
                      <a:gd name="T0" fmla="*/ 62 w 63"/>
                      <a:gd name="T1" fmla="*/ 17 h 18"/>
                      <a:gd name="T2" fmla="*/ 49 w 63"/>
                      <a:gd name="T3" fmla="*/ 8 h 18"/>
                      <a:gd name="T4" fmla="*/ 39 w 63"/>
                      <a:gd name="T5" fmla="*/ 5 h 18"/>
                      <a:gd name="T6" fmla="*/ 29 w 63"/>
                      <a:gd name="T7" fmla="*/ 2 h 18"/>
                      <a:gd name="T8" fmla="*/ 20 w 63"/>
                      <a:gd name="T9" fmla="*/ 1 h 18"/>
                      <a:gd name="T10" fmla="*/ 11 w 63"/>
                      <a:gd name="T11" fmla="*/ 0 h 18"/>
                      <a:gd name="T12" fmla="*/ 4 w 63"/>
                      <a:gd name="T13" fmla="*/ 1 h 18"/>
                      <a:gd name="T14" fmla="*/ 0 w 63"/>
                      <a:gd name="T15" fmla="*/ 3 h 18"/>
                      <a:gd name="T16" fmla="*/ 0 w 63"/>
                      <a:gd name="T17" fmla="*/ 5 h 18"/>
                      <a:gd name="T18" fmla="*/ 1 w 63"/>
                      <a:gd name="T19" fmla="*/ 8 h 18"/>
                      <a:gd name="T20" fmla="*/ 6 w 63"/>
                      <a:gd name="T21" fmla="*/ 11 h 18"/>
                      <a:gd name="T22" fmla="*/ 16 w 63"/>
                      <a:gd name="T23" fmla="*/ 14 h 18"/>
                      <a:gd name="T24" fmla="*/ 24 w 63"/>
                      <a:gd name="T25" fmla="*/ 15 h 18"/>
                      <a:gd name="T26" fmla="*/ 32 w 63"/>
                      <a:gd name="T27" fmla="*/ 15 h 18"/>
                      <a:gd name="T28" fmla="*/ 42 w 63"/>
                      <a:gd name="T29" fmla="*/ 14 h 18"/>
                      <a:gd name="T30" fmla="*/ 51 w 63"/>
                      <a:gd name="T31" fmla="*/ 16 h 18"/>
                      <a:gd name="T32" fmla="*/ 62 w 63"/>
                      <a:gd name="T33" fmla="*/ 1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18"/>
                      <a:gd name="T53" fmla="*/ 63 w 63"/>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18">
                        <a:moveTo>
                          <a:pt x="62" y="17"/>
                        </a:moveTo>
                        <a:lnTo>
                          <a:pt x="49" y="8"/>
                        </a:lnTo>
                        <a:lnTo>
                          <a:pt x="39" y="5"/>
                        </a:lnTo>
                        <a:lnTo>
                          <a:pt x="29" y="2"/>
                        </a:lnTo>
                        <a:lnTo>
                          <a:pt x="20" y="1"/>
                        </a:lnTo>
                        <a:lnTo>
                          <a:pt x="11" y="0"/>
                        </a:lnTo>
                        <a:lnTo>
                          <a:pt x="4" y="1"/>
                        </a:lnTo>
                        <a:lnTo>
                          <a:pt x="0" y="3"/>
                        </a:lnTo>
                        <a:lnTo>
                          <a:pt x="0" y="5"/>
                        </a:lnTo>
                        <a:lnTo>
                          <a:pt x="1" y="8"/>
                        </a:lnTo>
                        <a:lnTo>
                          <a:pt x="6" y="11"/>
                        </a:lnTo>
                        <a:lnTo>
                          <a:pt x="16" y="14"/>
                        </a:lnTo>
                        <a:lnTo>
                          <a:pt x="24" y="15"/>
                        </a:lnTo>
                        <a:lnTo>
                          <a:pt x="32" y="15"/>
                        </a:lnTo>
                        <a:lnTo>
                          <a:pt x="42" y="14"/>
                        </a:lnTo>
                        <a:lnTo>
                          <a:pt x="51" y="16"/>
                        </a:lnTo>
                        <a:lnTo>
                          <a:pt x="62" y="17"/>
                        </a:lnTo>
                      </a:path>
                    </a:pathLst>
                  </a:custGeom>
                  <a:solidFill>
                    <a:srgbClr val="00A0A0"/>
                  </a:solidFill>
                  <a:ln w="12700" cap="rnd">
                    <a:noFill/>
                    <a:round/>
                    <a:headEnd/>
                    <a:tailEnd/>
                  </a:ln>
                </p:spPr>
                <p:txBody>
                  <a:bodyPr/>
                  <a:lstStyle/>
                  <a:p>
                    <a:endParaRPr lang="en-US" dirty="0"/>
                  </a:p>
                </p:txBody>
              </p:sp>
              <p:sp>
                <p:nvSpPr>
                  <p:cNvPr id="1019" name="Freeform 74">
                    <a:extLst>
                      <a:ext uri="{FF2B5EF4-FFF2-40B4-BE49-F238E27FC236}">
                        <a16:creationId xmlns:a16="http://schemas.microsoft.com/office/drawing/2014/main" id="{B251DF24-E388-49B1-BEFF-D9BC9E70759B}"/>
                      </a:ext>
                    </a:extLst>
                  </p:cNvPr>
                  <p:cNvSpPr>
                    <a:spLocks/>
                  </p:cNvSpPr>
                  <p:nvPr/>
                </p:nvSpPr>
                <p:spPr bwMode="auto">
                  <a:xfrm>
                    <a:off x="4976" y="3802"/>
                    <a:ext cx="9" cy="16"/>
                  </a:xfrm>
                  <a:custGeom>
                    <a:avLst/>
                    <a:gdLst>
                      <a:gd name="T0" fmla="*/ 8 w 9"/>
                      <a:gd name="T1" fmla="*/ 0 h 16"/>
                      <a:gd name="T2" fmla="*/ 1 w 9"/>
                      <a:gd name="T3" fmla="*/ 3 h 16"/>
                      <a:gd name="T4" fmla="*/ 0 w 9"/>
                      <a:gd name="T5" fmla="*/ 6 h 16"/>
                      <a:gd name="T6" fmla="*/ 0 w 9"/>
                      <a:gd name="T7" fmla="*/ 8 h 16"/>
                      <a:gd name="T8" fmla="*/ 2 w 9"/>
                      <a:gd name="T9" fmla="*/ 10 h 16"/>
                      <a:gd name="T10" fmla="*/ 7 w 9"/>
                      <a:gd name="T11" fmla="*/ 15 h 16"/>
                      <a:gd name="T12" fmla="*/ 0 60000 65536"/>
                      <a:gd name="T13" fmla="*/ 0 60000 65536"/>
                      <a:gd name="T14" fmla="*/ 0 60000 65536"/>
                      <a:gd name="T15" fmla="*/ 0 60000 65536"/>
                      <a:gd name="T16" fmla="*/ 0 60000 65536"/>
                      <a:gd name="T17" fmla="*/ 0 60000 65536"/>
                      <a:gd name="T18" fmla="*/ 0 w 9"/>
                      <a:gd name="T19" fmla="*/ 0 h 16"/>
                      <a:gd name="T20" fmla="*/ 9 w 9"/>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9" h="16">
                        <a:moveTo>
                          <a:pt x="8" y="0"/>
                        </a:moveTo>
                        <a:lnTo>
                          <a:pt x="1" y="3"/>
                        </a:lnTo>
                        <a:lnTo>
                          <a:pt x="0" y="6"/>
                        </a:lnTo>
                        <a:lnTo>
                          <a:pt x="0" y="8"/>
                        </a:lnTo>
                        <a:lnTo>
                          <a:pt x="2" y="10"/>
                        </a:lnTo>
                        <a:lnTo>
                          <a:pt x="7" y="15"/>
                        </a:lnTo>
                      </a:path>
                    </a:pathLst>
                  </a:custGeom>
                  <a:noFill/>
                  <a:ln w="12700" cap="rnd">
                    <a:noFill/>
                    <a:round/>
                    <a:headEnd/>
                    <a:tailEnd/>
                  </a:ln>
                </p:spPr>
                <p:txBody>
                  <a:bodyPr/>
                  <a:lstStyle/>
                  <a:p>
                    <a:endParaRPr lang="en-US" dirty="0"/>
                  </a:p>
                </p:txBody>
              </p:sp>
            </p:grpSp>
          </p:grpSp>
        </p:grpSp>
        <p:grpSp>
          <p:nvGrpSpPr>
            <p:cNvPr id="619" name="Group 75">
              <a:extLst>
                <a:ext uri="{FF2B5EF4-FFF2-40B4-BE49-F238E27FC236}">
                  <a16:creationId xmlns:a16="http://schemas.microsoft.com/office/drawing/2014/main" id="{3782CE4A-6558-4CF8-88F7-626BD094EC51}"/>
                </a:ext>
              </a:extLst>
            </p:cNvPr>
            <p:cNvGrpSpPr>
              <a:grpSpLocks/>
            </p:cNvGrpSpPr>
            <p:nvPr/>
          </p:nvGrpSpPr>
          <p:grpSpPr bwMode="auto">
            <a:xfrm>
              <a:off x="2656" y="3682"/>
              <a:ext cx="619" cy="392"/>
              <a:chOff x="2439" y="4032"/>
              <a:chExt cx="804" cy="585"/>
            </a:xfrm>
          </p:grpSpPr>
          <p:grpSp>
            <p:nvGrpSpPr>
              <p:cNvPr id="620" name="Group 76">
                <a:extLst>
                  <a:ext uri="{FF2B5EF4-FFF2-40B4-BE49-F238E27FC236}">
                    <a16:creationId xmlns:a16="http://schemas.microsoft.com/office/drawing/2014/main" id="{3EF773E7-3AFD-44A4-B46F-1C7998CEDA62}"/>
                  </a:ext>
                </a:extLst>
              </p:cNvPr>
              <p:cNvGrpSpPr>
                <a:grpSpLocks/>
              </p:cNvGrpSpPr>
              <p:nvPr/>
            </p:nvGrpSpPr>
            <p:grpSpPr bwMode="auto">
              <a:xfrm>
                <a:off x="2439" y="4032"/>
                <a:ext cx="405" cy="286"/>
                <a:chOff x="2439" y="4032"/>
                <a:chExt cx="405" cy="286"/>
              </a:xfrm>
            </p:grpSpPr>
            <p:sp>
              <p:nvSpPr>
                <p:cNvPr id="744" name="Freeform 77">
                  <a:extLst>
                    <a:ext uri="{FF2B5EF4-FFF2-40B4-BE49-F238E27FC236}">
                      <a16:creationId xmlns:a16="http://schemas.microsoft.com/office/drawing/2014/main" id="{5AA1C69B-672D-41FB-8547-D22E1D2D43FC}"/>
                    </a:ext>
                  </a:extLst>
                </p:cNvPr>
                <p:cNvSpPr>
                  <a:spLocks/>
                </p:cNvSpPr>
                <p:nvPr/>
              </p:nvSpPr>
              <p:spPr bwMode="auto">
                <a:xfrm>
                  <a:off x="2494" y="4032"/>
                  <a:ext cx="328" cy="286"/>
                </a:xfrm>
                <a:custGeom>
                  <a:avLst/>
                  <a:gdLst>
                    <a:gd name="T0" fmla="*/ 287 w 328"/>
                    <a:gd name="T1" fmla="*/ 197 h 286"/>
                    <a:gd name="T2" fmla="*/ 224 w 328"/>
                    <a:gd name="T3" fmla="*/ 143 h 286"/>
                    <a:gd name="T4" fmla="*/ 200 w 328"/>
                    <a:gd name="T5" fmla="*/ 94 h 286"/>
                    <a:gd name="T6" fmla="*/ 187 w 328"/>
                    <a:gd name="T7" fmla="*/ 48 h 286"/>
                    <a:gd name="T8" fmla="*/ 186 w 328"/>
                    <a:gd name="T9" fmla="*/ 73 h 286"/>
                    <a:gd name="T10" fmla="*/ 172 w 328"/>
                    <a:gd name="T11" fmla="*/ 61 h 286"/>
                    <a:gd name="T12" fmla="*/ 146 w 328"/>
                    <a:gd name="T13" fmla="*/ 16 h 286"/>
                    <a:gd name="T14" fmla="*/ 139 w 328"/>
                    <a:gd name="T15" fmla="*/ 20 h 286"/>
                    <a:gd name="T16" fmla="*/ 156 w 328"/>
                    <a:gd name="T17" fmla="*/ 64 h 286"/>
                    <a:gd name="T18" fmla="*/ 170 w 328"/>
                    <a:gd name="T19" fmla="*/ 102 h 286"/>
                    <a:gd name="T20" fmla="*/ 165 w 328"/>
                    <a:gd name="T21" fmla="*/ 105 h 286"/>
                    <a:gd name="T22" fmla="*/ 135 w 328"/>
                    <a:gd name="T23" fmla="*/ 74 h 286"/>
                    <a:gd name="T24" fmla="*/ 102 w 328"/>
                    <a:gd name="T25" fmla="*/ 50 h 286"/>
                    <a:gd name="T26" fmla="*/ 53 w 328"/>
                    <a:gd name="T27" fmla="*/ 37 h 286"/>
                    <a:gd name="T28" fmla="*/ 83 w 328"/>
                    <a:gd name="T29" fmla="*/ 52 h 286"/>
                    <a:gd name="T30" fmla="*/ 115 w 328"/>
                    <a:gd name="T31" fmla="*/ 76 h 286"/>
                    <a:gd name="T32" fmla="*/ 143 w 328"/>
                    <a:gd name="T33" fmla="*/ 105 h 286"/>
                    <a:gd name="T34" fmla="*/ 164 w 328"/>
                    <a:gd name="T35" fmla="*/ 143 h 286"/>
                    <a:gd name="T36" fmla="*/ 133 w 328"/>
                    <a:gd name="T37" fmla="*/ 114 h 286"/>
                    <a:gd name="T38" fmla="*/ 105 w 328"/>
                    <a:gd name="T39" fmla="*/ 100 h 286"/>
                    <a:gd name="T40" fmla="*/ 70 w 328"/>
                    <a:gd name="T41" fmla="*/ 92 h 286"/>
                    <a:gd name="T42" fmla="*/ 28 w 328"/>
                    <a:gd name="T43" fmla="*/ 98 h 286"/>
                    <a:gd name="T44" fmla="*/ 15 w 328"/>
                    <a:gd name="T45" fmla="*/ 124 h 286"/>
                    <a:gd name="T46" fmla="*/ 36 w 328"/>
                    <a:gd name="T47" fmla="*/ 103 h 286"/>
                    <a:gd name="T48" fmla="*/ 74 w 328"/>
                    <a:gd name="T49" fmla="*/ 103 h 286"/>
                    <a:gd name="T50" fmla="*/ 104 w 328"/>
                    <a:gd name="T51" fmla="*/ 121 h 286"/>
                    <a:gd name="T52" fmla="*/ 95 w 328"/>
                    <a:gd name="T53" fmla="*/ 130 h 286"/>
                    <a:gd name="T54" fmla="*/ 61 w 328"/>
                    <a:gd name="T55" fmla="*/ 124 h 286"/>
                    <a:gd name="T56" fmla="*/ 61 w 328"/>
                    <a:gd name="T57" fmla="*/ 132 h 286"/>
                    <a:gd name="T58" fmla="*/ 91 w 328"/>
                    <a:gd name="T59" fmla="*/ 143 h 286"/>
                    <a:gd name="T60" fmla="*/ 74 w 328"/>
                    <a:gd name="T61" fmla="*/ 151 h 286"/>
                    <a:gd name="T62" fmla="*/ 37 w 328"/>
                    <a:gd name="T63" fmla="*/ 151 h 286"/>
                    <a:gd name="T64" fmla="*/ 46 w 328"/>
                    <a:gd name="T65" fmla="*/ 156 h 286"/>
                    <a:gd name="T66" fmla="*/ 56 w 328"/>
                    <a:gd name="T67" fmla="*/ 165 h 286"/>
                    <a:gd name="T68" fmla="*/ 23 w 328"/>
                    <a:gd name="T69" fmla="*/ 179 h 286"/>
                    <a:gd name="T70" fmla="*/ 36 w 328"/>
                    <a:gd name="T71" fmla="*/ 181 h 286"/>
                    <a:gd name="T72" fmla="*/ 73 w 328"/>
                    <a:gd name="T73" fmla="*/ 179 h 286"/>
                    <a:gd name="T74" fmla="*/ 114 w 328"/>
                    <a:gd name="T75" fmla="*/ 188 h 286"/>
                    <a:gd name="T76" fmla="*/ 118 w 328"/>
                    <a:gd name="T77" fmla="*/ 198 h 286"/>
                    <a:gd name="T78" fmla="*/ 112 w 328"/>
                    <a:gd name="T79" fmla="*/ 204 h 286"/>
                    <a:gd name="T80" fmla="*/ 91 w 328"/>
                    <a:gd name="T81" fmla="*/ 221 h 286"/>
                    <a:gd name="T82" fmla="*/ 159 w 328"/>
                    <a:gd name="T83" fmla="*/ 214 h 286"/>
                    <a:gd name="T84" fmla="*/ 200 w 328"/>
                    <a:gd name="T85" fmla="*/ 235 h 286"/>
                    <a:gd name="T86" fmla="*/ 327 w 328"/>
                    <a:gd name="T87" fmla="*/ 221 h 2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8"/>
                    <a:gd name="T133" fmla="*/ 0 h 286"/>
                    <a:gd name="T134" fmla="*/ 328 w 328"/>
                    <a:gd name="T135" fmla="*/ 286 h 2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8" h="286">
                      <a:moveTo>
                        <a:pt x="327" y="221"/>
                      </a:moveTo>
                      <a:lnTo>
                        <a:pt x="287" y="197"/>
                      </a:lnTo>
                      <a:lnTo>
                        <a:pt x="244" y="167"/>
                      </a:lnTo>
                      <a:lnTo>
                        <a:pt x="224" y="143"/>
                      </a:lnTo>
                      <a:lnTo>
                        <a:pt x="208" y="116"/>
                      </a:lnTo>
                      <a:lnTo>
                        <a:pt x="200" y="94"/>
                      </a:lnTo>
                      <a:lnTo>
                        <a:pt x="195" y="74"/>
                      </a:lnTo>
                      <a:lnTo>
                        <a:pt x="187" y="48"/>
                      </a:lnTo>
                      <a:lnTo>
                        <a:pt x="187" y="60"/>
                      </a:lnTo>
                      <a:lnTo>
                        <a:pt x="186" y="73"/>
                      </a:lnTo>
                      <a:lnTo>
                        <a:pt x="183" y="86"/>
                      </a:lnTo>
                      <a:lnTo>
                        <a:pt x="172" y="61"/>
                      </a:lnTo>
                      <a:lnTo>
                        <a:pt x="160" y="36"/>
                      </a:lnTo>
                      <a:lnTo>
                        <a:pt x="146" y="16"/>
                      </a:lnTo>
                      <a:lnTo>
                        <a:pt x="128" y="0"/>
                      </a:lnTo>
                      <a:lnTo>
                        <a:pt x="139" y="20"/>
                      </a:lnTo>
                      <a:lnTo>
                        <a:pt x="149" y="44"/>
                      </a:lnTo>
                      <a:lnTo>
                        <a:pt x="156" y="64"/>
                      </a:lnTo>
                      <a:lnTo>
                        <a:pt x="164" y="84"/>
                      </a:lnTo>
                      <a:lnTo>
                        <a:pt x="170" y="102"/>
                      </a:lnTo>
                      <a:lnTo>
                        <a:pt x="180" y="126"/>
                      </a:lnTo>
                      <a:lnTo>
                        <a:pt x="165" y="105"/>
                      </a:lnTo>
                      <a:lnTo>
                        <a:pt x="153" y="91"/>
                      </a:lnTo>
                      <a:lnTo>
                        <a:pt x="135" y="74"/>
                      </a:lnTo>
                      <a:lnTo>
                        <a:pt x="119" y="62"/>
                      </a:lnTo>
                      <a:lnTo>
                        <a:pt x="102" y="50"/>
                      </a:lnTo>
                      <a:lnTo>
                        <a:pt x="87" y="44"/>
                      </a:lnTo>
                      <a:lnTo>
                        <a:pt x="53" y="37"/>
                      </a:lnTo>
                      <a:lnTo>
                        <a:pt x="71" y="44"/>
                      </a:lnTo>
                      <a:lnTo>
                        <a:pt x="83" y="52"/>
                      </a:lnTo>
                      <a:lnTo>
                        <a:pt x="100" y="62"/>
                      </a:lnTo>
                      <a:lnTo>
                        <a:pt x="115" y="76"/>
                      </a:lnTo>
                      <a:lnTo>
                        <a:pt x="131" y="91"/>
                      </a:lnTo>
                      <a:lnTo>
                        <a:pt x="143" y="105"/>
                      </a:lnTo>
                      <a:lnTo>
                        <a:pt x="155" y="121"/>
                      </a:lnTo>
                      <a:lnTo>
                        <a:pt x="164" y="143"/>
                      </a:lnTo>
                      <a:lnTo>
                        <a:pt x="148" y="126"/>
                      </a:lnTo>
                      <a:lnTo>
                        <a:pt x="133" y="114"/>
                      </a:lnTo>
                      <a:lnTo>
                        <a:pt x="121" y="106"/>
                      </a:lnTo>
                      <a:lnTo>
                        <a:pt x="105" y="100"/>
                      </a:lnTo>
                      <a:lnTo>
                        <a:pt x="87" y="95"/>
                      </a:lnTo>
                      <a:lnTo>
                        <a:pt x="70" y="92"/>
                      </a:lnTo>
                      <a:lnTo>
                        <a:pt x="50" y="93"/>
                      </a:lnTo>
                      <a:lnTo>
                        <a:pt x="28" y="98"/>
                      </a:lnTo>
                      <a:lnTo>
                        <a:pt x="17" y="108"/>
                      </a:lnTo>
                      <a:lnTo>
                        <a:pt x="15" y="124"/>
                      </a:lnTo>
                      <a:lnTo>
                        <a:pt x="26" y="108"/>
                      </a:lnTo>
                      <a:lnTo>
                        <a:pt x="36" y="103"/>
                      </a:lnTo>
                      <a:lnTo>
                        <a:pt x="53" y="100"/>
                      </a:lnTo>
                      <a:lnTo>
                        <a:pt x="74" y="103"/>
                      </a:lnTo>
                      <a:lnTo>
                        <a:pt x="91" y="110"/>
                      </a:lnTo>
                      <a:lnTo>
                        <a:pt x="104" y="121"/>
                      </a:lnTo>
                      <a:lnTo>
                        <a:pt x="111" y="134"/>
                      </a:lnTo>
                      <a:lnTo>
                        <a:pt x="95" y="130"/>
                      </a:lnTo>
                      <a:lnTo>
                        <a:pt x="75" y="125"/>
                      </a:lnTo>
                      <a:lnTo>
                        <a:pt x="61" y="124"/>
                      </a:lnTo>
                      <a:lnTo>
                        <a:pt x="40" y="127"/>
                      </a:lnTo>
                      <a:lnTo>
                        <a:pt x="61" y="132"/>
                      </a:lnTo>
                      <a:lnTo>
                        <a:pt x="78" y="137"/>
                      </a:lnTo>
                      <a:lnTo>
                        <a:pt x="91" y="143"/>
                      </a:lnTo>
                      <a:lnTo>
                        <a:pt x="107" y="153"/>
                      </a:lnTo>
                      <a:lnTo>
                        <a:pt x="74" y="151"/>
                      </a:lnTo>
                      <a:lnTo>
                        <a:pt x="53" y="151"/>
                      </a:lnTo>
                      <a:lnTo>
                        <a:pt x="37" y="151"/>
                      </a:lnTo>
                      <a:lnTo>
                        <a:pt x="0" y="158"/>
                      </a:lnTo>
                      <a:lnTo>
                        <a:pt x="46" y="156"/>
                      </a:lnTo>
                      <a:lnTo>
                        <a:pt x="74" y="161"/>
                      </a:lnTo>
                      <a:lnTo>
                        <a:pt x="56" y="165"/>
                      </a:lnTo>
                      <a:lnTo>
                        <a:pt x="40" y="171"/>
                      </a:lnTo>
                      <a:lnTo>
                        <a:pt x="23" y="179"/>
                      </a:lnTo>
                      <a:lnTo>
                        <a:pt x="11" y="187"/>
                      </a:lnTo>
                      <a:lnTo>
                        <a:pt x="36" y="181"/>
                      </a:lnTo>
                      <a:lnTo>
                        <a:pt x="54" y="178"/>
                      </a:lnTo>
                      <a:lnTo>
                        <a:pt x="73" y="179"/>
                      </a:lnTo>
                      <a:lnTo>
                        <a:pt x="94" y="182"/>
                      </a:lnTo>
                      <a:lnTo>
                        <a:pt x="114" y="188"/>
                      </a:lnTo>
                      <a:lnTo>
                        <a:pt x="135" y="195"/>
                      </a:lnTo>
                      <a:lnTo>
                        <a:pt x="118" y="198"/>
                      </a:lnTo>
                      <a:lnTo>
                        <a:pt x="70" y="208"/>
                      </a:lnTo>
                      <a:lnTo>
                        <a:pt x="112" y="204"/>
                      </a:lnTo>
                      <a:lnTo>
                        <a:pt x="134" y="206"/>
                      </a:lnTo>
                      <a:lnTo>
                        <a:pt x="91" y="221"/>
                      </a:lnTo>
                      <a:lnTo>
                        <a:pt x="135" y="213"/>
                      </a:lnTo>
                      <a:lnTo>
                        <a:pt x="159" y="214"/>
                      </a:lnTo>
                      <a:lnTo>
                        <a:pt x="180" y="223"/>
                      </a:lnTo>
                      <a:lnTo>
                        <a:pt x="200" y="235"/>
                      </a:lnTo>
                      <a:lnTo>
                        <a:pt x="291" y="285"/>
                      </a:lnTo>
                      <a:lnTo>
                        <a:pt x="327" y="221"/>
                      </a:lnTo>
                    </a:path>
                  </a:pathLst>
                </a:custGeom>
                <a:solidFill>
                  <a:srgbClr val="00E0E0"/>
                </a:solidFill>
                <a:ln w="12700" cap="rnd">
                  <a:noFill/>
                  <a:round/>
                  <a:headEnd/>
                  <a:tailEnd/>
                </a:ln>
              </p:spPr>
              <p:txBody>
                <a:bodyPr/>
                <a:lstStyle/>
                <a:p>
                  <a:endParaRPr lang="en-US" dirty="0"/>
                </a:p>
              </p:txBody>
            </p:sp>
            <p:grpSp>
              <p:nvGrpSpPr>
                <p:cNvPr id="745" name="Group 78">
                  <a:extLst>
                    <a:ext uri="{FF2B5EF4-FFF2-40B4-BE49-F238E27FC236}">
                      <a16:creationId xmlns:a16="http://schemas.microsoft.com/office/drawing/2014/main" id="{2DD7E0E2-33A5-4511-98B5-F47F08C1F75D}"/>
                    </a:ext>
                  </a:extLst>
                </p:cNvPr>
                <p:cNvGrpSpPr>
                  <a:grpSpLocks/>
                </p:cNvGrpSpPr>
                <p:nvPr/>
              </p:nvGrpSpPr>
              <p:grpSpPr bwMode="auto">
                <a:xfrm>
                  <a:off x="2439" y="4032"/>
                  <a:ext cx="142" cy="108"/>
                  <a:chOff x="2439" y="4032"/>
                  <a:chExt cx="142" cy="108"/>
                </a:xfrm>
              </p:grpSpPr>
              <p:sp>
                <p:nvSpPr>
                  <p:cNvPr id="1005" name="Freeform 79">
                    <a:extLst>
                      <a:ext uri="{FF2B5EF4-FFF2-40B4-BE49-F238E27FC236}">
                        <a16:creationId xmlns:a16="http://schemas.microsoft.com/office/drawing/2014/main" id="{53FB3B59-71B0-4075-9C97-AF338C298213}"/>
                      </a:ext>
                    </a:extLst>
                  </p:cNvPr>
                  <p:cNvSpPr>
                    <a:spLocks/>
                  </p:cNvSpPr>
                  <p:nvPr/>
                </p:nvSpPr>
                <p:spPr bwMode="auto">
                  <a:xfrm>
                    <a:off x="2439" y="4032"/>
                    <a:ext cx="117" cy="92"/>
                  </a:xfrm>
                  <a:custGeom>
                    <a:avLst/>
                    <a:gdLst>
                      <a:gd name="T0" fmla="*/ 115 w 117"/>
                      <a:gd name="T1" fmla="*/ 28 h 92"/>
                      <a:gd name="T2" fmla="*/ 116 w 117"/>
                      <a:gd name="T3" fmla="*/ 17 h 92"/>
                      <a:gd name="T4" fmla="*/ 114 w 117"/>
                      <a:gd name="T5" fmla="*/ 9 h 92"/>
                      <a:gd name="T6" fmla="*/ 108 w 117"/>
                      <a:gd name="T7" fmla="*/ 3 h 92"/>
                      <a:gd name="T8" fmla="*/ 97 w 117"/>
                      <a:gd name="T9" fmla="*/ 0 h 92"/>
                      <a:gd name="T10" fmla="*/ 81 w 117"/>
                      <a:gd name="T11" fmla="*/ 0 h 92"/>
                      <a:gd name="T12" fmla="*/ 63 w 117"/>
                      <a:gd name="T13" fmla="*/ 1 h 92"/>
                      <a:gd name="T14" fmla="*/ 47 w 117"/>
                      <a:gd name="T15" fmla="*/ 5 h 92"/>
                      <a:gd name="T16" fmla="*/ 34 w 117"/>
                      <a:gd name="T17" fmla="*/ 10 h 92"/>
                      <a:gd name="T18" fmla="*/ 24 w 117"/>
                      <a:gd name="T19" fmla="*/ 17 h 92"/>
                      <a:gd name="T20" fmla="*/ 14 w 117"/>
                      <a:gd name="T21" fmla="*/ 27 h 92"/>
                      <a:gd name="T22" fmla="*/ 6 w 117"/>
                      <a:gd name="T23" fmla="*/ 38 h 92"/>
                      <a:gd name="T24" fmla="*/ 2 w 117"/>
                      <a:gd name="T25" fmla="*/ 50 h 92"/>
                      <a:gd name="T26" fmla="*/ 0 w 117"/>
                      <a:gd name="T27" fmla="*/ 60 h 92"/>
                      <a:gd name="T28" fmla="*/ 2 w 117"/>
                      <a:gd name="T29" fmla="*/ 68 h 92"/>
                      <a:gd name="T30" fmla="*/ 4 w 117"/>
                      <a:gd name="T31" fmla="*/ 78 h 92"/>
                      <a:gd name="T32" fmla="*/ 10 w 117"/>
                      <a:gd name="T33" fmla="*/ 85 h 92"/>
                      <a:gd name="T34" fmla="*/ 16 w 117"/>
                      <a:gd name="T35" fmla="*/ 88 h 92"/>
                      <a:gd name="T36" fmla="*/ 26 w 117"/>
                      <a:gd name="T37" fmla="*/ 91 h 92"/>
                      <a:gd name="T38" fmla="*/ 38 w 117"/>
                      <a:gd name="T39" fmla="*/ 88 h 92"/>
                      <a:gd name="T40" fmla="*/ 115 w 117"/>
                      <a:gd name="T41" fmla="*/ 28 h 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7"/>
                      <a:gd name="T64" fmla="*/ 0 h 92"/>
                      <a:gd name="T65" fmla="*/ 117 w 117"/>
                      <a:gd name="T66" fmla="*/ 92 h 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7" h="92">
                        <a:moveTo>
                          <a:pt x="115" y="28"/>
                        </a:moveTo>
                        <a:lnTo>
                          <a:pt x="116" y="17"/>
                        </a:lnTo>
                        <a:lnTo>
                          <a:pt x="114" y="9"/>
                        </a:lnTo>
                        <a:lnTo>
                          <a:pt x="108" y="3"/>
                        </a:lnTo>
                        <a:lnTo>
                          <a:pt x="97" y="0"/>
                        </a:lnTo>
                        <a:lnTo>
                          <a:pt x="81" y="0"/>
                        </a:lnTo>
                        <a:lnTo>
                          <a:pt x="63" y="1"/>
                        </a:lnTo>
                        <a:lnTo>
                          <a:pt x="47" y="5"/>
                        </a:lnTo>
                        <a:lnTo>
                          <a:pt x="34" y="10"/>
                        </a:lnTo>
                        <a:lnTo>
                          <a:pt x="24" y="17"/>
                        </a:lnTo>
                        <a:lnTo>
                          <a:pt x="14" y="27"/>
                        </a:lnTo>
                        <a:lnTo>
                          <a:pt x="6" y="38"/>
                        </a:lnTo>
                        <a:lnTo>
                          <a:pt x="2" y="50"/>
                        </a:lnTo>
                        <a:lnTo>
                          <a:pt x="0" y="60"/>
                        </a:lnTo>
                        <a:lnTo>
                          <a:pt x="2" y="68"/>
                        </a:lnTo>
                        <a:lnTo>
                          <a:pt x="4" y="78"/>
                        </a:lnTo>
                        <a:lnTo>
                          <a:pt x="10" y="85"/>
                        </a:lnTo>
                        <a:lnTo>
                          <a:pt x="16" y="88"/>
                        </a:lnTo>
                        <a:lnTo>
                          <a:pt x="26" y="91"/>
                        </a:lnTo>
                        <a:lnTo>
                          <a:pt x="38" y="88"/>
                        </a:lnTo>
                        <a:lnTo>
                          <a:pt x="115" y="28"/>
                        </a:lnTo>
                      </a:path>
                    </a:pathLst>
                  </a:custGeom>
                  <a:solidFill>
                    <a:srgbClr val="E08000"/>
                  </a:solidFill>
                  <a:ln w="12700" cap="rnd">
                    <a:noFill/>
                    <a:round/>
                    <a:headEnd/>
                    <a:tailEnd/>
                  </a:ln>
                </p:spPr>
                <p:txBody>
                  <a:bodyPr/>
                  <a:lstStyle/>
                  <a:p>
                    <a:endParaRPr lang="en-US" dirty="0"/>
                  </a:p>
                </p:txBody>
              </p:sp>
              <p:sp>
                <p:nvSpPr>
                  <p:cNvPr id="1006" name="Freeform 80">
                    <a:extLst>
                      <a:ext uri="{FF2B5EF4-FFF2-40B4-BE49-F238E27FC236}">
                        <a16:creationId xmlns:a16="http://schemas.microsoft.com/office/drawing/2014/main" id="{39D2E3DD-E84E-4C3D-B730-A67F2453B321}"/>
                      </a:ext>
                    </a:extLst>
                  </p:cNvPr>
                  <p:cNvSpPr>
                    <a:spLocks/>
                  </p:cNvSpPr>
                  <p:nvPr/>
                </p:nvSpPr>
                <p:spPr bwMode="auto">
                  <a:xfrm>
                    <a:off x="2497" y="4071"/>
                    <a:ext cx="84" cy="69"/>
                  </a:xfrm>
                  <a:custGeom>
                    <a:avLst/>
                    <a:gdLst>
                      <a:gd name="T0" fmla="*/ 4 w 84"/>
                      <a:gd name="T1" fmla="*/ 67 h 69"/>
                      <a:gd name="T2" fmla="*/ 13 w 84"/>
                      <a:gd name="T3" fmla="*/ 68 h 69"/>
                      <a:gd name="T4" fmla="*/ 23 w 84"/>
                      <a:gd name="T5" fmla="*/ 67 h 69"/>
                      <a:gd name="T6" fmla="*/ 34 w 84"/>
                      <a:gd name="T7" fmla="*/ 64 h 69"/>
                      <a:gd name="T8" fmla="*/ 43 w 84"/>
                      <a:gd name="T9" fmla="*/ 60 h 69"/>
                      <a:gd name="T10" fmla="*/ 53 w 84"/>
                      <a:gd name="T11" fmla="*/ 55 h 69"/>
                      <a:gd name="T12" fmla="*/ 62 w 84"/>
                      <a:gd name="T13" fmla="*/ 48 h 69"/>
                      <a:gd name="T14" fmla="*/ 69 w 84"/>
                      <a:gd name="T15" fmla="*/ 41 h 69"/>
                      <a:gd name="T16" fmla="*/ 76 w 84"/>
                      <a:gd name="T17" fmla="*/ 32 h 69"/>
                      <a:gd name="T18" fmla="*/ 81 w 84"/>
                      <a:gd name="T19" fmla="*/ 22 h 69"/>
                      <a:gd name="T20" fmla="*/ 82 w 84"/>
                      <a:gd name="T21" fmla="*/ 15 h 69"/>
                      <a:gd name="T22" fmla="*/ 83 w 84"/>
                      <a:gd name="T23" fmla="*/ 7 h 69"/>
                      <a:gd name="T24" fmla="*/ 80 w 84"/>
                      <a:gd name="T25" fmla="*/ 0 h 69"/>
                      <a:gd name="T26" fmla="*/ 49 w 84"/>
                      <a:gd name="T27" fmla="*/ 3 h 69"/>
                      <a:gd name="T28" fmla="*/ 14 w 84"/>
                      <a:gd name="T29" fmla="*/ 14 h 69"/>
                      <a:gd name="T30" fmla="*/ 0 w 84"/>
                      <a:gd name="T31" fmla="*/ 44 h 69"/>
                      <a:gd name="T32" fmla="*/ 4 w 84"/>
                      <a:gd name="T33" fmla="*/ 67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69"/>
                      <a:gd name="T53" fmla="*/ 84 w 84"/>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69">
                        <a:moveTo>
                          <a:pt x="4" y="67"/>
                        </a:moveTo>
                        <a:lnTo>
                          <a:pt x="13" y="68"/>
                        </a:lnTo>
                        <a:lnTo>
                          <a:pt x="23" y="67"/>
                        </a:lnTo>
                        <a:lnTo>
                          <a:pt x="34" y="64"/>
                        </a:lnTo>
                        <a:lnTo>
                          <a:pt x="43" y="60"/>
                        </a:lnTo>
                        <a:lnTo>
                          <a:pt x="53" y="55"/>
                        </a:lnTo>
                        <a:lnTo>
                          <a:pt x="62" y="48"/>
                        </a:lnTo>
                        <a:lnTo>
                          <a:pt x="69" y="41"/>
                        </a:lnTo>
                        <a:lnTo>
                          <a:pt x="76" y="32"/>
                        </a:lnTo>
                        <a:lnTo>
                          <a:pt x="81" y="22"/>
                        </a:lnTo>
                        <a:lnTo>
                          <a:pt x="82" y="15"/>
                        </a:lnTo>
                        <a:lnTo>
                          <a:pt x="83" y="7"/>
                        </a:lnTo>
                        <a:lnTo>
                          <a:pt x="80" y="0"/>
                        </a:lnTo>
                        <a:lnTo>
                          <a:pt x="49" y="3"/>
                        </a:lnTo>
                        <a:lnTo>
                          <a:pt x="14" y="14"/>
                        </a:lnTo>
                        <a:lnTo>
                          <a:pt x="0" y="44"/>
                        </a:lnTo>
                        <a:lnTo>
                          <a:pt x="4" y="67"/>
                        </a:lnTo>
                      </a:path>
                    </a:pathLst>
                  </a:custGeom>
                  <a:solidFill>
                    <a:srgbClr val="FFA040"/>
                  </a:solidFill>
                  <a:ln w="12700" cap="rnd">
                    <a:noFill/>
                    <a:round/>
                    <a:headEnd/>
                    <a:tailEnd/>
                  </a:ln>
                </p:spPr>
                <p:txBody>
                  <a:bodyPr/>
                  <a:lstStyle/>
                  <a:p>
                    <a:endParaRPr lang="en-US" dirty="0"/>
                  </a:p>
                </p:txBody>
              </p:sp>
              <p:sp>
                <p:nvSpPr>
                  <p:cNvPr id="1007" name="Freeform 81">
                    <a:extLst>
                      <a:ext uri="{FF2B5EF4-FFF2-40B4-BE49-F238E27FC236}">
                        <a16:creationId xmlns:a16="http://schemas.microsoft.com/office/drawing/2014/main" id="{DAC158E7-7637-47CF-AD69-EB8B695E3D01}"/>
                      </a:ext>
                    </a:extLst>
                  </p:cNvPr>
                  <p:cNvSpPr>
                    <a:spLocks/>
                  </p:cNvSpPr>
                  <p:nvPr/>
                </p:nvSpPr>
                <p:spPr bwMode="auto">
                  <a:xfrm>
                    <a:off x="2469" y="4054"/>
                    <a:ext cx="110" cy="85"/>
                  </a:xfrm>
                  <a:custGeom>
                    <a:avLst/>
                    <a:gdLst>
                      <a:gd name="T0" fmla="*/ 81 w 110"/>
                      <a:gd name="T1" fmla="*/ 0 h 85"/>
                      <a:gd name="T2" fmla="*/ 68 w 110"/>
                      <a:gd name="T3" fmla="*/ 0 h 85"/>
                      <a:gd name="T4" fmla="*/ 53 w 110"/>
                      <a:gd name="T5" fmla="*/ 2 h 85"/>
                      <a:gd name="T6" fmla="*/ 41 w 110"/>
                      <a:gd name="T7" fmla="*/ 5 h 85"/>
                      <a:gd name="T8" fmla="*/ 30 w 110"/>
                      <a:gd name="T9" fmla="*/ 9 h 85"/>
                      <a:gd name="T10" fmla="*/ 20 w 110"/>
                      <a:gd name="T11" fmla="*/ 15 h 85"/>
                      <a:gd name="T12" fmla="*/ 12 w 110"/>
                      <a:gd name="T13" fmla="*/ 22 h 85"/>
                      <a:gd name="T14" fmla="*/ 6 w 110"/>
                      <a:gd name="T15" fmla="*/ 29 h 85"/>
                      <a:gd name="T16" fmla="*/ 2 w 110"/>
                      <a:gd name="T17" fmla="*/ 37 h 85"/>
                      <a:gd name="T18" fmla="*/ 0 w 110"/>
                      <a:gd name="T19" fmla="*/ 45 h 85"/>
                      <a:gd name="T20" fmla="*/ 0 w 110"/>
                      <a:gd name="T21" fmla="*/ 53 h 85"/>
                      <a:gd name="T22" fmla="*/ 1 w 110"/>
                      <a:gd name="T23" fmla="*/ 63 h 85"/>
                      <a:gd name="T24" fmla="*/ 31 w 110"/>
                      <a:gd name="T25" fmla="*/ 84 h 85"/>
                      <a:gd name="T26" fmla="*/ 33 w 110"/>
                      <a:gd name="T27" fmla="*/ 72 h 85"/>
                      <a:gd name="T28" fmla="*/ 37 w 110"/>
                      <a:gd name="T29" fmla="*/ 63 h 85"/>
                      <a:gd name="T30" fmla="*/ 44 w 110"/>
                      <a:gd name="T31" fmla="*/ 51 h 85"/>
                      <a:gd name="T32" fmla="*/ 53 w 110"/>
                      <a:gd name="T33" fmla="*/ 42 h 85"/>
                      <a:gd name="T34" fmla="*/ 65 w 110"/>
                      <a:gd name="T35" fmla="*/ 33 h 85"/>
                      <a:gd name="T36" fmla="*/ 81 w 110"/>
                      <a:gd name="T37" fmla="*/ 24 h 85"/>
                      <a:gd name="T38" fmla="*/ 94 w 110"/>
                      <a:gd name="T39" fmla="*/ 20 h 85"/>
                      <a:gd name="T40" fmla="*/ 109 w 110"/>
                      <a:gd name="T41" fmla="*/ 17 h 85"/>
                      <a:gd name="T42" fmla="*/ 81 w 110"/>
                      <a:gd name="T43" fmla="*/ 0 h 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0"/>
                      <a:gd name="T67" fmla="*/ 0 h 85"/>
                      <a:gd name="T68" fmla="*/ 110 w 110"/>
                      <a:gd name="T69" fmla="*/ 85 h 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0" h="85">
                        <a:moveTo>
                          <a:pt x="81" y="0"/>
                        </a:moveTo>
                        <a:lnTo>
                          <a:pt x="68" y="0"/>
                        </a:lnTo>
                        <a:lnTo>
                          <a:pt x="53" y="2"/>
                        </a:lnTo>
                        <a:lnTo>
                          <a:pt x="41" y="5"/>
                        </a:lnTo>
                        <a:lnTo>
                          <a:pt x="30" y="9"/>
                        </a:lnTo>
                        <a:lnTo>
                          <a:pt x="20" y="15"/>
                        </a:lnTo>
                        <a:lnTo>
                          <a:pt x="12" y="22"/>
                        </a:lnTo>
                        <a:lnTo>
                          <a:pt x="6" y="29"/>
                        </a:lnTo>
                        <a:lnTo>
                          <a:pt x="2" y="37"/>
                        </a:lnTo>
                        <a:lnTo>
                          <a:pt x="0" y="45"/>
                        </a:lnTo>
                        <a:lnTo>
                          <a:pt x="0" y="53"/>
                        </a:lnTo>
                        <a:lnTo>
                          <a:pt x="1" y="63"/>
                        </a:lnTo>
                        <a:lnTo>
                          <a:pt x="31" y="84"/>
                        </a:lnTo>
                        <a:lnTo>
                          <a:pt x="33" y="72"/>
                        </a:lnTo>
                        <a:lnTo>
                          <a:pt x="37" y="63"/>
                        </a:lnTo>
                        <a:lnTo>
                          <a:pt x="44" y="51"/>
                        </a:lnTo>
                        <a:lnTo>
                          <a:pt x="53" y="42"/>
                        </a:lnTo>
                        <a:lnTo>
                          <a:pt x="65" y="33"/>
                        </a:lnTo>
                        <a:lnTo>
                          <a:pt x="81" y="24"/>
                        </a:lnTo>
                        <a:lnTo>
                          <a:pt x="94" y="20"/>
                        </a:lnTo>
                        <a:lnTo>
                          <a:pt x="109" y="17"/>
                        </a:lnTo>
                        <a:lnTo>
                          <a:pt x="81" y="0"/>
                        </a:lnTo>
                      </a:path>
                    </a:pathLst>
                  </a:custGeom>
                  <a:solidFill>
                    <a:srgbClr val="FF8000"/>
                  </a:solidFill>
                  <a:ln w="12700" cap="rnd">
                    <a:noFill/>
                    <a:round/>
                    <a:headEnd/>
                    <a:tailEnd/>
                  </a:ln>
                </p:spPr>
                <p:txBody>
                  <a:bodyPr/>
                  <a:lstStyle/>
                  <a:p>
                    <a:endParaRPr lang="en-US" dirty="0"/>
                  </a:p>
                </p:txBody>
              </p:sp>
            </p:grpSp>
            <p:grpSp>
              <p:nvGrpSpPr>
                <p:cNvPr id="746" name="Group 82">
                  <a:extLst>
                    <a:ext uri="{FF2B5EF4-FFF2-40B4-BE49-F238E27FC236}">
                      <a16:creationId xmlns:a16="http://schemas.microsoft.com/office/drawing/2014/main" id="{C5301458-CE2E-455B-8E72-C18FEAF42228}"/>
                    </a:ext>
                  </a:extLst>
                </p:cNvPr>
                <p:cNvGrpSpPr>
                  <a:grpSpLocks/>
                </p:cNvGrpSpPr>
                <p:nvPr/>
              </p:nvGrpSpPr>
              <p:grpSpPr bwMode="auto">
                <a:xfrm>
                  <a:off x="2481" y="4055"/>
                  <a:ext cx="363" cy="234"/>
                  <a:chOff x="2481" y="4055"/>
                  <a:chExt cx="363" cy="234"/>
                </a:xfrm>
              </p:grpSpPr>
              <p:grpSp>
                <p:nvGrpSpPr>
                  <p:cNvPr id="747" name="Group 83">
                    <a:extLst>
                      <a:ext uri="{FF2B5EF4-FFF2-40B4-BE49-F238E27FC236}">
                        <a16:creationId xmlns:a16="http://schemas.microsoft.com/office/drawing/2014/main" id="{C40386F2-B0B5-4782-BEC6-BB77935F9AD2}"/>
                      </a:ext>
                    </a:extLst>
                  </p:cNvPr>
                  <p:cNvGrpSpPr>
                    <a:grpSpLocks/>
                  </p:cNvGrpSpPr>
                  <p:nvPr/>
                </p:nvGrpSpPr>
                <p:grpSpPr bwMode="auto">
                  <a:xfrm>
                    <a:off x="2654" y="4217"/>
                    <a:ext cx="33" cy="28"/>
                    <a:chOff x="2654" y="4217"/>
                    <a:chExt cx="33" cy="28"/>
                  </a:xfrm>
                </p:grpSpPr>
                <p:sp>
                  <p:nvSpPr>
                    <p:cNvPr id="1000" name="Oval 84">
                      <a:extLst>
                        <a:ext uri="{FF2B5EF4-FFF2-40B4-BE49-F238E27FC236}">
                          <a16:creationId xmlns:a16="http://schemas.microsoft.com/office/drawing/2014/main" id="{2EBEB3BF-E7CF-42F0-91F2-B67E758CD70F}"/>
                        </a:ext>
                      </a:extLst>
                    </p:cNvPr>
                    <p:cNvSpPr>
                      <a:spLocks noChangeArrowheads="1"/>
                    </p:cNvSpPr>
                    <p:nvPr/>
                  </p:nvSpPr>
                  <p:spPr bwMode="auto">
                    <a:xfrm>
                      <a:off x="2654" y="4217"/>
                      <a:ext cx="33" cy="28"/>
                    </a:xfrm>
                    <a:prstGeom prst="ellipse">
                      <a:avLst/>
                    </a:prstGeom>
                    <a:solidFill>
                      <a:srgbClr val="80FFFF"/>
                    </a:solidFill>
                    <a:ln w="12700">
                      <a:noFill/>
                      <a:round/>
                      <a:headEnd/>
                      <a:tailEnd/>
                    </a:ln>
                  </p:spPr>
                  <p:txBody>
                    <a:bodyPr wrap="none" anchor="ctr"/>
                    <a:lstStyle/>
                    <a:p>
                      <a:endParaRPr lang="en-US" dirty="0"/>
                    </a:p>
                  </p:txBody>
                </p:sp>
                <p:sp>
                  <p:nvSpPr>
                    <p:cNvPr id="1001" name="Oval 85">
                      <a:extLst>
                        <a:ext uri="{FF2B5EF4-FFF2-40B4-BE49-F238E27FC236}">
                          <a16:creationId xmlns:a16="http://schemas.microsoft.com/office/drawing/2014/main" id="{24D53204-D228-472B-B660-874B6048EDE3}"/>
                        </a:ext>
                      </a:extLst>
                    </p:cNvPr>
                    <p:cNvSpPr>
                      <a:spLocks noChangeArrowheads="1"/>
                    </p:cNvSpPr>
                    <p:nvPr/>
                  </p:nvSpPr>
                  <p:spPr bwMode="auto">
                    <a:xfrm>
                      <a:off x="2657" y="4219"/>
                      <a:ext cx="23" cy="20"/>
                    </a:xfrm>
                    <a:prstGeom prst="ellipse">
                      <a:avLst/>
                    </a:prstGeom>
                    <a:solidFill>
                      <a:srgbClr val="00E0E0"/>
                    </a:solidFill>
                    <a:ln w="12700">
                      <a:noFill/>
                      <a:round/>
                      <a:headEnd/>
                      <a:tailEnd/>
                    </a:ln>
                  </p:spPr>
                  <p:txBody>
                    <a:bodyPr wrap="none" anchor="ctr"/>
                    <a:lstStyle/>
                    <a:p>
                      <a:endParaRPr lang="en-US" dirty="0"/>
                    </a:p>
                  </p:txBody>
                </p:sp>
                <p:sp>
                  <p:nvSpPr>
                    <p:cNvPr id="1002" name="Oval 86">
                      <a:extLst>
                        <a:ext uri="{FF2B5EF4-FFF2-40B4-BE49-F238E27FC236}">
                          <a16:creationId xmlns:a16="http://schemas.microsoft.com/office/drawing/2014/main" id="{F0582DF1-22F8-4136-8009-F6957EE14D8E}"/>
                        </a:ext>
                      </a:extLst>
                    </p:cNvPr>
                    <p:cNvSpPr>
                      <a:spLocks noChangeArrowheads="1"/>
                    </p:cNvSpPr>
                    <p:nvPr/>
                  </p:nvSpPr>
                  <p:spPr bwMode="auto">
                    <a:xfrm>
                      <a:off x="2660" y="4219"/>
                      <a:ext cx="24" cy="24"/>
                    </a:xfrm>
                    <a:prstGeom prst="ellipse">
                      <a:avLst/>
                    </a:prstGeom>
                    <a:solidFill>
                      <a:srgbClr val="80FFFF"/>
                    </a:solidFill>
                    <a:ln w="12700">
                      <a:noFill/>
                      <a:round/>
                      <a:headEnd/>
                      <a:tailEnd/>
                    </a:ln>
                  </p:spPr>
                  <p:txBody>
                    <a:bodyPr wrap="none" anchor="ctr"/>
                    <a:lstStyle/>
                    <a:p>
                      <a:endParaRPr lang="en-US" dirty="0"/>
                    </a:p>
                  </p:txBody>
                </p:sp>
                <p:sp>
                  <p:nvSpPr>
                    <p:cNvPr id="1003" name="Oval 87">
                      <a:extLst>
                        <a:ext uri="{FF2B5EF4-FFF2-40B4-BE49-F238E27FC236}">
                          <a16:creationId xmlns:a16="http://schemas.microsoft.com/office/drawing/2014/main" id="{24546DC8-F4A9-40D6-97F2-889A95B61213}"/>
                        </a:ext>
                      </a:extLst>
                    </p:cNvPr>
                    <p:cNvSpPr>
                      <a:spLocks noChangeArrowheads="1"/>
                    </p:cNvSpPr>
                    <p:nvPr/>
                  </p:nvSpPr>
                  <p:spPr bwMode="auto">
                    <a:xfrm>
                      <a:off x="2670" y="4222"/>
                      <a:ext cx="12" cy="13"/>
                    </a:xfrm>
                    <a:prstGeom prst="ellipse">
                      <a:avLst/>
                    </a:prstGeom>
                    <a:solidFill>
                      <a:srgbClr val="C0FFFF"/>
                    </a:solidFill>
                    <a:ln w="12700">
                      <a:noFill/>
                      <a:round/>
                      <a:headEnd/>
                      <a:tailEnd/>
                    </a:ln>
                  </p:spPr>
                  <p:txBody>
                    <a:bodyPr wrap="none" anchor="ctr"/>
                    <a:lstStyle/>
                    <a:p>
                      <a:endParaRPr lang="en-US" dirty="0"/>
                    </a:p>
                  </p:txBody>
                </p:sp>
                <p:sp>
                  <p:nvSpPr>
                    <p:cNvPr id="1004" name="Oval 88">
                      <a:extLst>
                        <a:ext uri="{FF2B5EF4-FFF2-40B4-BE49-F238E27FC236}">
                          <a16:creationId xmlns:a16="http://schemas.microsoft.com/office/drawing/2014/main" id="{60B5B2D0-3E79-496A-B902-F123176C854A}"/>
                        </a:ext>
                      </a:extLst>
                    </p:cNvPr>
                    <p:cNvSpPr>
                      <a:spLocks noChangeArrowheads="1"/>
                    </p:cNvSpPr>
                    <p:nvPr/>
                  </p:nvSpPr>
                  <p:spPr bwMode="auto">
                    <a:xfrm>
                      <a:off x="2679" y="4227"/>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48" name="Group 89">
                    <a:extLst>
                      <a:ext uri="{FF2B5EF4-FFF2-40B4-BE49-F238E27FC236}">
                        <a16:creationId xmlns:a16="http://schemas.microsoft.com/office/drawing/2014/main" id="{821CE475-30DD-42A0-AD73-07D11333D562}"/>
                      </a:ext>
                    </a:extLst>
                  </p:cNvPr>
                  <p:cNvGrpSpPr>
                    <a:grpSpLocks/>
                  </p:cNvGrpSpPr>
                  <p:nvPr/>
                </p:nvGrpSpPr>
                <p:grpSpPr bwMode="auto">
                  <a:xfrm>
                    <a:off x="2637" y="4182"/>
                    <a:ext cx="33" cy="28"/>
                    <a:chOff x="2637" y="4182"/>
                    <a:chExt cx="33" cy="28"/>
                  </a:xfrm>
                </p:grpSpPr>
                <p:sp>
                  <p:nvSpPr>
                    <p:cNvPr id="995" name="Oval 90">
                      <a:extLst>
                        <a:ext uri="{FF2B5EF4-FFF2-40B4-BE49-F238E27FC236}">
                          <a16:creationId xmlns:a16="http://schemas.microsoft.com/office/drawing/2014/main" id="{61D01417-3E2B-43CA-A889-2B24157AB2F1}"/>
                        </a:ext>
                      </a:extLst>
                    </p:cNvPr>
                    <p:cNvSpPr>
                      <a:spLocks noChangeArrowheads="1"/>
                    </p:cNvSpPr>
                    <p:nvPr/>
                  </p:nvSpPr>
                  <p:spPr bwMode="auto">
                    <a:xfrm>
                      <a:off x="2637" y="4182"/>
                      <a:ext cx="33" cy="28"/>
                    </a:xfrm>
                    <a:prstGeom prst="ellipse">
                      <a:avLst/>
                    </a:prstGeom>
                    <a:solidFill>
                      <a:srgbClr val="80FFFF"/>
                    </a:solidFill>
                    <a:ln w="12700">
                      <a:noFill/>
                      <a:round/>
                      <a:headEnd/>
                      <a:tailEnd/>
                    </a:ln>
                  </p:spPr>
                  <p:txBody>
                    <a:bodyPr wrap="none" anchor="ctr"/>
                    <a:lstStyle/>
                    <a:p>
                      <a:endParaRPr lang="en-US" dirty="0"/>
                    </a:p>
                  </p:txBody>
                </p:sp>
                <p:sp>
                  <p:nvSpPr>
                    <p:cNvPr id="996" name="Oval 91">
                      <a:extLst>
                        <a:ext uri="{FF2B5EF4-FFF2-40B4-BE49-F238E27FC236}">
                          <a16:creationId xmlns:a16="http://schemas.microsoft.com/office/drawing/2014/main" id="{02950452-4D35-44A0-8311-7449B32E13A1}"/>
                        </a:ext>
                      </a:extLst>
                    </p:cNvPr>
                    <p:cNvSpPr>
                      <a:spLocks noChangeArrowheads="1"/>
                    </p:cNvSpPr>
                    <p:nvPr/>
                  </p:nvSpPr>
                  <p:spPr bwMode="auto">
                    <a:xfrm>
                      <a:off x="2644" y="4188"/>
                      <a:ext cx="22" cy="20"/>
                    </a:xfrm>
                    <a:prstGeom prst="ellipse">
                      <a:avLst/>
                    </a:prstGeom>
                    <a:solidFill>
                      <a:srgbClr val="00E0E0"/>
                    </a:solidFill>
                    <a:ln w="12700">
                      <a:noFill/>
                      <a:round/>
                      <a:headEnd/>
                      <a:tailEnd/>
                    </a:ln>
                  </p:spPr>
                  <p:txBody>
                    <a:bodyPr wrap="none" anchor="ctr"/>
                    <a:lstStyle/>
                    <a:p>
                      <a:endParaRPr lang="en-US" dirty="0"/>
                    </a:p>
                  </p:txBody>
                </p:sp>
                <p:sp>
                  <p:nvSpPr>
                    <p:cNvPr id="997" name="Oval 92">
                      <a:extLst>
                        <a:ext uri="{FF2B5EF4-FFF2-40B4-BE49-F238E27FC236}">
                          <a16:creationId xmlns:a16="http://schemas.microsoft.com/office/drawing/2014/main" id="{FD9FAD47-D1AC-451E-96B2-DB59C1B31F55}"/>
                        </a:ext>
                      </a:extLst>
                    </p:cNvPr>
                    <p:cNvSpPr>
                      <a:spLocks noChangeArrowheads="1"/>
                    </p:cNvSpPr>
                    <p:nvPr/>
                  </p:nvSpPr>
                  <p:spPr bwMode="auto">
                    <a:xfrm>
                      <a:off x="2639" y="4183"/>
                      <a:ext cx="24" cy="25"/>
                    </a:xfrm>
                    <a:prstGeom prst="ellipse">
                      <a:avLst/>
                    </a:prstGeom>
                    <a:solidFill>
                      <a:srgbClr val="80FFFF"/>
                    </a:solidFill>
                    <a:ln w="12700">
                      <a:noFill/>
                      <a:round/>
                      <a:headEnd/>
                      <a:tailEnd/>
                    </a:ln>
                  </p:spPr>
                  <p:txBody>
                    <a:bodyPr wrap="none" anchor="ctr"/>
                    <a:lstStyle/>
                    <a:p>
                      <a:endParaRPr lang="en-US" dirty="0"/>
                    </a:p>
                  </p:txBody>
                </p:sp>
                <p:sp>
                  <p:nvSpPr>
                    <p:cNvPr id="998" name="Oval 93">
                      <a:extLst>
                        <a:ext uri="{FF2B5EF4-FFF2-40B4-BE49-F238E27FC236}">
                          <a16:creationId xmlns:a16="http://schemas.microsoft.com/office/drawing/2014/main" id="{0DE2C833-A47F-4743-B2CA-43D549BB375E}"/>
                        </a:ext>
                      </a:extLst>
                    </p:cNvPr>
                    <p:cNvSpPr>
                      <a:spLocks noChangeArrowheads="1"/>
                    </p:cNvSpPr>
                    <p:nvPr/>
                  </p:nvSpPr>
                  <p:spPr bwMode="auto">
                    <a:xfrm>
                      <a:off x="2641" y="4193"/>
                      <a:ext cx="13" cy="12"/>
                    </a:xfrm>
                    <a:prstGeom prst="ellipse">
                      <a:avLst/>
                    </a:prstGeom>
                    <a:solidFill>
                      <a:srgbClr val="C0FFFF"/>
                    </a:solidFill>
                    <a:ln w="12700">
                      <a:noFill/>
                      <a:round/>
                      <a:headEnd/>
                      <a:tailEnd/>
                    </a:ln>
                  </p:spPr>
                  <p:txBody>
                    <a:bodyPr wrap="none" anchor="ctr"/>
                    <a:lstStyle/>
                    <a:p>
                      <a:endParaRPr lang="en-US" dirty="0"/>
                    </a:p>
                  </p:txBody>
                </p:sp>
                <p:sp>
                  <p:nvSpPr>
                    <p:cNvPr id="999" name="Oval 94">
                      <a:extLst>
                        <a:ext uri="{FF2B5EF4-FFF2-40B4-BE49-F238E27FC236}">
                          <a16:creationId xmlns:a16="http://schemas.microsoft.com/office/drawing/2014/main" id="{CB75026E-06B1-4D03-B4B5-90CAB43926AB}"/>
                        </a:ext>
                      </a:extLst>
                    </p:cNvPr>
                    <p:cNvSpPr>
                      <a:spLocks noChangeArrowheads="1"/>
                    </p:cNvSpPr>
                    <p:nvPr/>
                  </p:nvSpPr>
                  <p:spPr bwMode="auto">
                    <a:xfrm>
                      <a:off x="2644" y="4199"/>
                      <a:ext cx="1" cy="2"/>
                    </a:xfrm>
                    <a:prstGeom prst="ellipse">
                      <a:avLst/>
                    </a:prstGeom>
                    <a:solidFill>
                      <a:srgbClr val="FFFFFF"/>
                    </a:solidFill>
                    <a:ln w="12700">
                      <a:noFill/>
                      <a:round/>
                      <a:headEnd/>
                      <a:tailEnd/>
                    </a:ln>
                  </p:spPr>
                  <p:txBody>
                    <a:bodyPr wrap="none" anchor="ctr"/>
                    <a:lstStyle/>
                    <a:p>
                      <a:endParaRPr lang="en-US" dirty="0"/>
                    </a:p>
                  </p:txBody>
                </p:sp>
              </p:grpSp>
              <p:grpSp>
                <p:nvGrpSpPr>
                  <p:cNvPr id="749" name="Group 95">
                    <a:extLst>
                      <a:ext uri="{FF2B5EF4-FFF2-40B4-BE49-F238E27FC236}">
                        <a16:creationId xmlns:a16="http://schemas.microsoft.com/office/drawing/2014/main" id="{C97B71E4-344A-4CD1-8E8D-AEFC7C44D3AD}"/>
                      </a:ext>
                    </a:extLst>
                  </p:cNvPr>
                  <p:cNvGrpSpPr>
                    <a:grpSpLocks/>
                  </p:cNvGrpSpPr>
                  <p:nvPr/>
                </p:nvGrpSpPr>
                <p:grpSpPr bwMode="auto">
                  <a:xfrm>
                    <a:off x="2692" y="4186"/>
                    <a:ext cx="33" cy="27"/>
                    <a:chOff x="2692" y="4186"/>
                    <a:chExt cx="33" cy="27"/>
                  </a:xfrm>
                </p:grpSpPr>
                <p:sp>
                  <p:nvSpPr>
                    <p:cNvPr id="990" name="Oval 96">
                      <a:extLst>
                        <a:ext uri="{FF2B5EF4-FFF2-40B4-BE49-F238E27FC236}">
                          <a16:creationId xmlns:a16="http://schemas.microsoft.com/office/drawing/2014/main" id="{7F768911-45AF-4681-9C20-887945E85C3C}"/>
                        </a:ext>
                      </a:extLst>
                    </p:cNvPr>
                    <p:cNvSpPr>
                      <a:spLocks noChangeArrowheads="1"/>
                    </p:cNvSpPr>
                    <p:nvPr/>
                  </p:nvSpPr>
                  <p:spPr bwMode="auto">
                    <a:xfrm>
                      <a:off x="2692" y="4186"/>
                      <a:ext cx="33" cy="27"/>
                    </a:xfrm>
                    <a:prstGeom prst="ellipse">
                      <a:avLst/>
                    </a:prstGeom>
                    <a:solidFill>
                      <a:srgbClr val="80FFFF"/>
                    </a:solidFill>
                    <a:ln w="12700">
                      <a:noFill/>
                      <a:round/>
                      <a:headEnd/>
                      <a:tailEnd/>
                    </a:ln>
                  </p:spPr>
                  <p:txBody>
                    <a:bodyPr wrap="none" anchor="ctr"/>
                    <a:lstStyle/>
                    <a:p>
                      <a:endParaRPr lang="en-US" dirty="0"/>
                    </a:p>
                  </p:txBody>
                </p:sp>
                <p:sp>
                  <p:nvSpPr>
                    <p:cNvPr id="991" name="Oval 97">
                      <a:extLst>
                        <a:ext uri="{FF2B5EF4-FFF2-40B4-BE49-F238E27FC236}">
                          <a16:creationId xmlns:a16="http://schemas.microsoft.com/office/drawing/2014/main" id="{0C5EFE8A-09BA-4B94-8170-D842B5D4ACEC}"/>
                        </a:ext>
                      </a:extLst>
                    </p:cNvPr>
                    <p:cNvSpPr>
                      <a:spLocks noChangeArrowheads="1"/>
                    </p:cNvSpPr>
                    <p:nvPr/>
                  </p:nvSpPr>
                  <p:spPr bwMode="auto">
                    <a:xfrm>
                      <a:off x="2698" y="4188"/>
                      <a:ext cx="23" cy="20"/>
                    </a:xfrm>
                    <a:prstGeom prst="ellipse">
                      <a:avLst/>
                    </a:prstGeom>
                    <a:solidFill>
                      <a:srgbClr val="00E0E0"/>
                    </a:solidFill>
                    <a:ln w="12700">
                      <a:noFill/>
                      <a:round/>
                      <a:headEnd/>
                      <a:tailEnd/>
                    </a:ln>
                  </p:spPr>
                  <p:txBody>
                    <a:bodyPr wrap="none" anchor="ctr"/>
                    <a:lstStyle/>
                    <a:p>
                      <a:endParaRPr lang="en-US" dirty="0"/>
                    </a:p>
                  </p:txBody>
                </p:sp>
                <p:sp>
                  <p:nvSpPr>
                    <p:cNvPr id="992" name="Oval 98">
                      <a:extLst>
                        <a:ext uri="{FF2B5EF4-FFF2-40B4-BE49-F238E27FC236}">
                          <a16:creationId xmlns:a16="http://schemas.microsoft.com/office/drawing/2014/main" id="{E2D432F6-5202-4165-A076-A25314CD31C2}"/>
                        </a:ext>
                      </a:extLst>
                    </p:cNvPr>
                    <p:cNvSpPr>
                      <a:spLocks noChangeArrowheads="1"/>
                    </p:cNvSpPr>
                    <p:nvPr/>
                  </p:nvSpPr>
                  <p:spPr bwMode="auto">
                    <a:xfrm>
                      <a:off x="2695" y="4188"/>
                      <a:ext cx="23" cy="24"/>
                    </a:xfrm>
                    <a:prstGeom prst="ellipse">
                      <a:avLst/>
                    </a:prstGeom>
                    <a:solidFill>
                      <a:srgbClr val="80FFFF"/>
                    </a:solidFill>
                    <a:ln w="12700">
                      <a:noFill/>
                      <a:round/>
                      <a:headEnd/>
                      <a:tailEnd/>
                    </a:ln>
                  </p:spPr>
                  <p:txBody>
                    <a:bodyPr wrap="none" anchor="ctr"/>
                    <a:lstStyle/>
                    <a:p>
                      <a:endParaRPr lang="en-US" dirty="0"/>
                    </a:p>
                  </p:txBody>
                </p:sp>
                <p:sp>
                  <p:nvSpPr>
                    <p:cNvPr id="993" name="Oval 99">
                      <a:extLst>
                        <a:ext uri="{FF2B5EF4-FFF2-40B4-BE49-F238E27FC236}">
                          <a16:creationId xmlns:a16="http://schemas.microsoft.com/office/drawing/2014/main" id="{6401E4F9-FCC8-47EF-BAF6-5322E720BC74}"/>
                        </a:ext>
                      </a:extLst>
                    </p:cNvPr>
                    <p:cNvSpPr>
                      <a:spLocks noChangeArrowheads="1"/>
                    </p:cNvSpPr>
                    <p:nvPr/>
                  </p:nvSpPr>
                  <p:spPr bwMode="auto">
                    <a:xfrm>
                      <a:off x="2697" y="4190"/>
                      <a:ext cx="13" cy="13"/>
                    </a:xfrm>
                    <a:prstGeom prst="ellipse">
                      <a:avLst/>
                    </a:prstGeom>
                    <a:solidFill>
                      <a:srgbClr val="C0FFFF"/>
                    </a:solidFill>
                    <a:ln w="12700">
                      <a:noFill/>
                      <a:round/>
                      <a:headEnd/>
                      <a:tailEnd/>
                    </a:ln>
                  </p:spPr>
                  <p:txBody>
                    <a:bodyPr wrap="none" anchor="ctr"/>
                    <a:lstStyle/>
                    <a:p>
                      <a:endParaRPr lang="en-US" dirty="0"/>
                    </a:p>
                  </p:txBody>
                </p:sp>
                <p:sp>
                  <p:nvSpPr>
                    <p:cNvPr id="994" name="Oval 100">
                      <a:extLst>
                        <a:ext uri="{FF2B5EF4-FFF2-40B4-BE49-F238E27FC236}">
                          <a16:creationId xmlns:a16="http://schemas.microsoft.com/office/drawing/2014/main" id="{AC4B042B-733D-4301-8553-ABBE42A348E5}"/>
                        </a:ext>
                      </a:extLst>
                    </p:cNvPr>
                    <p:cNvSpPr>
                      <a:spLocks noChangeArrowheads="1"/>
                    </p:cNvSpPr>
                    <p:nvPr/>
                  </p:nvSpPr>
                  <p:spPr bwMode="auto">
                    <a:xfrm>
                      <a:off x="2699" y="4196"/>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50" name="Group 101">
                    <a:extLst>
                      <a:ext uri="{FF2B5EF4-FFF2-40B4-BE49-F238E27FC236}">
                        <a16:creationId xmlns:a16="http://schemas.microsoft.com/office/drawing/2014/main" id="{0FC11EBA-9B9F-40F4-85C6-23C2C14FCE11}"/>
                      </a:ext>
                    </a:extLst>
                  </p:cNvPr>
                  <p:cNvGrpSpPr>
                    <a:grpSpLocks/>
                  </p:cNvGrpSpPr>
                  <p:nvPr/>
                </p:nvGrpSpPr>
                <p:grpSpPr bwMode="auto">
                  <a:xfrm>
                    <a:off x="2740" y="4205"/>
                    <a:ext cx="24" cy="19"/>
                    <a:chOff x="2740" y="4205"/>
                    <a:chExt cx="24" cy="19"/>
                  </a:xfrm>
                </p:grpSpPr>
                <p:sp>
                  <p:nvSpPr>
                    <p:cNvPr id="985" name="Oval 102">
                      <a:extLst>
                        <a:ext uri="{FF2B5EF4-FFF2-40B4-BE49-F238E27FC236}">
                          <a16:creationId xmlns:a16="http://schemas.microsoft.com/office/drawing/2014/main" id="{BA453B3E-61C3-4045-847D-329CD00840E1}"/>
                        </a:ext>
                      </a:extLst>
                    </p:cNvPr>
                    <p:cNvSpPr>
                      <a:spLocks noChangeArrowheads="1"/>
                    </p:cNvSpPr>
                    <p:nvPr/>
                  </p:nvSpPr>
                  <p:spPr bwMode="auto">
                    <a:xfrm>
                      <a:off x="2740" y="4205"/>
                      <a:ext cx="24" cy="19"/>
                    </a:xfrm>
                    <a:prstGeom prst="ellipse">
                      <a:avLst/>
                    </a:prstGeom>
                    <a:solidFill>
                      <a:srgbClr val="80FFFF"/>
                    </a:solidFill>
                    <a:ln w="12700">
                      <a:noFill/>
                      <a:round/>
                      <a:headEnd/>
                      <a:tailEnd/>
                    </a:ln>
                  </p:spPr>
                  <p:txBody>
                    <a:bodyPr wrap="none" anchor="ctr"/>
                    <a:lstStyle/>
                    <a:p>
                      <a:endParaRPr lang="en-US" dirty="0"/>
                    </a:p>
                  </p:txBody>
                </p:sp>
                <p:sp>
                  <p:nvSpPr>
                    <p:cNvPr id="986" name="Oval 103">
                      <a:extLst>
                        <a:ext uri="{FF2B5EF4-FFF2-40B4-BE49-F238E27FC236}">
                          <a16:creationId xmlns:a16="http://schemas.microsoft.com/office/drawing/2014/main" id="{6BDB7FB9-250A-4B5A-902A-AF29CA073889}"/>
                        </a:ext>
                      </a:extLst>
                    </p:cNvPr>
                    <p:cNvSpPr>
                      <a:spLocks noChangeArrowheads="1"/>
                    </p:cNvSpPr>
                    <p:nvPr/>
                  </p:nvSpPr>
                  <p:spPr bwMode="auto">
                    <a:xfrm>
                      <a:off x="2745" y="4208"/>
                      <a:ext cx="16" cy="10"/>
                    </a:xfrm>
                    <a:prstGeom prst="ellipse">
                      <a:avLst/>
                    </a:prstGeom>
                    <a:solidFill>
                      <a:srgbClr val="00E0E0"/>
                    </a:solidFill>
                    <a:ln w="12700">
                      <a:noFill/>
                      <a:round/>
                      <a:headEnd/>
                      <a:tailEnd/>
                    </a:ln>
                  </p:spPr>
                  <p:txBody>
                    <a:bodyPr wrap="none" anchor="ctr"/>
                    <a:lstStyle/>
                    <a:p>
                      <a:endParaRPr lang="en-US" dirty="0"/>
                    </a:p>
                  </p:txBody>
                </p:sp>
                <p:sp>
                  <p:nvSpPr>
                    <p:cNvPr id="987" name="Oval 104">
                      <a:extLst>
                        <a:ext uri="{FF2B5EF4-FFF2-40B4-BE49-F238E27FC236}">
                          <a16:creationId xmlns:a16="http://schemas.microsoft.com/office/drawing/2014/main" id="{91A7EC19-E33B-46BB-AD11-857BC5AB8E22}"/>
                        </a:ext>
                      </a:extLst>
                    </p:cNvPr>
                    <p:cNvSpPr>
                      <a:spLocks noChangeArrowheads="1"/>
                    </p:cNvSpPr>
                    <p:nvPr/>
                  </p:nvSpPr>
                  <p:spPr bwMode="auto">
                    <a:xfrm>
                      <a:off x="2743" y="4208"/>
                      <a:ext cx="16" cy="13"/>
                    </a:xfrm>
                    <a:prstGeom prst="ellipse">
                      <a:avLst/>
                    </a:prstGeom>
                    <a:solidFill>
                      <a:srgbClr val="80FFFF"/>
                    </a:solidFill>
                    <a:ln w="12700">
                      <a:noFill/>
                      <a:round/>
                      <a:headEnd/>
                      <a:tailEnd/>
                    </a:ln>
                  </p:spPr>
                  <p:txBody>
                    <a:bodyPr wrap="none" anchor="ctr"/>
                    <a:lstStyle/>
                    <a:p>
                      <a:endParaRPr lang="en-US" dirty="0"/>
                    </a:p>
                  </p:txBody>
                </p:sp>
                <p:sp>
                  <p:nvSpPr>
                    <p:cNvPr id="988" name="Oval 105">
                      <a:extLst>
                        <a:ext uri="{FF2B5EF4-FFF2-40B4-BE49-F238E27FC236}">
                          <a16:creationId xmlns:a16="http://schemas.microsoft.com/office/drawing/2014/main" id="{3C310D14-195F-4F97-9E0F-3609817A346F}"/>
                        </a:ext>
                      </a:extLst>
                    </p:cNvPr>
                    <p:cNvSpPr>
                      <a:spLocks noChangeArrowheads="1"/>
                    </p:cNvSpPr>
                    <p:nvPr/>
                  </p:nvSpPr>
                  <p:spPr bwMode="auto">
                    <a:xfrm>
                      <a:off x="2744" y="4209"/>
                      <a:ext cx="8" cy="6"/>
                    </a:xfrm>
                    <a:prstGeom prst="ellipse">
                      <a:avLst/>
                    </a:prstGeom>
                    <a:solidFill>
                      <a:srgbClr val="C0FFFF"/>
                    </a:solidFill>
                    <a:ln w="12700">
                      <a:noFill/>
                      <a:round/>
                      <a:headEnd/>
                      <a:tailEnd/>
                    </a:ln>
                  </p:spPr>
                  <p:txBody>
                    <a:bodyPr wrap="none" anchor="ctr"/>
                    <a:lstStyle/>
                    <a:p>
                      <a:endParaRPr lang="en-US" dirty="0"/>
                    </a:p>
                  </p:txBody>
                </p:sp>
                <p:sp>
                  <p:nvSpPr>
                    <p:cNvPr id="989" name="Oval 106">
                      <a:extLst>
                        <a:ext uri="{FF2B5EF4-FFF2-40B4-BE49-F238E27FC236}">
                          <a16:creationId xmlns:a16="http://schemas.microsoft.com/office/drawing/2014/main" id="{D3ABDF94-52E9-4579-8D22-1A6CDCA8FC43}"/>
                        </a:ext>
                      </a:extLst>
                    </p:cNvPr>
                    <p:cNvSpPr>
                      <a:spLocks noChangeArrowheads="1"/>
                    </p:cNvSpPr>
                    <p:nvPr/>
                  </p:nvSpPr>
                  <p:spPr bwMode="auto">
                    <a:xfrm>
                      <a:off x="2744" y="4211"/>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51" name="Group 107">
                    <a:extLst>
                      <a:ext uri="{FF2B5EF4-FFF2-40B4-BE49-F238E27FC236}">
                        <a16:creationId xmlns:a16="http://schemas.microsoft.com/office/drawing/2014/main" id="{94AA8504-60E0-4CB0-ABE6-16C3CE9D8C20}"/>
                      </a:ext>
                    </a:extLst>
                  </p:cNvPr>
                  <p:cNvGrpSpPr>
                    <a:grpSpLocks/>
                  </p:cNvGrpSpPr>
                  <p:nvPr/>
                </p:nvGrpSpPr>
                <p:grpSpPr bwMode="auto">
                  <a:xfrm>
                    <a:off x="2710" y="4216"/>
                    <a:ext cx="29" cy="22"/>
                    <a:chOff x="2710" y="4216"/>
                    <a:chExt cx="29" cy="22"/>
                  </a:xfrm>
                </p:grpSpPr>
                <p:sp>
                  <p:nvSpPr>
                    <p:cNvPr id="980" name="Oval 108">
                      <a:extLst>
                        <a:ext uri="{FF2B5EF4-FFF2-40B4-BE49-F238E27FC236}">
                          <a16:creationId xmlns:a16="http://schemas.microsoft.com/office/drawing/2014/main" id="{AC791E65-2778-4B9D-8109-04A35EABA87E}"/>
                        </a:ext>
                      </a:extLst>
                    </p:cNvPr>
                    <p:cNvSpPr>
                      <a:spLocks noChangeArrowheads="1"/>
                    </p:cNvSpPr>
                    <p:nvPr/>
                  </p:nvSpPr>
                  <p:spPr bwMode="auto">
                    <a:xfrm>
                      <a:off x="2710" y="4216"/>
                      <a:ext cx="29" cy="22"/>
                    </a:xfrm>
                    <a:prstGeom prst="ellipse">
                      <a:avLst/>
                    </a:prstGeom>
                    <a:solidFill>
                      <a:srgbClr val="80FFFF"/>
                    </a:solidFill>
                    <a:ln w="12700">
                      <a:noFill/>
                      <a:round/>
                      <a:headEnd/>
                      <a:tailEnd/>
                    </a:ln>
                  </p:spPr>
                  <p:txBody>
                    <a:bodyPr wrap="none" anchor="ctr"/>
                    <a:lstStyle/>
                    <a:p>
                      <a:endParaRPr lang="en-US" dirty="0"/>
                    </a:p>
                  </p:txBody>
                </p:sp>
                <p:sp>
                  <p:nvSpPr>
                    <p:cNvPr id="981" name="Oval 109">
                      <a:extLst>
                        <a:ext uri="{FF2B5EF4-FFF2-40B4-BE49-F238E27FC236}">
                          <a16:creationId xmlns:a16="http://schemas.microsoft.com/office/drawing/2014/main" id="{3BA1488F-1EDC-45F0-AB7B-96F4D24A1167}"/>
                        </a:ext>
                      </a:extLst>
                    </p:cNvPr>
                    <p:cNvSpPr>
                      <a:spLocks noChangeArrowheads="1"/>
                    </p:cNvSpPr>
                    <p:nvPr/>
                  </p:nvSpPr>
                  <p:spPr bwMode="auto">
                    <a:xfrm>
                      <a:off x="2714" y="4217"/>
                      <a:ext cx="18" cy="14"/>
                    </a:xfrm>
                    <a:prstGeom prst="ellipse">
                      <a:avLst/>
                    </a:prstGeom>
                    <a:solidFill>
                      <a:srgbClr val="00E0E0"/>
                    </a:solidFill>
                    <a:ln w="12700">
                      <a:noFill/>
                      <a:round/>
                      <a:headEnd/>
                      <a:tailEnd/>
                    </a:ln>
                  </p:spPr>
                  <p:txBody>
                    <a:bodyPr wrap="none" anchor="ctr"/>
                    <a:lstStyle/>
                    <a:p>
                      <a:endParaRPr lang="en-US" dirty="0"/>
                    </a:p>
                  </p:txBody>
                </p:sp>
                <p:sp>
                  <p:nvSpPr>
                    <p:cNvPr id="982" name="Oval 110">
                      <a:extLst>
                        <a:ext uri="{FF2B5EF4-FFF2-40B4-BE49-F238E27FC236}">
                          <a16:creationId xmlns:a16="http://schemas.microsoft.com/office/drawing/2014/main" id="{016536A2-EE63-4E69-A6C7-4CDD3097BA1E}"/>
                        </a:ext>
                      </a:extLst>
                    </p:cNvPr>
                    <p:cNvSpPr>
                      <a:spLocks noChangeArrowheads="1"/>
                    </p:cNvSpPr>
                    <p:nvPr/>
                  </p:nvSpPr>
                  <p:spPr bwMode="auto">
                    <a:xfrm>
                      <a:off x="2716" y="4217"/>
                      <a:ext cx="20" cy="19"/>
                    </a:xfrm>
                    <a:prstGeom prst="ellipse">
                      <a:avLst/>
                    </a:prstGeom>
                    <a:solidFill>
                      <a:srgbClr val="80FFFF"/>
                    </a:solidFill>
                    <a:ln w="12700">
                      <a:noFill/>
                      <a:round/>
                      <a:headEnd/>
                      <a:tailEnd/>
                    </a:ln>
                  </p:spPr>
                  <p:txBody>
                    <a:bodyPr wrap="none" anchor="ctr"/>
                    <a:lstStyle/>
                    <a:p>
                      <a:endParaRPr lang="en-US" dirty="0"/>
                    </a:p>
                  </p:txBody>
                </p:sp>
                <p:sp>
                  <p:nvSpPr>
                    <p:cNvPr id="983" name="Oval 111">
                      <a:extLst>
                        <a:ext uri="{FF2B5EF4-FFF2-40B4-BE49-F238E27FC236}">
                          <a16:creationId xmlns:a16="http://schemas.microsoft.com/office/drawing/2014/main" id="{1D2F0935-DA64-4CCA-B006-40A8994BF8A6}"/>
                        </a:ext>
                      </a:extLst>
                    </p:cNvPr>
                    <p:cNvSpPr>
                      <a:spLocks noChangeArrowheads="1"/>
                    </p:cNvSpPr>
                    <p:nvPr/>
                  </p:nvSpPr>
                  <p:spPr bwMode="auto">
                    <a:xfrm>
                      <a:off x="2723" y="4219"/>
                      <a:ext cx="11" cy="10"/>
                    </a:xfrm>
                    <a:prstGeom prst="ellipse">
                      <a:avLst/>
                    </a:prstGeom>
                    <a:solidFill>
                      <a:srgbClr val="C0FFFF"/>
                    </a:solidFill>
                    <a:ln w="12700">
                      <a:noFill/>
                      <a:round/>
                      <a:headEnd/>
                      <a:tailEnd/>
                    </a:ln>
                  </p:spPr>
                  <p:txBody>
                    <a:bodyPr wrap="none" anchor="ctr"/>
                    <a:lstStyle/>
                    <a:p>
                      <a:endParaRPr lang="en-US" dirty="0"/>
                    </a:p>
                  </p:txBody>
                </p:sp>
                <p:sp>
                  <p:nvSpPr>
                    <p:cNvPr id="984" name="Oval 112">
                      <a:extLst>
                        <a:ext uri="{FF2B5EF4-FFF2-40B4-BE49-F238E27FC236}">
                          <a16:creationId xmlns:a16="http://schemas.microsoft.com/office/drawing/2014/main" id="{2BDD9DC9-AB5D-4DDE-AB14-4F7215F3EBA6}"/>
                        </a:ext>
                      </a:extLst>
                    </p:cNvPr>
                    <p:cNvSpPr>
                      <a:spLocks noChangeArrowheads="1"/>
                    </p:cNvSpPr>
                    <p:nvPr/>
                  </p:nvSpPr>
                  <p:spPr bwMode="auto">
                    <a:xfrm>
                      <a:off x="2731" y="4224"/>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52" name="Group 113">
                    <a:extLst>
                      <a:ext uri="{FF2B5EF4-FFF2-40B4-BE49-F238E27FC236}">
                        <a16:creationId xmlns:a16="http://schemas.microsoft.com/office/drawing/2014/main" id="{30ED6C36-D92C-40FC-8FEF-FD2DCCBE8B94}"/>
                      </a:ext>
                    </a:extLst>
                  </p:cNvPr>
                  <p:cNvGrpSpPr>
                    <a:grpSpLocks/>
                  </p:cNvGrpSpPr>
                  <p:nvPr/>
                </p:nvGrpSpPr>
                <p:grpSpPr bwMode="auto">
                  <a:xfrm>
                    <a:off x="2666" y="4204"/>
                    <a:ext cx="18" cy="14"/>
                    <a:chOff x="2666" y="4204"/>
                    <a:chExt cx="18" cy="14"/>
                  </a:xfrm>
                </p:grpSpPr>
                <p:sp>
                  <p:nvSpPr>
                    <p:cNvPr id="975" name="Oval 114">
                      <a:extLst>
                        <a:ext uri="{FF2B5EF4-FFF2-40B4-BE49-F238E27FC236}">
                          <a16:creationId xmlns:a16="http://schemas.microsoft.com/office/drawing/2014/main" id="{3425F310-5756-4974-838D-9A453315548A}"/>
                        </a:ext>
                      </a:extLst>
                    </p:cNvPr>
                    <p:cNvSpPr>
                      <a:spLocks noChangeArrowheads="1"/>
                    </p:cNvSpPr>
                    <p:nvPr/>
                  </p:nvSpPr>
                  <p:spPr bwMode="auto">
                    <a:xfrm>
                      <a:off x="2666" y="4204"/>
                      <a:ext cx="18" cy="14"/>
                    </a:xfrm>
                    <a:prstGeom prst="ellipse">
                      <a:avLst/>
                    </a:prstGeom>
                    <a:solidFill>
                      <a:srgbClr val="80FFFF"/>
                    </a:solidFill>
                    <a:ln w="12700">
                      <a:noFill/>
                      <a:round/>
                      <a:headEnd/>
                      <a:tailEnd/>
                    </a:ln>
                  </p:spPr>
                  <p:txBody>
                    <a:bodyPr wrap="none" anchor="ctr"/>
                    <a:lstStyle/>
                    <a:p>
                      <a:endParaRPr lang="en-US" dirty="0"/>
                    </a:p>
                  </p:txBody>
                </p:sp>
                <p:sp>
                  <p:nvSpPr>
                    <p:cNvPr id="976" name="Oval 115">
                      <a:extLst>
                        <a:ext uri="{FF2B5EF4-FFF2-40B4-BE49-F238E27FC236}">
                          <a16:creationId xmlns:a16="http://schemas.microsoft.com/office/drawing/2014/main" id="{DF220469-B641-4650-8735-0E4180E9A9CF}"/>
                        </a:ext>
                      </a:extLst>
                    </p:cNvPr>
                    <p:cNvSpPr>
                      <a:spLocks noChangeArrowheads="1"/>
                    </p:cNvSpPr>
                    <p:nvPr/>
                  </p:nvSpPr>
                  <p:spPr bwMode="auto">
                    <a:xfrm>
                      <a:off x="2670" y="4205"/>
                      <a:ext cx="12" cy="10"/>
                    </a:xfrm>
                    <a:prstGeom prst="ellipse">
                      <a:avLst/>
                    </a:prstGeom>
                    <a:solidFill>
                      <a:srgbClr val="00E0E0"/>
                    </a:solidFill>
                    <a:ln w="12700">
                      <a:noFill/>
                      <a:round/>
                      <a:headEnd/>
                      <a:tailEnd/>
                    </a:ln>
                  </p:spPr>
                  <p:txBody>
                    <a:bodyPr wrap="none" anchor="ctr"/>
                    <a:lstStyle/>
                    <a:p>
                      <a:endParaRPr lang="en-US" dirty="0"/>
                    </a:p>
                  </p:txBody>
                </p:sp>
                <p:sp>
                  <p:nvSpPr>
                    <p:cNvPr id="977" name="Oval 116">
                      <a:extLst>
                        <a:ext uri="{FF2B5EF4-FFF2-40B4-BE49-F238E27FC236}">
                          <a16:creationId xmlns:a16="http://schemas.microsoft.com/office/drawing/2014/main" id="{675DA28A-5E19-4C6A-AFC0-1A667C9F0079}"/>
                        </a:ext>
                      </a:extLst>
                    </p:cNvPr>
                    <p:cNvSpPr>
                      <a:spLocks noChangeArrowheads="1"/>
                    </p:cNvSpPr>
                    <p:nvPr/>
                  </p:nvSpPr>
                  <p:spPr bwMode="auto">
                    <a:xfrm>
                      <a:off x="2668" y="4205"/>
                      <a:ext cx="12" cy="12"/>
                    </a:xfrm>
                    <a:prstGeom prst="ellipse">
                      <a:avLst/>
                    </a:prstGeom>
                    <a:solidFill>
                      <a:srgbClr val="80FFFF"/>
                    </a:solidFill>
                    <a:ln w="12700">
                      <a:noFill/>
                      <a:round/>
                      <a:headEnd/>
                      <a:tailEnd/>
                    </a:ln>
                  </p:spPr>
                  <p:txBody>
                    <a:bodyPr wrap="none" anchor="ctr"/>
                    <a:lstStyle/>
                    <a:p>
                      <a:endParaRPr lang="en-US" dirty="0"/>
                    </a:p>
                  </p:txBody>
                </p:sp>
                <p:sp>
                  <p:nvSpPr>
                    <p:cNvPr id="978" name="Oval 117">
                      <a:extLst>
                        <a:ext uri="{FF2B5EF4-FFF2-40B4-BE49-F238E27FC236}">
                          <a16:creationId xmlns:a16="http://schemas.microsoft.com/office/drawing/2014/main" id="{301A2D20-61A4-4BD4-B792-B73FAE6EFD80}"/>
                        </a:ext>
                      </a:extLst>
                    </p:cNvPr>
                    <p:cNvSpPr>
                      <a:spLocks noChangeArrowheads="1"/>
                    </p:cNvSpPr>
                    <p:nvPr/>
                  </p:nvSpPr>
                  <p:spPr bwMode="auto">
                    <a:xfrm>
                      <a:off x="2670" y="4208"/>
                      <a:ext cx="5" cy="4"/>
                    </a:xfrm>
                    <a:prstGeom prst="ellipse">
                      <a:avLst/>
                    </a:prstGeom>
                    <a:solidFill>
                      <a:srgbClr val="C0FFFF"/>
                    </a:solidFill>
                    <a:ln w="12700">
                      <a:noFill/>
                      <a:round/>
                      <a:headEnd/>
                      <a:tailEnd/>
                    </a:ln>
                  </p:spPr>
                  <p:txBody>
                    <a:bodyPr wrap="none" anchor="ctr"/>
                    <a:lstStyle/>
                    <a:p>
                      <a:endParaRPr lang="en-US" dirty="0"/>
                    </a:p>
                  </p:txBody>
                </p:sp>
                <p:sp>
                  <p:nvSpPr>
                    <p:cNvPr id="979" name="Oval 118">
                      <a:extLst>
                        <a:ext uri="{FF2B5EF4-FFF2-40B4-BE49-F238E27FC236}">
                          <a16:creationId xmlns:a16="http://schemas.microsoft.com/office/drawing/2014/main" id="{EEC3AD7E-A15D-4B72-BE86-C15E3A90CA89}"/>
                        </a:ext>
                      </a:extLst>
                    </p:cNvPr>
                    <p:cNvSpPr>
                      <a:spLocks noChangeArrowheads="1"/>
                    </p:cNvSpPr>
                    <p:nvPr/>
                  </p:nvSpPr>
                  <p:spPr bwMode="auto">
                    <a:xfrm>
                      <a:off x="2668" y="4210"/>
                      <a:ext cx="3" cy="1"/>
                    </a:xfrm>
                    <a:prstGeom prst="ellipse">
                      <a:avLst/>
                    </a:prstGeom>
                    <a:solidFill>
                      <a:srgbClr val="FFFFFF"/>
                    </a:solidFill>
                    <a:ln w="12700">
                      <a:noFill/>
                      <a:round/>
                      <a:headEnd/>
                      <a:tailEnd/>
                    </a:ln>
                  </p:spPr>
                  <p:txBody>
                    <a:bodyPr wrap="none" anchor="ctr"/>
                    <a:lstStyle/>
                    <a:p>
                      <a:endParaRPr lang="en-US" dirty="0"/>
                    </a:p>
                  </p:txBody>
                </p:sp>
              </p:grpSp>
              <p:grpSp>
                <p:nvGrpSpPr>
                  <p:cNvPr id="753" name="Group 119">
                    <a:extLst>
                      <a:ext uri="{FF2B5EF4-FFF2-40B4-BE49-F238E27FC236}">
                        <a16:creationId xmlns:a16="http://schemas.microsoft.com/office/drawing/2014/main" id="{78FA8FA5-22DC-485D-AE61-A95A8154B810}"/>
                      </a:ext>
                    </a:extLst>
                  </p:cNvPr>
                  <p:cNvGrpSpPr>
                    <a:grpSpLocks/>
                  </p:cNvGrpSpPr>
                  <p:nvPr/>
                </p:nvGrpSpPr>
                <p:grpSpPr bwMode="auto">
                  <a:xfrm>
                    <a:off x="2674" y="4158"/>
                    <a:ext cx="32" cy="28"/>
                    <a:chOff x="2674" y="4158"/>
                    <a:chExt cx="32" cy="28"/>
                  </a:xfrm>
                </p:grpSpPr>
                <p:sp>
                  <p:nvSpPr>
                    <p:cNvPr id="970" name="Oval 120">
                      <a:extLst>
                        <a:ext uri="{FF2B5EF4-FFF2-40B4-BE49-F238E27FC236}">
                          <a16:creationId xmlns:a16="http://schemas.microsoft.com/office/drawing/2014/main" id="{602A51E3-E189-481F-A715-020E5C6AEB60}"/>
                        </a:ext>
                      </a:extLst>
                    </p:cNvPr>
                    <p:cNvSpPr>
                      <a:spLocks noChangeArrowheads="1"/>
                    </p:cNvSpPr>
                    <p:nvPr/>
                  </p:nvSpPr>
                  <p:spPr bwMode="auto">
                    <a:xfrm>
                      <a:off x="2674" y="4158"/>
                      <a:ext cx="32" cy="28"/>
                    </a:xfrm>
                    <a:prstGeom prst="ellipse">
                      <a:avLst/>
                    </a:prstGeom>
                    <a:solidFill>
                      <a:srgbClr val="80FFFF"/>
                    </a:solidFill>
                    <a:ln w="12700">
                      <a:noFill/>
                      <a:round/>
                      <a:headEnd/>
                      <a:tailEnd/>
                    </a:ln>
                  </p:spPr>
                  <p:txBody>
                    <a:bodyPr wrap="none" anchor="ctr"/>
                    <a:lstStyle/>
                    <a:p>
                      <a:endParaRPr lang="en-US" dirty="0"/>
                    </a:p>
                  </p:txBody>
                </p:sp>
                <p:sp>
                  <p:nvSpPr>
                    <p:cNvPr id="971" name="Oval 121">
                      <a:extLst>
                        <a:ext uri="{FF2B5EF4-FFF2-40B4-BE49-F238E27FC236}">
                          <a16:creationId xmlns:a16="http://schemas.microsoft.com/office/drawing/2014/main" id="{C69A203A-5288-4A72-B545-584368737C92}"/>
                        </a:ext>
                      </a:extLst>
                    </p:cNvPr>
                    <p:cNvSpPr>
                      <a:spLocks noChangeArrowheads="1"/>
                    </p:cNvSpPr>
                    <p:nvPr/>
                  </p:nvSpPr>
                  <p:spPr bwMode="auto">
                    <a:xfrm>
                      <a:off x="2677" y="4160"/>
                      <a:ext cx="23" cy="18"/>
                    </a:xfrm>
                    <a:prstGeom prst="ellipse">
                      <a:avLst/>
                    </a:prstGeom>
                    <a:solidFill>
                      <a:srgbClr val="00E0E0"/>
                    </a:solidFill>
                    <a:ln w="12700">
                      <a:noFill/>
                      <a:round/>
                      <a:headEnd/>
                      <a:tailEnd/>
                    </a:ln>
                  </p:spPr>
                  <p:txBody>
                    <a:bodyPr wrap="none" anchor="ctr"/>
                    <a:lstStyle/>
                    <a:p>
                      <a:endParaRPr lang="en-US" dirty="0"/>
                    </a:p>
                  </p:txBody>
                </p:sp>
                <p:sp>
                  <p:nvSpPr>
                    <p:cNvPr id="972" name="Oval 122">
                      <a:extLst>
                        <a:ext uri="{FF2B5EF4-FFF2-40B4-BE49-F238E27FC236}">
                          <a16:creationId xmlns:a16="http://schemas.microsoft.com/office/drawing/2014/main" id="{238CD768-BE9E-4CA0-A9E6-59C23F4BA7CD}"/>
                        </a:ext>
                      </a:extLst>
                    </p:cNvPr>
                    <p:cNvSpPr>
                      <a:spLocks noChangeArrowheads="1"/>
                    </p:cNvSpPr>
                    <p:nvPr/>
                  </p:nvSpPr>
                  <p:spPr bwMode="auto">
                    <a:xfrm>
                      <a:off x="2680" y="4160"/>
                      <a:ext cx="24" cy="24"/>
                    </a:xfrm>
                    <a:prstGeom prst="ellipse">
                      <a:avLst/>
                    </a:prstGeom>
                    <a:solidFill>
                      <a:srgbClr val="80FFFF"/>
                    </a:solidFill>
                    <a:ln w="12700">
                      <a:noFill/>
                      <a:round/>
                      <a:headEnd/>
                      <a:tailEnd/>
                    </a:ln>
                  </p:spPr>
                  <p:txBody>
                    <a:bodyPr wrap="none" anchor="ctr"/>
                    <a:lstStyle/>
                    <a:p>
                      <a:endParaRPr lang="en-US" dirty="0"/>
                    </a:p>
                  </p:txBody>
                </p:sp>
                <p:sp>
                  <p:nvSpPr>
                    <p:cNvPr id="973" name="Oval 123">
                      <a:extLst>
                        <a:ext uri="{FF2B5EF4-FFF2-40B4-BE49-F238E27FC236}">
                          <a16:creationId xmlns:a16="http://schemas.microsoft.com/office/drawing/2014/main" id="{B1B7D5BF-3D33-41C3-A6E6-07194421AF3F}"/>
                        </a:ext>
                      </a:extLst>
                    </p:cNvPr>
                    <p:cNvSpPr>
                      <a:spLocks noChangeArrowheads="1"/>
                    </p:cNvSpPr>
                    <p:nvPr/>
                  </p:nvSpPr>
                  <p:spPr bwMode="auto">
                    <a:xfrm>
                      <a:off x="2689" y="4163"/>
                      <a:ext cx="14" cy="13"/>
                    </a:xfrm>
                    <a:prstGeom prst="ellipse">
                      <a:avLst/>
                    </a:prstGeom>
                    <a:solidFill>
                      <a:srgbClr val="C0FFFF"/>
                    </a:solidFill>
                    <a:ln w="12700">
                      <a:noFill/>
                      <a:round/>
                      <a:headEnd/>
                      <a:tailEnd/>
                    </a:ln>
                  </p:spPr>
                  <p:txBody>
                    <a:bodyPr wrap="none" anchor="ctr"/>
                    <a:lstStyle/>
                    <a:p>
                      <a:endParaRPr lang="en-US" dirty="0"/>
                    </a:p>
                  </p:txBody>
                </p:sp>
                <p:sp>
                  <p:nvSpPr>
                    <p:cNvPr id="974" name="Oval 124">
                      <a:extLst>
                        <a:ext uri="{FF2B5EF4-FFF2-40B4-BE49-F238E27FC236}">
                          <a16:creationId xmlns:a16="http://schemas.microsoft.com/office/drawing/2014/main" id="{E0E82CB9-60A0-4438-872C-46D8AC52936C}"/>
                        </a:ext>
                      </a:extLst>
                    </p:cNvPr>
                    <p:cNvSpPr>
                      <a:spLocks noChangeArrowheads="1"/>
                    </p:cNvSpPr>
                    <p:nvPr/>
                  </p:nvSpPr>
                  <p:spPr bwMode="auto">
                    <a:xfrm>
                      <a:off x="2699" y="4167"/>
                      <a:ext cx="1" cy="2"/>
                    </a:xfrm>
                    <a:prstGeom prst="ellipse">
                      <a:avLst/>
                    </a:prstGeom>
                    <a:solidFill>
                      <a:srgbClr val="FFFFFF"/>
                    </a:solidFill>
                    <a:ln w="12700">
                      <a:noFill/>
                      <a:round/>
                      <a:headEnd/>
                      <a:tailEnd/>
                    </a:ln>
                  </p:spPr>
                  <p:txBody>
                    <a:bodyPr wrap="none" anchor="ctr"/>
                    <a:lstStyle/>
                    <a:p>
                      <a:endParaRPr lang="en-US" dirty="0"/>
                    </a:p>
                  </p:txBody>
                </p:sp>
              </p:grpSp>
              <p:grpSp>
                <p:nvGrpSpPr>
                  <p:cNvPr id="754" name="Group 125">
                    <a:extLst>
                      <a:ext uri="{FF2B5EF4-FFF2-40B4-BE49-F238E27FC236}">
                        <a16:creationId xmlns:a16="http://schemas.microsoft.com/office/drawing/2014/main" id="{D48DAB2F-A69F-409E-8CA8-7D7AD07D6460}"/>
                      </a:ext>
                    </a:extLst>
                  </p:cNvPr>
                  <p:cNvGrpSpPr>
                    <a:grpSpLocks/>
                  </p:cNvGrpSpPr>
                  <p:nvPr/>
                </p:nvGrpSpPr>
                <p:grpSpPr bwMode="auto">
                  <a:xfrm>
                    <a:off x="2657" y="4122"/>
                    <a:ext cx="33" cy="27"/>
                    <a:chOff x="2657" y="4122"/>
                    <a:chExt cx="33" cy="27"/>
                  </a:xfrm>
                </p:grpSpPr>
                <p:sp>
                  <p:nvSpPr>
                    <p:cNvPr id="965" name="Oval 126">
                      <a:extLst>
                        <a:ext uri="{FF2B5EF4-FFF2-40B4-BE49-F238E27FC236}">
                          <a16:creationId xmlns:a16="http://schemas.microsoft.com/office/drawing/2014/main" id="{5C076029-500E-47F4-BFCC-DE18D262BDA9}"/>
                        </a:ext>
                      </a:extLst>
                    </p:cNvPr>
                    <p:cNvSpPr>
                      <a:spLocks noChangeArrowheads="1"/>
                    </p:cNvSpPr>
                    <p:nvPr/>
                  </p:nvSpPr>
                  <p:spPr bwMode="auto">
                    <a:xfrm>
                      <a:off x="2657" y="4122"/>
                      <a:ext cx="33" cy="27"/>
                    </a:xfrm>
                    <a:prstGeom prst="ellipse">
                      <a:avLst/>
                    </a:prstGeom>
                    <a:solidFill>
                      <a:srgbClr val="80FFFF"/>
                    </a:solidFill>
                    <a:ln w="12700">
                      <a:noFill/>
                      <a:round/>
                      <a:headEnd/>
                      <a:tailEnd/>
                    </a:ln>
                  </p:spPr>
                  <p:txBody>
                    <a:bodyPr wrap="none" anchor="ctr"/>
                    <a:lstStyle/>
                    <a:p>
                      <a:endParaRPr lang="en-US" dirty="0"/>
                    </a:p>
                  </p:txBody>
                </p:sp>
                <p:sp>
                  <p:nvSpPr>
                    <p:cNvPr id="966" name="Oval 127">
                      <a:extLst>
                        <a:ext uri="{FF2B5EF4-FFF2-40B4-BE49-F238E27FC236}">
                          <a16:creationId xmlns:a16="http://schemas.microsoft.com/office/drawing/2014/main" id="{D06F1AC7-D5A6-48E6-8331-50DC4200C188}"/>
                        </a:ext>
                      </a:extLst>
                    </p:cNvPr>
                    <p:cNvSpPr>
                      <a:spLocks noChangeArrowheads="1"/>
                    </p:cNvSpPr>
                    <p:nvPr/>
                  </p:nvSpPr>
                  <p:spPr bwMode="auto">
                    <a:xfrm>
                      <a:off x="2663" y="4130"/>
                      <a:ext cx="22" cy="18"/>
                    </a:xfrm>
                    <a:prstGeom prst="ellipse">
                      <a:avLst/>
                    </a:prstGeom>
                    <a:solidFill>
                      <a:srgbClr val="00E0E0"/>
                    </a:solidFill>
                    <a:ln w="12700">
                      <a:noFill/>
                      <a:round/>
                      <a:headEnd/>
                      <a:tailEnd/>
                    </a:ln>
                  </p:spPr>
                  <p:txBody>
                    <a:bodyPr wrap="none" anchor="ctr"/>
                    <a:lstStyle/>
                    <a:p>
                      <a:endParaRPr lang="en-US" dirty="0"/>
                    </a:p>
                  </p:txBody>
                </p:sp>
                <p:sp>
                  <p:nvSpPr>
                    <p:cNvPr id="967" name="Oval 128">
                      <a:extLst>
                        <a:ext uri="{FF2B5EF4-FFF2-40B4-BE49-F238E27FC236}">
                          <a16:creationId xmlns:a16="http://schemas.microsoft.com/office/drawing/2014/main" id="{C7F588B6-48A6-4D13-BC20-9437B11BFC99}"/>
                        </a:ext>
                      </a:extLst>
                    </p:cNvPr>
                    <p:cNvSpPr>
                      <a:spLocks noChangeArrowheads="1"/>
                    </p:cNvSpPr>
                    <p:nvPr/>
                  </p:nvSpPr>
                  <p:spPr bwMode="auto">
                    <a:xfrm>
                      <a:off x="2660" y="4123"/>
                      <a:ext cx="24" cy="24"/>
                    </a:xfrm>
                    <a:prstGeom prst="ellipse">
                      <a:avLst/>
                    </a:prstGeom>
                    <a:solidFill>
                      <a:srgbClr val="80FFFF"/>
                    </a:solidFill>
                    <a:ln w="12700">
                      <a:noFill/>
                      <a:round/>
                      <a:headEnd/>
                      <a:tailEnd/>
                    </a:ln>
                  </p:spPr>
                  <p:txBody>
                    <a:bodyPr wrap="none" anchor="ctr"/>
                    <a:lstStyle/>
                    <a:p>
                      <a:endParaRPr lang="en-US" dirty="0"/>
                    </a:p>
                  </p:txBody>
                </p:sp>
                <p:sp>
                  <p:nvSpPr>
                    <p:cNvPr id="968" name="Oval 129">
                      <a:extLst>
                        <a:ext uri="{FF2B5EF4-FFF2-40B4-BE49-F238E27FC236}">
                          <a16:creationId xmlns:a16="http://schemas.microsoft.com/office/drawing/2014/main" id="{8C7FC00F-C0F5-4849-BA3C-73201FC6C1AF}"/>
                        </a:ext>
                      </a:extLst>
                    </p:cNvPr>
                    <p:cNvSpPr>
                      <a:spLocks noChangeArrowheads="1"/>
                    </p:cNvSpPr>
                    <p:nvPr/>
                  </p:nvSpPr>
                  <p:spPr bwMode="auto">
                    <a:xfrm>
                      <a:off x="2662" y="4134"/>
                      <a:ext cx="12" cy="12"/>
                    </a:xfrm>
                    <a:prstGeom prst="ellipse">
                      <a:avLst/>
                    </a:prstGeom>
                    <a:solidFill>
                      <a:srgbClr val="C0FFFF"/>
                    </a:solidFill>
                    <a:ln w="12700">
                      <a:noFill/>
                      <a:round/>
                      <a:headEnd/>
                      <a:tailEnd/>
                    </a:ln>
                  </p:spPr>
                  <p:txBody>
                    <a:bodyPr wrap="none" anchor="ctr"/>
                    <a:lstStyle/>
                    <a:p>
                      <a:endParaRPr lang="en-US" dirty="0"/>
                    </a:p>
                  </p:txBody>
                </p:sp>
                <p:sp>
                  <p:nvSpPr>
                    <p:cNvPr id="969" name="Oval 130">
                      <a:extLst>
                        <a:ext uri="{FF2B5EF4-FFF2-40B4-BE49-F238E27FC236}">
                          <a16:creationId xmlns:a16="http://schemas.microsoft.com/office/drawing/2014/main" id="{7C18C489-131F-4BC6-9FAC-05C719677CF6}"/>
                        </a:ext>
                      </a:extLst>
                    </p:cNvPr>
                    <p:cNvSpPr>
                      <a:spLocks noChangeArrowheads="1"/>
                    </p:cNvSpPr>
                    <p:nvPr/>
                  </p:nvSpPr>
                  <p:spPr bwMode="auto">
                    <a:xfrm>
                      <a:off x="2665" y="4140"/>
                      <a:ext cx="1" cy="3"/>
                    </a:xfrm>
                    <a:prstGeom prst="ellipse">
                      <a:avLst/>
                    </a:prstGeom>
                    <a:solidFill>
                      <a:srgbClr val="FFFFFF"/>
                    </a:solidFill>
                    <a:ln w="12700">
                      <a:noFill/>
                      <a:round/>
                      <a:headEnd/>
                      <a:tailEnd/>
                    </a:ln>
                  </p:spPr>
                  <p:txBody>
                    <a:bodyPr wrap="none" anchor="ctr"/>
                    <a:lstStyle/>
                    <a:p>
                      <a:endParaRPr lang="en-US" dirty="0"/>
                    </a:p>
                  </p:txBody>
                </p:sp>
              </p:grpSp>
              <p:grpSp>
                <p:nvGrpSpPr>
                  <p:cNvPr id="755" name="Group 131">
                    <a:extLst>
                      <a:ext uri="{FF2B5EF4-FFF2-40B4-BE49-F238E27FC236}">
                        <a16:creationId xmlns:a16="http://schemas.microsoft.com/office/drawing/2014/main" id="{937F3553-0A16-417B-B160-38580C0C2BA5}"/>
                      </a:ext>
                    </a:extLst>
                  </p:cNvPr>
                  <p:cNvGrpSpPr>
                    <a:grpSpLocks/>
                  </p:cNvGrpSpPr>
                  <p:nvPr/>
                </p:nvGrpSpPr>
                <p:grpSpPr bwMode="auto">
                  <a:xfrm>
                    <a:off x="2708" y="4128"/>
                    <a:ext cx="32" cy="28"/>
                    <a:chOff x="2708" y="4128"/>
                    <a:chExt cx="32" cy="28"/>
                  </a:xfrm>
                </p:grpSpPr>
                <p:sp>
                  <p:nvSpPr>
                    <p:cNvPr id="960" name="Oval 132">
                      <a:extLst>
                        <a:ext uri="{FF2B5EF4-FFF2-40B4-BE49-F238E27FC236}">
                          <a16:creationId xmlns:a16="http://schemas.microsoft.com/office/drawing/2014/main" id="{F2023862-C85A-40E4-B1DB-A6151EAFE293}"/>
                        </a:ext>
                      </a:extLst>
                    </p:cNvPr>
                    <p:cNvSpPr>
                      <a:spLocks noChangeArrowheads="1"/>
                    </p:cNvSpPr>
                    <p:nvPr/>
                  </p:nvSpPr>
                  <p:spPr bwMode="auto">
                    <a:xfrm>
                      <a:off x="2708" y="4128"/>
                      <a:ext cx="32" cy="28"/>
                    </a:xfrm>
                    <a:prstGeom prst="ellipse">
                      <a:avLst/>
                    </a:prstGeom>
                    <a:solidFill>
                      <a:srgbClr val="80FFFF"/>
                    </a:solidFill>
                    <a:ln w="12700">
                      <a:noFill/>
                      <a:round/>
                      <a:headEnd/>
                      <a:tailEnd/>
                    </a:ln>
                  </p:spPr>
                  <p:txBody>
                    <a:bodyPr wrap="none" anchor="ctr"/>
                    <a:lstStyle/>
                    <a:p>
                      <a:endParaRPr lang="en-US" dirty="0"/>
                    </a:p>
                  </p:txBody>
                </p:sp>
                <p:sp>
                  <p:nvSpPr>
                    <p:cNvPr id="961" name="Oval 133">
                      <a:extLst>
                        <a:ext uri="{FF2B5EF4-FFF2-40B4-BE49-F238E27FC236}">
                          <a16:creationId xmlns:a16="http://schemas.microsoft.com/office/drawing/2014/main" id="{87456B92-818A-45FA-B057-318C1EC7DC80}"/>
                        </a:ext>
                      </a:extLst>
                    </p:cNvPr>
                    <p:cNvSpPr>
                      <a:spLocks noChangeArrowheads="1"/>
                    </p:cNvSpPr>
                    <p:nvPr/>
                  </p:nvSpPr>
                  <p:spPr bwMode="auto">
                    <a:xfrm>
                      <a:off x="2715" y="4131"/>
                      <a:ext cx="22" cy="18"/>
                    </a:xfrm>
                    <a:prstGeom prst="ellipse">
                      <a:avLst/>
                    </a:prstGeom>
                    <a:solidFill>
                      <a:srgbClr val="00E0E0"/>
                    </a:solidFill>
                    <a:ln w="12700">
                      <a:noFill/>
                      <a:round/>
                      <a:headEnd/>
                      <a:tailEnd/>
                    </a:ln>
                  </p:spPr>
                  <p:txBody>
                    <a:bodyPr wrap="none" anchor="ctr"/>
                    <a:lstStyle/>
                    <a:p>
                      <a:endParaRPr lang="en-US" dirty="0"/>
                    </a:p>
                  </p:txBody>
                </p:sp>
                <p:sp>
                  <p:nvSpPr>
                    <p:cNvPr id="962" name="Oval 134">
                      <a:extLst>
                        <a:ext uri="{FF2B5EF4-FFF2-40B4-BE49-F238E27FC236}">
                          <a16:creationId xmlns:a16="http://schemas.microsoft.com/office/drawing/2014/main" id="{9B579138-8BAD-4FE2-92DF-586FEE35A864}"/>
                        </a:ext>
                      </a:extLst>
                    </p:cNvPr>
                    <p:cNvSpPr>
                      <a:spLocks noChangeArrowheads="1"/>
                    </p:cNvSpPr>
                    <p:nvPr/>
                  </p:nvSpPr>
                  <p:spPr bwMode="auto">
                    <a:xfrm>
                      <a:off x="2710" y="4131"/>
                      <a:ext cx="25" cy="22"/>
                    </a:xfrm>
                    <a:prstGeom prst="ellipse">
                      <a:avLst/>
                    </a:prstGeom>
                    <a:solidFill>
                      <a:srgbClr val="80FFFF"/>
                    </a:solidFill>
                    <a:ln w="12700">
                      <a:noFill/>
                      <a:round/>
                      <a:headEnd/>
                      <a:tailEnd/>
                    </a:ln>
                  </p:spPr>
                  <p:txBody>
                    <a:bodyPr wrap="none" anchor="ctr"/>
                    <a:lstStyle/>
                    <a:p>
                      <a:endParaRPr lang="en-US" dirty="0"/>
                    </a:p>
                  </p:txBody>
                </p:sp>
                <p:sp>
                  <p:nvSpPr>
                    <p:cNvPr id="963" name="Oval 135">
                      <a:extLst>
                        <a:ext uri="{FF2B5EF4-FFF2-40B4-BE49-F238E27FC236}">
                          <a16:creationId xmlns:a16="http://schemas.microsoft.com/office/drawing/2014/main" id="{B4B8E96A-E7B4-472E-A65D-89D105F702CA}"/>
                        </a:ext>
                      </a:extLst>
                    </p:cNvPr>
                    <p:cNvSpPr>
                      <a:spLocks noChangeArrowheads="1"/>
                    </p:cNvSpPr>
                    <p:nvPr/>
                  </p:nvSpPr>
                  <p:spPr bwMode="auto">
                    <a:xfrm>
                      <a:off x="2712" y="4133"/>
                      <a:ext cx="14" cy="13"/>
                    </a:xfrm>
                    <a:prstGeom prst="ellipse">
                      <a:avLst/>
                    </a:prstGeom>
                    <a:solidFill>
                      <a:srgbClr val="C0FFFF"/>
                    </a:solidFill>
                    <a:ln w="12700">
                      <a:noFill/>
                      <a:round/>
                      <a:headEnd/>
                      <a:tailEnd/>
                    </a:ln>
                  </p:spPr>
                  <p:txBody>
                    <a:bodyPr wrap="none" anchor="ctr"/>
                    <a:lstStyle/>
                    <a:p>
                      <a:endParaRPr lang="en-US" dirty="0"/>
                    </a:p>
                  </p:txBody>
                </p:sp>
                <p:sp>
                  <p:nvSpPr>
                    <p:cNvPr id="964" name="Oval 136">
                      <a:extLst>
                        <a:ext uri="{FF2B5EF4-FFF2-40B4-BE49-F238E27FC236}">
                          <a16:creationId xmlns:a16="http://schemas.microsoft.com/office/drawing/2014/main" id="{56032CA2-A596-4B71-B520-1EFECA4C00B3}"/>
                        </a:ext>
                      </a:extLst>
                    </p:cNvPr>
                    <p:cNvSpPr>
                      <a:spLocks noChangeArrowheads="1"/>
                    </p:cNvSpPr>
                    <p:nvPr/>
                  </p:nvSpPr>
                  <p:spPr bwMode="auto">
                    <a:xfrm>
                      <a:off x="2716" y="4137"/>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56" name="Group 137">
                    <a:extLst>
                      <a:ext uri="{FF2B5EF4-FFF2-40B4-BE49-F238E27FC236}">
                        <a16:creationId xmlns:a16="http://schemas.microsoft.com/office/drawing/2014/main" id="{FDA09264-4BA5-4E0A-8C81-F147EE279785}"/>
                      </a:ext>
                    </a:extLst>
                  </p:cNvPr>
                  <p:cNvGrpSpPr>
                    <a:grpSpLocks/>
                  </p:cNvGrpSpPr>
                  <p:nvPr/>
                </p:nvGrpSpPr>
                <p:grpSpPr bwMode="auto">
                  <a:xfrm>
                    <a:off x="2761" y="4146"/>
                    <a:ext cx="22" cy="18"/>
                    <a:chOff x="2761" y="4146"/>
                    <a:chExt cx="22" cy="18"/>
                  </a:xfrm>
                </p:grpSpPr>
                <p:sp>
                  <p:nvSpPr>
                    <p:cNvPr id="955" name="Oval 138">
                      <a:extLst>
                        <a:ext uri="{FF2B5EF4-FFF2-40B4-BE49-F238E27FC236}">
                          <a16:creationId xmlns:a16="http://schemas.microsoft.com/office/drawing/2014/main" id="{00202196-B0E1-4FB6-B579-493C2A192696}"/>
                        </a:ext>
                      </a:extLst>
                    </p:cNvPr>
                    <p:cNvSpPr>
                      <a:spLocks noChangeArrowheads="1"/>
                    </p:cNvSpPr>
                    <p:nvPr/>
                  </p:nvSpPr>
                  <p:spPr bwMode="auto">
                    <a:xfrm>
                      <a:off x="2761" y="4146"/>
                      <a:ext cx="22" cy="18"/>
                    </a:xfrm>
                    <a:prstGeom prst="ellipse">
                      <a:avLst/>
                    </a:prstGeom>
                    <a:solidFill>
                      <a:srgbClr val="80FFFF"/>
                    </a:solidFill>
                    <a:ln w="12700">
                      <a:noFill/>
                      <a:round/>
                      <a:headEnd/>
                      <a:tailEnd/>
                    </a:ln>
                  </p:spPr>
                  <p:txBody>
                    <a:bodyPr wrap="none" anchor="ctr"/>
                    <a:lstStyle/>
                    <a:p>
                      <a:endParaRPr lang="en-US" dirty="0"/>
                    </a:p>
                  </p:txBody>
                </p:sp>
                <p:sp>
                  <p:nvSpPr>
                    <p:cNvPr id="956" name="Oval 139">
                      <a:extLst>
                        <a:ext uri="{FF2B5EF4-FFF2-40B4-BE49-F238E27FC236}">
                          <a16:creationId xmlns:a16="http://schemas.microsoft.com/office/drawing/2014/main" id="{FE000570-8C65-455C-A7F6-7BFE9EE5FF00}"/>
                        </a:ext>
                      </a:extLst>
                    </p:cNvPr>
                    <p:cNvSpPr>
                      <a:spLocks noChangeArrowheads="1"/>
                    </p:cNvSpPr>
                    <p:nvPr/>
                  </p:nvSpPr>
                  <p:spPr bwMode="auto">
                    <a:xfrm>
                      <a:off x="2766" y="4147"/>
                      <a:ext cx="15" cy="13"/>
                    </a:xfrm>
                    <a:prstGeom prst="ellipse">
                      <a:avLst/>
                    </a:prstGeom>
                    <a:solidFill>
                      <a:srgbClr val="00E0E0"/>
                    </a:solidFill>
                    <a:ln w="12700">
                      <a:noFill/>
                      <a:round/>
                      <a:headEnd/>
                      <a:tailEnd/>
                    </a:ln>
                  </p:spPr>
                  <p:txBody>
                    <a:bodyPr wrap="none" anchor="ctr"/>
                    <a:lstStyle/>
                    <a:p>
                      <a:endParaRPr lang="en-US" dirty="0"/>
                    </a:p>
                  </p:txBody>
                </p:sp>
                <p:sp>
                  <p:nvSpPr>
                    <p:cNvPr id="957" name="Oval 140">
                      <a:extLst>
                        <a:ext uri="{FF2B5EF4-FFF2-40B4-BE49-F238E27FC236}">
                          <a16:creationId xmlns:a16="http://schemas.microsoft.com/office/drawing/2014/main" id="{16E1BBF8-BED0-47EA-A0CF-8EBE8757723B}"/>
                        </a:ext>
                      </a:extLst>
                    </p:cNvPr>
                    <p:cNvSpPr>
                      <a:spLocks noChangeArrowheads="1"/>
                    </p:cNvSpPr>
                    <p:nvPr/>
                  </p:nvSpPr>
                  <p:spPr bwMode="auto">
                    <a:xfrm>
                      <a:off x="2764" y="4148"/>
                      <a:ext cx="15" cy="14"/>
                    </a:xfrm>
                    <a:prstGeom prst="ellipse">
                      <a:avLst/>
                    </a:prstGeom>
                    <a:solidFill>
                      <a:srgbClr val="80FFFF"/>
                    </a:solidFill>
                    <a:ln w="12700">
                      <a:noFill/>
                      <a:round/>
                      <a:headEnd/>
                      <a:tailEnd/>
                    </a:ln>
                  </p:spPr>
                  <p:txBody>
                    <a:bodyPr wrap="none" anchor="ctr"/>
                    <a:lstStyle/>
                    <a:p>
                      <a:endParaRPr lang="en-US" dirty="0"/>
                    </a:p>
                  </p:txBody>
                </p:sp>
                <p:sp>
                  <p:nvSpPr>
                    <p:cNvPr id="958" name="Oval 141">
                      <a:extLst>
                        <a:ext uri="{FF2B5EF4-FFF2-40B4-BE49-F238E27FC236}">
                          <a16:creationId xmlns:a16="http://schemas.microsoft.com/office/drawing/2014/main" id="{DE426E1B-194E-4CC7-B1FF-69B2D75018E6}"/>
                        </a:ext>
                      </a:extLst>
                    </p:cNvPr>
                    <p:cNvSpPr>
                      <a:spLocks noChangeArrowheads="1"/>
                    </p:cNvSpPr>
                    <p:nvPr/>
                  </p:nvSpPr>
                  <p:spPr bwMode="auto">
                    <a:xfrm>
                      <a:off x="2764" y="4149"/>
                      <a:ext cx="8" cy="8"/>
                    </a:xfrm>
                    <a:prstGeom prst="ellipse">
                      <a:avLst/>
                    </a:prstGeom>
                    <a:solidFill>
                      <a:srgbClr val="C0FFFF"/>
                    </a:solidFill>
                    <a:ln w="12700">
                      <a:noFill/>
                      <a:round/>
                      <a:headEnd/>
                      <a:tailEnd/>
                    </a:ln>
                  </p:spPr>
                  <p:txBody>
                    <a:bodyPr wrap="none" anchor="ctr"/>
                    <a:lstStyle/>
                    <a:p>
                      <a:endParaRPr lang="en-US" dirty="0"/>
                    </a:p>
                  </p:txBody>
                </p:sp>
                <p:sp>
                  <p:nvSpPr>
                    <p:cNvPr id="959" name="Oval 142">
                      <a:extLst>
                        <a:ext uri="{FF2B5EF4-FFF2-40B4-BE49-F238E27FC236}">
                          <a16:creationId xmlns:a16="http://schemas.microsoft.com/office/drawing/2014/main" id="{DEC3D4AD-DDD1-424D-ADE4-9D4EBC019A2A}"/>
                        </a:ext>
                      </a:extLst>
                    </p:cNvPr>
                    <p:cNvSpPr>
                      <a:spLocks noChangeArrowheads="1"/>
                    </p:cNvSpPr>
                    <p:nvPr/>
                  </p:nvSpPr>
                  <p:spPr bwMode="auto">
                    <a:xfrm>
                      <a:off x="2764" y="4151"/>
                      <a:ext cx="3" cy="1"/>
                    </a:xfrm>
                    <a:prstGeom prst="ellipse">
                      <a:avLst/>
                    </a:prstGeom>
                    <a:solidFill>
                      <a:srgbClr val="FFFFFF"/>
                    </a:solidFill>
                    <a:ln w="12700">
                      <a:noFill/>
                      <a:round/>
                      <a:headEnd/>
                      <a:tailEnd/>
                    </a:ln>
                  </p:spPr>
                  <p:txBody>
                    <a:bodyPr wrap="none" anchor="ctr"/>
                    <a:lstStyle/>
                    <a:p>
                      <a:endParaRPr lang="en-US" dirty="0"/>
                    </a:p>
                  </p:txBody>
                </p:sp>
              </p:grpSp>
              <p:grpSp>
                <p:nvGrpSpPr>
                  <p:cNvPr id="757" name="Group 143">
                    <a:extLst>
                      <a:ext uri="{FF2B5EF4-FFF2-40B4-BE49-F238E27FC236}">
                        <a16:creationId xmlns:a16="http://schemas.microsoft.com/office/drawing/2014/main" id="{D6933E90-AD34-4669-A715-6F8E5EBECA30}"/>
                      </a:ext>
                    </a:extLst>
                  </p:cNvPr>
                  <p:cNvGrpSpPr>
                    <a:grpSpLocks/>
                  </p:cNvGrpSpPr>
                  <p:nvPr/>
                </p:nvGrpSpPr>
                <p:grpSpPr bwMode="auto">
                  <a:xfrm>
                    <a:off x="2731" y="4157"/>
                    <a:ext cx="28" cy="21"/>
                    <a:chOff x="2731" y="4157"/>
                    <a:chExt cx="28" cy="21"/>
                  </a:xfrm>
                </p:grpSpPr>
                <p:sp>
                  <p:nvSpPr>
                    <p:cNvPr id="950" name="Oval 144">
                      <a:extLst>
                        <a:ext uri="{FF2B5EF4-FFF2-40B4-BE49-F238E27FC236}">
                          <a16:creationId xmlns:a16="http://schemas.microsoft.com/office/drawing/2014/main" id="{1DD151D9-231B-4F44-8D0B-241253884B6C}"/>
                        </a:ext>
                      </a:extLst>
                    </p:cNvPr>
                    <p:cNvSpPr>
                      <a:spLocks noChangeArrowheads="1"/>
                    </p:cNvSpPr>
                    <p:nvPr/>
                  </p:nvSpPr>
                  <p:spPr bwMode="auto">
                    <a:xfrm>
                      <a:off x="2731" y="4157"/>
                      <a:ext cx="28" cy="21"/>
                    </a:xfrm>
                    <a:prstGeom prst="ellipse">
                      <a:avLst/>
                    </a:prstGeom>
                    <a:solidFill>
                      <a:srgbClr val="80FFFF"/>
                    </a:solidFill>
                    <a:ln w="12700">
                      <a:noFill/>
                      <a:round/>
                      <a:headEnd/>
                      <a:tailEnd/>
                    </a:ln>
                  </p:spPr>
                  <p:txBody>
                    <a:bodyPr wrap="none" anchor="ctr"/>
                    <a:lstStyle/>
                    <a:p>
                      <a:endParaRPr lang="en-US" dirty="0"/>
                    </a:p>
                  </p:txBody>
                </p:sp>
                <p:sp>
                  <p:nvSpPr>
                    <p:cNvPr id="951" name="Oval 145">
                      <a:extLst>
                        <a:ext uri="{FF2B5EF4-FFF2-40B4-BE49-F238E27FC236}">
                          <a16:creationId xmlns:a16="http://schemas.microsoft.com/office/drawing/2014/main" id="{99A1FD04-6D64-41CF-B927-DEF7F87FDE33}"/>
                        </a:ext>
                      </a:extLst>
                    </p:cNvPr>
                    <p:cNvSpPr>
                      <a:spLocks noChangeArrowheads="1"/>
                    </p:cNvSpPr>
                    <p:nvPr/>
                  </p:nvSpPr>
                  <p:spPr bwMode="auto">
                    <a:xfrm>
                      <a:off x="2733" y="4159"/>
                      <a:ext cx="19" cy="14"/>
                    </a:xfrm>
                    <a:prstGeom prst="ellipse">
                      <a:avLst/>
                    </a:prstGeom>
                    <a:solidFill>
                      <a:srgbClr val="00E0E0"/>
                    </a:solidFill>
                    <a:ln w="12700">
                      <a:noFill/>
                      <a:round/>
                      <a:headEnd/>
                      <a:tailEnd/>
                    </a:ln>
                  </p:spPr>
                  <p:txBody>
                    <a:bodyPr wrap="none" anchor="ctr"/>
                    <a:lstStyle/>
                    <a:p>
                      <a:endParaRPr lang="en-US" dirty="0"/>
                    </a:p>
                  </p:txBody>
                </p:sp>
                <p:sp>
                  <p:nvSpPr>
                    <p:cNvPr id="952" name="Oval 146">
                      <a:extLst>
                        <a:ext uri="{FF2B5EF4-FFF2-40B4-BE49-F238E27FC236}">
                          <a16:creationId xmlns:a16="http://schemas.microsoft.com/office/drawing/2014/main" id="{EC907F78-7829-45FB-8CE6-A13148A6DFC5}"/>
                        </a:ext>
                      </a:extLst>
                    </p:cNvPr>
                    <p:cNvSpPr>
                      <a:spLocks noChangeArrowheads="1"/>
                    </p:cNvSpPr>
                    <p:nvPr/>
                  </p:nvSpPr>
                  <p:spPr bwMode="auto">
                    <a:xfrm>
                      <a:off x="2736" y="4159"/>
                      <a:ext cx="20" cy="17"/>
                    </a:xfrm>
                    <a:prstGeom prst="ellipse">
                      <a:avLst/>
                    </a:prstGeom>
                    <a:solidFill>
                      <a:srgbClr val="80FFFF"/>
                    </a:solidFill>
                    <a:ln w="12700">
                      <a:noFill/>
                      <a:round/>
                      <a:headEnd/>
                      <a:tailEnd/>
                    </a:ln>
                  </p:spPr>
                  <p:txBody>
                    <a:bodyPr wrap="none" anchor="ctr"/>
                    <a:lstStyle/>
                    <a:p>
                      <a:endParaRPr lang="en-US" dirty="0"/>
                    </a:p>
                  </p:txBody>
                </p:sp>
                <p:sp>
                  <p:nvSpPr>
                    <p:cNvPr id="953" name="Oval 147">
                      <a:extLst>
                        <a:ext uri="{FF2B5EF4-FFF2-40B4-BE49-F238E27FC236}">
                          <a16:creationId xmlns:a16="http://schemas.microsoft.com/office/drawing/2014/main" id="{DC1C9F99-CC75-434D-BE45-BFD31523EB36}"/>
                        </a:ext>
                      </a:extLst>
                    </p:cNvPr>
                    <p:cNvSpPr>
                      <a:spLocks noChangeArrowheads="1"/>
                    </p:cNvSpPr>
                    <p:nvPr/>
                  </p:nvSpPr>
                  <p:spPr bwMode="auto">
                    <a:xfrm>
                      <a:off x="2744" y="4160"/>
                      <a:ext cx="10" cy="10"/>
                    </a:xfrm>
                    <a:prstGeom prst="ellipse">
                      <a:avLst/>
                    </a:prstGeom>
                    <a:solidFill>
                      <a:srgbClr val="C0FFFF"/>
                    </a:solidFill>
                    <a:ln w="12700">
                      <a:noFill/>
                      <a:round/>
                      <a:headEnd/>
                      <a:tailEnd/>
                    </a:ln>
                  </p:spPr>
                  <p:txBody>
                    <a:bodyPr wrap="none" anchor="ctr"/>
                    <a:lstStyle/>
                    <a:p>
                      <a:endParaRPr lang="en-US" dirty="0"/>
                    </a:p>
                  </p:txBody>
                </p:sp>
                <p:sp>
                  <p:nvSpPr>
                    <p:cNvPr id="954" name="Oval 148">
                      <a:extLst>
                        <a:ext uri="{FF2B5EF4-FFF2-40B4-BE49-F238E27FC236}">
                          <a16:creationId xmlns:a16="http://schemas.microsoft.com/office/drawing/2014/main" id="{523E82BF-7A00-4206-8285-DCA4297694DC}"/>
                        </a:ext>
                      </a:extLst>
                    </p:cNvPr>
                    <p:cNvSpPr>
                      <a:spLocks noChangeArrowheads="1"/>
                    </p:cNvSpPr>
                    <p:nvPr/>
                  </p:nvSpPr>
                  <p:spPr bwMode="auto">
                    <a:xfrm>
                      <a:off x="2752" y="4164"/>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58" name="Group 149">
                    <a:extLst>
                      <a:ext uri="{FF2B5EF4-FFF2-40B4-BE49-F238E27FC236}">
                        <a16:creationId xmlns:a16="http://schemas.microsoft.com/office/drawing/2014/main" id="{00E7F73F-1479-4DBC-A60D-0711CF93A751}"/>
                      </a:ext>
                    </a:extLst>
                  </p:cNvPr>
                  <p:cNvGrpSpPr>
                    <a:grpSpLocks/>
                  </p:cNvGrpSpPr>
                  <p:nvPr/>
                </p:nvGrpSpPr>
                <p:grpSpPr bwMode="auto">
                  <a:xfrm>
                    <a:off x="2687" y="4146"/>
                    <a:ext cx="16" cy="14"/>
                    <a:chOff x="2687" y="4146"/>
                    <a:chExt cx="16" cy="14"/>
                  </a:xfrm>
                </p:grpSpPr>
                <p:sp>
                  <p:nvSpPr>
                    <p:cNvPr id="945" name="Oval 150">
                      <a:extLst>
                        <a:ext uri="{FF2B5EF4-FFF2-40B4-BE49-F238E27FC236}">
                          <a16:creationId xmlns:a16="http://schemas.microsoft.com/office/drawing/2014/main" id="{75CAADA0-4EE4-42CB-889F-A1F1197AAD81}"/>
                        </a:ext>
                      </a:extLst>
                    </p:cNvPr>
                    <p:cNvSpPr>
                      <a:spLocks noChangeArrowheads="1"/>
                    </p:cNvSpPr>
                    <p:nvPr/>
                  </p:nvSpPr>
                  <p:spPr bwMode="auto">
                    <a:xfrm>
                      <a:off x="2687" y="4146"/>
                      <a:ext cx="16" cy="14"/>
                    </a:xfrm>
                    <a:prstGeom prst="ellipse">
                      <a:avLst/>
                    </a:prstGeom>
                    <a:solidFill>
                      <a:srgbClr val="80FFFF"/>
                    </a:solidFill>
                    <a:ln w="12700">
                      <a:noFill/>
                      <a:round/>
                      <a:headEnd/>
                      <a:tailEnd/>
                    </a:ln>
                  </p:spPr>
                  <p:txBody>
                    <a:bodyPr wrap="none" anchor="ctr"/>
                    <a:lstStyle/>
                    <a:p>
                      <a:endParaRPr lang="en-US" dirty="0"/>
                    </a:p>
                  </p:txBody>
                </p:sp>
                <p:sp>
                  <p:nvSpPr>
                    <p:cNvPr id="946" name="Oval 151">
                      <a:extLst>
                        <a:ext uri="{FF2B5EF4-FFF2-40B4-BE49-F238E27FC236}">
                          <a16:creationId xmlns:a16="http://schemas.microsoft.com/office/drawing/2014/main" id="{6C953BEB-A1B2-44BB-A8D3-14E043988821}"/>
                        </a:ext>
                      </a:extLst>
                    </p:cNvPr>
                    <p:cNvSpPr>
                      <a:spLocks noChangeArrowheads="1"/>
                    </p:cNvSpPr>
                    <p:nvPr/>
                  </p:nvSpPr>
                  <p:spPr bwMode="auto">
                    <a:xfrm>
                      <a:off x="2690" y="4146"/>
                      <a:ext cx="11" cy="10"/>
                    </a:xfrm>
                    <a:prstGeom prst="ellipse">
                      <a:avLst/>
                    </a:prstGeom>
                    <a:solidFill>
                      <a:srgbClr val="00E0E0"/>
                    </a:solidFill>
                    <a:ln w="12700">
                      <a:noFill/>
                      <a:round/>
                      <a:headEnd/>
                      <a:tailEnd/>
                    </a:ln>
                  </p:spPr>
                  <p:txBody>
                    <a:bodyPr wrap="none" anchor="ctr"/>
                    <a:lstStyle/>
                    <a:p>
                      <a:endParaRPr lang="en-US" dirty="0"/>
                    </a:p>
                  </p:txBody>
                </p:sp>
                <p:sp>
                  <p:nvSpPr>
                    <p:cNvPr id="947" name="Oval 152">
                      <a:extLst>
                        <a:ext uri="{FF2B5EF4-FFF2-40B4-BE49-F238E27FC236}">
                          <a16:creationId xmlns:a16="http://schemas.microsoft.com/office/drawing/2014/main" id="{76CC627C-0169-4EAF-8D91-20A0A8988FCA}"/>
                        </a:ext>
                      </a:extLst>
                    </p:cNvPr>
                    <p:cNvSpPr>
                      <a:spLocks noChangeArrowheads="1"/>
                    </p:cNvSpPr>
                    <p:nvPr/>
                  </p:nvSpPr>
                  <p:spPr bwMode="auto">
                    <a:xfrm>
                      <a:off x="2688" y="4146"/>
                      <a:ext cx="12" cy="12"/>
                    </a:xfrm>
                    <a:prstGeom prst="ellipse">
                      <a:avLst/>
                    </a:prstGeom>
                    <a:solidFill>
                      <a:srgbClr val="80FFFF"/>
                    </a:solidFill>
                    <a:ln w="12700">
                      <a:noFill/>
                      <a:round/>
                      <a:headEnd/>
                      <a:tailEnd/>
                    </a:ln>
                  </p:spPr>
                  <p:txBody>
                    <a:bodyPr wrap="none" anchor="ctr"/>
                    <a:lstStyle/>
                    <a:p>
                      <a:endParaRPr lang="en-US" dirty="0"/>
                    </a:p>
                  </p:txBody>
                </p:sp>
                <p:sp>
                  <p:nvSpPr>
                    <p:cNvPr id="948" name="Oval 153">
                      <a:extLst>
                        <a:ext uri="{FF2B5EF4-FFF2-40B4-BE49-F238E27FC236}">
                          <a16:creationId xmlns:a16="http://schemas.microsoft.com/office/drawing/2014/main" id="{3D7450B6-13FF-445D-8CBE-6AAA9032AAD7}"/>
                        </a:ext>
                      </a:extLst>
                    </p:cNvPr>
                    <p:cNvSpPr>
                      <a:spLocks noChangeArrowheads="1"/>
                    </p:cNvSpPr>
                    <p:nvPr/>
                  </p:nvSpPr>
                  <p:spPr bwMode="auto">
                    <a:xfrm>
                      <a:off x="2689" y="4147"/>
                      <a:ext cx="6" cy="5"/>
                    </a:xfrm>
                    <a:prstGeom prst="ellipse">
                      <a:avLst/>
                    </a:prstGeom>
                    <a:solidFill>
                      <a:srgbClr val="C0FFFF"/>
                    </a:solidFill>
                    <a:ln w="12700">
                      <a:noFill/>
                      <a:round/>
                      <a:headEnd/>
                      <a:tailEnd/>
                    </a:ln>
                  </p:spPr>
                  <p:txBody>
                    <a:bodyPr wrap="none" anchor="ctr"/>
                    <a:lstStyle/>
                    <a:p>
                      <a:endParaRPr lang="en-US" dirty="0"/>
                    </a:p>
                  </p:txBody>
                </p:sp>
                <p:sp>
                  <p:nvSpPr>
                    <p:cNvPr id="949" name="Oval 154">
                      <a:extLst>
                        <a:ext uri="{FF2B5EF4-FFF2-40B4-BE49-F238E27FC236}">
                          <a16:creationId xmlns:a16="http://schemas.microsoft.com/office/drawing/2014/main" id="{5E21F32D-962D-4662-996C-21F725114949}"/>
                        </a:ext>
                      </a:extLst>
                    </p:cNvPr>
                    <p:cNvSpPr>
                      <a:spLocks noChangeArrowheads="1"/>
                    </p:cNvSpPr>
                    <p:nvPr/>
                  </p:nvSpPr>
                  <p:spPr bwMode="auto">
                    <a:xfrm>
                      <a:off x="2689" y="4149"/>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59" name="Group 155">
                    <a:extLst>
                      <a:ext uri="{FF2B5EF4-FFF2-40B4-BE49-F238E27FC236}">
                        <a16:creationId xmlns:a16="http://schemas.microsoft.com/office/drawing/2014/main" id="{80DC4C37-3736-4330-A07A-506C7404D4EC}"/>
                      </a:ext>
                    </a:extLst>
                  </p:cNvPr>
                  <p:cNvGrpSpPr>
                    <a:grpSpLocks/>
                  </p:cNvGrpSpPr>
                  <p:nvPr/>
                </p:nvGrpSpPr>
                <p:grpSpPr bwMode="auto">
                  <a:xfrm>
                    <a:off x="2558" y="4195"/>
                    <a:ext cx="25" cy="20"/>
                    <a:chOff x="2558" y="4195"/>
                    <a:chExt cx="25" cy="20"/>
                  </a:xfrm>
                </p:grpSpPr>
                <p:sp>
                  <p:nvSpPr>
                    <p:cNvPr id="940" name="Oval 156">
                      <a:extLst>
                        <a:ext uri="{FF2B5EF4-FFF2-40B4-BE49-F238E27FC236}">
                          <a16:creationId xmlns:a16="http://schemas.microsoft.com/office/drawing/2014/main" id="{CD16B1F0-216C-468F-A24D-EEFC4C892CFE}"/>
                        </a:ext>
                      </a:extLst>
                    </p:cNvPr>
                    <p:cNvSpPr>
                      <a:spLocks noChangeArrowheads="1"/>
                    </p:cNvSpPr>
                    <p:nvPr/>
                  </p:nvSpPr>
                  <p:spPr bwMode="auto">
                    <a:xfrm>
                      <a:off x="2558" y="4195"/>
                      <a:ext cx="25" cy="20"/>
                    </a:xfrm>
                    <a:prstGeom prst="ellipse">
                      <a:avLst/>
                    </a:prstGeom>
                    <a:solidFill>
                      <a:srgbClr val="80FFFF"/>
                    </a:solidFill>
                    <a:ln w="12700">
                      <a:noFill/>
                      <a:round/>
                      <a:headEnd/>
                      <a:tailEnd/>
                    </a:ln>
                  </p:spPr>
                  <p:txBody>
                    <a:bodyPr wrap="none" anchor="ctr"/>
                    <a:lstStyle/>
                    <a:p>
                      <a:endParaRPr lang="en-US" dirty="0"/>
                    </a:p>
                  </p:txBody>
                </p:sp>
                <p:sp>
                  <p:nvSpPr>
                    <p:cNvPr id="941" name="Oval 157">
                      <a:extLst>
                        <a:ext uri="{FF2B5EF4-FFF2-40B4-BE49-F238E27FC236}">
                          <a16:creationId xmlns:a16="http://schemas.microsoft.com/office/drawing/2014/main" id="{F164342B-A0E9-40E4-8215-84B0F4465CC6}"/>
                        </a:ext>
                      </a:extLst>
                    </p:cNvPr>
                    <p:cNvSpPr>
                      <a:spLocks noChangeArrowheads="1"/>
                    </p:cNvSpPr>
                    <p:nvPr/>
                  </p:nvSpPr>
                  <p:spPr bwMode="auto">
                    <a:xfrm>
                      <a:off x="2561" y="4197"/>
                      <a:ext cx="17" cy="13"/>
                    </a:xfrm>
                    <a:prstGeom prst="ellipse">
                      <a:avLst/>
                    </a:prstGeom>
                    <a:solidFill>
                      <a:srgbClr val="00E0E0"/>
                    </a:solidFill>
                    <a:ln w="12700">
                      <a:noFill/>
                      <a:round/>
                      <a:headEnd/>
                      <a:tailEnd/>
                    </a:ln>
                  </p:spPr>
                  <p:txBody>
                    <a:bodyPr wrap="none" anchor="ctr"/>
                    <a:lstStyle/>
                    <a:p>
                      <a:endParaRPr lang="en-US" dirty="0"/>
                    </a:p>
                  </p:txBody>
                </p:sp>
                <p:sp>
                  <p:nvSpPr>
                    <p:cNvPr id="942" name="Oval 158">
                      <a:extLst>
                        <a:ext uri="{FF2B5EF4-FFF2-40B4-BE49-F238E27FC236}">
                          <a16:creationId xmlns:a16="http://schemas.microsoft.com/office/drawing/2014/main" id="{2AD894A9-C090-4FE3-9AA1-CE8CA38411DB}"/>
                        </a:ext>
                      </a:extLst>
                    </p:cNvPr>
                    <p:cNvSpPr>
                      <a:spLocks noChangeArrowheads="1"/>
                    </p:cNvSpPr>
                    <p:nvPr/>
                  </p:nvSpPr>
                  <p:spPr bwMode="auto">
                    <a:xfrm>
                      <a:off x="2563" y="4197"/>
                      <a:ext cx="17" cy="16"/>
                    </a:xfrm>
                    <a:prstGeom prst="ellipse">
                      <a:avLst/>
                    </a:prstGeom>
                    <a:solidFill>
                      <a:srgbClr val="80FFFF"/>
                    </a:solidFill>
                    <a:ln w="12700">
                      <a:noFill/>
                      <a:round/>
                      <a:headEnd/>
                      <a:tailEnd/>
                    </a:ln>
                  </p:spPr>
                  <p:txBody>
                    <a:bodyPr wrap="none" anchor="ctr"/>
                    <a:lstStyle/>
                    <a:p>
                      <a:endParaRPr lang="en-US" dirty="0"/>
                    </a:p>
                  </p:txBody>
                </p:sp>
                <p:sp>
                  <p:nvSpPr>
                    <p:cNvPr id="943" name="Oval 159">
                      <a:extLst>
                        <a:ext uri="{FF2B5EF4-FFF2-40B4-BE49-F238E27FC236}">
                          <a16:creationId xmlns:a16="http://schemas.microsoft.com/office/drawing/2014/main" id="{F1B62486-9FFB-44A2-B09E-592E547A4C2E}"/>
                        </a:ext>
                      </a:extLst>
                    </p:cNvPr>
                    <p:cNvSpPr>
                      <a:spLocks noChangeArrowheads="1"/>
                    </p:cNvSpPr>
                    <p:nvPr/>
                  </p:nvSpPr>
                  <p:spPr bwMode="auto">
                    <a:xfrm>
                      <a:off x="2570" y="4199"/>
                      <a:ext cx="10" cy="9"/>
                    </a:xfrm>
                    <a:prstGeom prst="ellipse">
                      <a:avLst/>
                    </a:prstGeom>
                    <a:solidFill>
                      <a:srgbClr val="C0FFFF"/>
                    </a:solidFill>
                    <a:ln w="12700">
                      <a:noFill/>
                      <a:round/>
                      <a:headEnd/>
                      <a:tailEnd/>
                    </a:ln>
                  </p:spPr>
                  <p:txBody>
                    <a:bodyPr wrap="none" anchor="ctr"/>
                    <a:lstStyle/>
                    <a:p>
                      <a:endParaRPr lang="en-US" dirty="0"/>
                    </a:p>
                  </p:txBody>
                </p:sp>
                <p:sp>
                  <p:nvSpPr>
                    <p:cNvPr id="944" name="Oval 160">
                      <a:extLst>
                        <a:ext uri="{FF2B5EF4-FFF2-40B4-BE49-F238E27FC236}">
                          <a16:creationId xmlns:a16="http://schemas.microsoft.com/office/drawing/2014/main" id="{AFF405C5-0658-41CC-9F8F-0DE07E68EA11}"/>
                        </a:ext>
                      </a:extLst>
                    </p:cNvPr>
                    <p:cNvSpPr>
                      <a:spLocks noChangeArrowheads="1"/>
                    </p:cNvSpPr>
                    <p:nvPr/>
                  </p:nvSpPr>
                  <p:spPr bwMode="auto">
                    <a:xfrm>
                      <a:off x="2577" y="4201"/>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0" name="Group 161">
                    <a:extLst>
                      <a:ext uri="{FF2B5EF4-FFF2-40B4-BE49-F238E27FC236}">
                        <a16:creationId xmlns:a16="http://schemas.microsoft.com/office/drawing/2014/main" id="{BF7E69D3-78F2-404E-9150-6320421D7A09}"/>
                      </a:ext>
                    </a:extLst>
                  </p:cNvPr>
                  <p:cNvGrpSpPr>
                    <a:grpSpLocks/>
                  </p:cNvGrpSpPr>
                  <p:nvPr/>
                </p:nvGrpSpPr>
                <p:grpSpPr bwMode="auto">
                  <a:xfrm>
                    <a:off x="2591" y="4161"/>
                    <a:ext cx="25" cy="24"/>
                    <a:chOff x="2591" y="4161"/>
                    <a:chExt cx="25" cy="24"/>
                  </a:xfrm>
                </p:grpSpPr>
                <p:sp>
                  <p:nvSpPr>
                    <p:cNvPr id="935" name="Oval 162">
                      <a:extLst>
                        <a:ext uri="{FF2B5EF4-FFF2-40B4-BE49-F238E27FC236}">
                          <a16:creationId xmlns:a16="http://schemas.microsoft.com/office/drawing/2014/main" id="{70C800E2-620F-41FD-8664-29DB92F29E79}"/>
                        </a:ext>
                      </a:extLst>
                    </p:cNvPr>
                    <p:cNvSpPr>
                      <a:spLocks noChangeArrowheads="1"/>
                    </p:cNvSpPr>
                    <p:nvPr/>
                  </p:nvSpPr>
                  <p:spPr bwMode="auto">
                    <a:xfrm>
                      <a:off x="2591" y="4161"/>
                      <a:ext cx="25" cy="24"/>
                    </a:xfrm>
                    <a:prstGeom prst="ellipse">
                      <a:avLst/>
                    </a:prstGeom>
                    <a:solidFill>
                      <a:srgbClr val="80FFFF"/>
                    </a:solidFill>
                    <a:ln w="12700">
                      <a:noFill/>
                      <a:round/>
                      <a:headEnd/>
                      <a:tailEnd/>
                    </a:ln>
                  </p:spPr>
                  <p:txBody>
                    <a:bodyPr wrap="none" anchor="ctr"/>
                    <a:lstStyle/>
                    <a:p>
                      <a:endParaRPr lang="en-US" dirty="0"/>
                    </a:p>
                  </p:txBody>
                </p:sp>
                <p:sp>
                  <p:nvSpPr>
                    <p:cNvPr id="936" name="Oval 163">
                      <a:extLst>
                        <a:ext uri="{FF2B5EF4-FFF2-40B4-BE49-F238E27FC236}">
                          <a16:creationId xmlns:a16="http://schemas.microsoft.com/office/drawing/2014/main" id="{43147F2C-9EED-4260-84F1-7411E295576F}"/>
                        </a:ext>
                      </a:extLst>
                    </p:cNvPr>
                    <p:cNvSpPr>
                      <a:spLocks noChangeArrowheads="1"/>
                    </p:cNvSpPr>
                    <p:nvPr/>
                  </p:nvSpPr>
                  <p:spPr bwMode="auto">
                    <a:xfrm>
                      <a:off x="2596" y="4164"/>
                      <a:ext cx="18" cy="14"/>
                    </a:xfrm>
                    <a:prstGeom prst="ellipse">
                      <a:avLst/>
                    </a:prstGeom>
                    <a:solidFill>
                      <a:srgbClr val="00E0E0"/>
                    </a:solidFill>
                    <a:ln w="12700">
                      <a:noFill/>
                      <a:round/>
                      <a:headEnd/>
                      <a:tailEnd/>
                    </a:ln>
                  </p:spPr>
                  <p:txBody>
                    <a:bodyPr wrap="none" anchor="ctr"/>
                    <a:lstStyle/>
                    <a:p>
                      <a:endParaRPr lang="en-US" dirty="0"/>
                    </a:p>
                  </p:txBody>
                </p:sp>
                <p:sp>
                  <p:nvSpPr>
                    <p:cNvPr id="937" name="Oval 164">
                      <a:extLst>
                        <a:ext uri="{FF2B5EF4-FFF2-40B4-BE49-F238E27FC236}">
                          <a16:creationId xmlns:a16="http://schemas.microsoft.com/office/drawing/2014/main" id="{F57072E0-B0DE-421E-A6D5-A3C8089A0DFF}"/>
                        </a:ext>
                      </a:extLst>
                    </p:cNvPr>
                    <p:cNvSpPr>
                      <a:spLocks noChangeArrowheads="1"/>
                    </p:cNvSpPr>
                    <p:nvPr/>
                  </p:nvSpPr>
                  <p:spPr bwMode="auto">
                    <a:xfrm>
                      <a:off x="2593" y="4164"/>
                      <a:ext cx="19" cy="19"/>
                    </a:xfrm>
                    <a:prstGeom prst="ellipse">
                      <a:avLst/>
                    </a:prstGeom>
                    <a:solidFill>
                      <a:srgbClr val="80FFFF"/>
                    </a:solidFill>
                    <a:ln w="12700">
                      <a:noFill/>
                      <a:round/>
                      <a:headEnd/>
                      <a:tailEnd/>
                    </a:ln>
                  </p:spPr>
                  <p:txBody>
                    <a:bodyPr wrap="none" anchor="ctr"/>
                    <a:lstStyle/>
                    <a:p>
                      <a:endParaRPr lang="en-US" dirty="0"/>
                    </a:p>
                  </p:txBody>
                </p:sp>
                <p:sp>
                  <p:nvSpPr>
                    <p:cNvPr id="938" name="Oval 165">
                      <a:extLst>
                        <a:ext uri="{FF2B5EF4-FFF2-40B4-BE49-F238E27FC236}">
                          <a16:creationId xmlns:a16="http://schemas.microsoft.com/office/drawing/2014/main" id="{EE6E2618-67DC-4DC4-8DC3-D15D3524A161}"/>
                        </a:ext>
                      </a:extLst>
                    </p:cNvPr>
                    <p:cNvSpPr>
                      <a:spLocks noChangeArrowheads="1"/>
                    </p:cNvSpPr>
                    <p:nvPr/>
                  </p:nvSpPr>
                  <p:spPr bwMode="auto">
                    <a:xfrm>
                      <a:off x="2594" y="4165"/>
                      <a:ext cx="10" cy="11"/>
                    </a:xfrm>
                    <a:prstGeom prst="ellipse">
                      <a:avLst/>
                    </a:prstGeom>
                    <a:solidFill>
                      <a:srgbClr val="C0FFFF"/>
                    </a:solidFill>
                    <a:ln w="12700">
                      <a:noFill/>
                      <a:round/>
                      <a:headEnd/>
                      <a:tailEnd/>
                    </a:ln>
                  </p:spPr>
                  <p:txBody>
                    <a:bodyPr wrap="none" anchor="ctr"/>
                    <a:lstStyle/>
                    <a:p>
                      <a:endParaRPr lang="en-US" dirty="0"/>
                    </a:p>
                  </p:txBody>
                </p:sp>
                <p:sp>
                  <p:nvSpPr>
                    <p:cNvPr id="939" name="Oval 166">
                      <a:extLst>
                        <a:ext uri="{FF2B5EF4-FFF2-40B4-BE49-F238E27FC236}">
                          <a16:creationId xmlns:a16="http://schemas.microsoft.com/office/drawing/2014/main" id="{69401A03-7D36-4D4D-9AD8-9EA1A5A2EF44}"/>
                        </a:ext>
                      </a:extLst>
                    </p:cNvPr>
                    <p:cNvSpPr>
                      <a:spLocks noChangeArrowheads="1"/>
                    </p:cNvSpPr>
                    <p:nvPr/>
                  </p:nvSpPr>
                  <p:spPr bwMode="auto">
                    <a:xfrm>
                      <a:off x="2596" y="4169"/>
                      <a:ext cx="1" cy="2"/>
                    </a:xfrm>
                    <a:prstGeom prst="ellipse">
                      <a:avLst/>
                    </a:prstGeom>
                    <a:solidFill>
                      <a:srgbClr val="FFFFFF"/>
                    </a:solidFill>
                    <a:ln w="12700">
                      <a:noFill/>
                      <a:round/>
                      <a:headEnd/>
                      <a:tailEnd/>
                    </a:ln>
                  </p:spPr>
                  <p:txBody>
                    <a:bodyPr wrap="none" anchor="ctr"/>
                    <a:lstStyle/>
                    <a:p>
                      <a:endParaRPr lang="en-US" dirty="0"/>
                    </a:p>
                  </p:txBody>
                </p:sp>
              </p:grpSp>
              <p:grpSp>
                <p:nvGrpSpPr>
                  <p:cNvPr id="761" name="Group 167">
                    <a:extLst>
                      <a:ext uri="{FF2B5EF4-FFF2-40B4-BE49-F238E27FC236}">
                        <a16:creationId xmlns:a16="http://schemas.microsoft.com/office/drawing/2014/main" id="{066BB8D1-D2CF-4CDC-BE42-F7BC969D2301}"/>
                      </a:ext>
                    </a:extLst>
                  </p:cNvPr>
                  <p:cNvGrpSpPr>
                    <a:grpSpLocks/>
                  </p:cNvGrpSpPr>
                  <p:nvPr/>
                </p:nvGrpSpPr>
                <p:grpSpPr bwMode="auto">
                  <a:xfrm>
                    <a:off x="2634" y="4167"/>
                    <a:ext cx="23" cy="18"/>
                    <a:chOff x="2634" y="4167"/>
                    <a:chExt cx="23" cy="18"/>
                  </a:xfrm>
                </p:grpSpPr>
                <p:sp>
                  <p:nvSpPr>
                    <p:cNvPr id="930" name="Oval 168">
                      <a:extLst>
                        <a:ext uri="{FF2B5EF4-FFF2-40B4-BE49-F238E27FC236}">
                          <a16:creationId xmlns:a16="http://schemas.microsoft.com/office/drawing/2014/main" id="{FBB14F3B-3F8F-4C06-B7BF-CB68F517EC4E}"/>
                        </a:ext>
                      </a:extLst>
                    </p:cNvPr>
                    <p:cNvSpPr>
                      <a:spLocks noChangeArrowheads="1"/>
                    </p:cNvSpPr>
                    <p:nvPr/>
                  </p:nvSpPr>
                  <p:spPr bwMode="auto">
                    <a:xfrm>
                      <a:off x="2634" y="4167"/>
                      <a:ext cx="23" cy="18"/>
                    </a:xfrm>
                    <a:prstGeom prst="ellipse">
                      <a:avLst/>
                    </a:prstGeom>
                    <a:solidFill>
                      <a:srgbClr val="80FFFF"/>
                    </a:solidFill>
                    <a:ln w="12700">
                      <a:noFill/>
                      <a:round/>
                      <a:headEnd/>
                      <a:tailEnd/>
                    </a:ln>
                  </p:spPr>
                  <p:txBody>
                    <a:bodyPr wrap="none" anchor="ctr"/>
                    <a:lstStyle/>
                    <a:p>
                      <a:endParaRPr lang="en-US" dirty="0"/>
                    </a:p>
                  </p:txBody>
                </p:sp>
                <p:sp>
                  <p:nvSpPr>
                    <p:cNvPr id="931" name="Oval 169">
                      <a:extLst>
                        <a:ext uri="{FF2B5EF4-FFF2-40B4-BE49-F238E27FC236}">
                          <a16:creationId xmlns:a16="http://schemas.microsoft.com/office/drawing/2014/main" id="{092C0345-A3D4-4D98-A830-7C18A5FCA2DF}"/>
                        </a:ext>
                      </a:extLst>
                    </p:cNvPr>
                    <p:cNvSpPr>
                      <a:spLocks noChangeArrowheads="1"/>
                    </p:cNvSpPr>
                    <p:nvPr/>
                  </p:nvSpPr>
                  <p:spPr bwMode="auto">
                    <a:xfrm>
                      <a:off x="2639" y="4169"/>
                      <a:ext cx="15" cy="10"/>
                    </a:xfrm>
                    <a:prstGeom prst="ellipse">
                      <a:avLst/>
                    </a:prstGeom>
                    <a:solidFill>
                      <a:srgbClr val="00E0E0"/>
                    </a:solidFill>
                    <a:ln w="12700">
                      <a:noFill/>
                      <a:round/>
                      <a:headEnd/>
                      <a:tailEnd/>
                    </a:ln>
                  </p:spPr>
                  <p:txBody>
                    <a:bodyPr wrap="none" anchor="ctr"/>
                    <a:lstStyle/>
                    <a:p>
                      <a:endParaRPr lang="en-US" dirty="0"/>
                    </a:p>
                  </p:txBody>
                </p:sp>
                <p:sp>
                  <p:nvSpPr>
                    <p:cNvPr id="932" name="Oval 170">
                      <a:extLst>
                        <a:ext uri="{FF2B5EF4-FFF2-40B4-BE49-F238E27FC236}">
                          <a16:creationId xmlns:a16="http://schemas.microsoft.com/office/drawing/2014/main" id="{FE2578B0-0F06-484A-AD58-2944B3401BCA}"/>
                        </a:ext>
                      </a:extLst>
                    </p:cNvPr>
                    <p:cNvSpPr>
                      <a:spLocks noChangeArrowheads="1"/>
                    </p:cNvSpPr>
                    <p:nvPr/>
                  </p:nvSpPr>
                  <p:spPr bwMode="auto">
                    <a:xfrm>
                      <a:off x="2636" y="4169"/>
                      <a:ext cx="16" cy="14"/>
                    </a:xfrm>
                    <a:prstGeom prst="ellipse">
                      <a:avLst/>
                    </a:prstGeom>
                    <a:solidFill>
                      <a:srgbClr val="80FFFF"/>
                    </a:solidFill>
                    <a:ln w="12700">
                      <a:noFill/>
                      <a:round/>
                      <a:headEnd/>
                      <a:tailEnd/>
                    </a:ln>
                  </p:spPr>
                  <p:txBody>
                    <a:bodyPr wrap="none" anchor="ctr"/>
                    <a:lstStyle/>
                    <a:p>
                      <a:endParaRPr lang="en-US" dirty="0"/>
                    </a:p>
                  </p:txBody>
                </p:sp>
                <p:sp>
                  <p:nvSpPr>
                    <p:cNvPr id="933" name="Oval 171">
                      <a:extLst>
                        <a:ext uri="{FF2B5EF4-FFF2-40B4-BE49-F238E27FC236}">
                          <a16:creationId xmlns:a16="http://schemas.microsoft.com/office/drawing/2014/main" id="{FA233ECB-D3A9-4E61-81D6-D44A9EC8C38E}"/>
                        </a:ext>
                      </a:extLst>
                    </p:cNvPr>
                    <p:cNvSpPr>
                      <a:spLocks noChangeArrowheads="1"/>
                    </p:cNvSpPr>
                    <p:nvPr/>
                  </p:nvSpPr>
                  <p:spPr bwMode="auto">
                    <a:xfrm>
                      <a:off x="2638" y="4172"/>
                      <a:ext cx="8" cy="5"/>
                    </a:xfrm>
                    <a:prstGeom prst="ellipse">
                      <a:avLst/>
                    </a:prstGeom>
                    <a:solidFill>
                      <a:srgbClr val="C0FFFF"/>
                    </a:solidFill>
                    <a:ln w="12700">
                      <a:noFill/>
                      <a:round/>
                      <a:headEnd/>
                      <a:tailEnd/>
                    </a:ln>
                  </p:spPr>
                  <p:txBody>
                    <a:bodyPr wrap="none" anchor="ctr"/>
                    <a:lstStyle/>
                    <a:p>
                      <a:endParaRPr lang="en-US" dirty="0"/>
                    </a:p>
                  </p:txBody>
                </p:sp>
                <p:sp>
                  <p:nvSpPr>
                    <p:cNvPr id="934" name="Oval 172">
                      <a:extLst>
                        <a:ext uri="{FF2B5EF4-FFF2-40B4-BE49-F238E27FC236}">
                          <a16:creationId xmlns:a16="http://schemas.microsoft.com/office/drawing/2014/main" id="{48115B68-88A1-4B7B-AB32-34D1E2E557CA}"/>
                        </a:ext>
                      </a:extLst>
                    </p:cNvPr>
                    <p:cNvSpPr>
                      <a:spLocks noChangeArrowheads="1"/>
                    </p:cNvSpPr>
                    <p:nvPr/>
                  </p:nvSpPr>
                  <p:spPr bwMode="auto">
                    <a:xfrm>
                      <a:off x="2639" y="4173"/>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2" name="Group 173">
                    <a:extLst>
                      <a:ext uri="{FF2B5EF4-FFF2-40B4-BE49-F238E27FC236}">
                        <a16:creationId xmlns:a16="http://schemas.microsoft.com/office/drawing/2014/main" id="{B42E39BF-DDEE-4AE3-9077-AB1E00FF4A8D}"/>
                      </a:ext>
                    </a:extLst>
                  </p:cNvPr>
                  <p:cNvGrpSpPr>
                    <a:grpSpLocks/>
                  </p:cNvGrpSpPr>
                  <p:nvPr/>
                </p:nvGrpSpPr>
                <p:grpSpPr bwMode="auto">
                  <a:xfrm>
                    <a:off x="2607" y="4186"/>
                    <a:ext cx="27" cy="22"/>
                    <a:chOff x="2607" y="4186"/>
                    <a:chExt cx="27" cy="22"/>
                  </a:xfrm>
                </p:grpSpPr>
                <p:sp>
                  <p:nvSpPr>
                    <p:cNvPr id="925" name="Oval 174">
                      <a:extLst>
                        <a:ext uri="{FF2B5EF4-FFF2-40B4-BE49-F238E27FC236}">
                          <a16:creationId xmlns:a16="http://schemas.microsoft.com/office/drawing/2014/main" id="{EA92251F-3793-4A45-9F42-A426E8A9C823}"/>
                        </a:ext>
                      </a:extLst>
                    </p:cNvPr>
                    <p:cNvSpPr>
                      <a:spLocks noChangeArrowheads="1"/>
                    </p:cNvSpPr>
                    <p:nvPr/>
                  </p:nvSpPr>
                  <p:spPr bwMode="auto">
                    <a:xfrm>
                      <a:off x="2607" y="4186"/>
                      <a:ext cx="27" cy="22"/>
                    </a:xfrm>
                    <a:prstGeom prst="ellipse">
                      <a:avLst/>
                    </a:prstGeom>
                    <a:solidFill>
                      <a:srgbClr val="80FFFF"/>
                    </a:solidFill>
                    <a:ln w="12700">
                      <a:noFill/>
                      <a:round/>
                      <a:headEnd/>
                      <a:tailEnd/>
                    </a:ln>
                  </p:spPr>
                  <p:txBody>
                    <a:bodyPr wrap="none" anchor="ctr"/>
                    <a:lstStyle/>
                    <a:p>
                      <a:endParaRPr lang="en-US" dirty="0"/>
                    </a:p>
                  </p:txBody>
                </p:sp>
                <p:sp>
                  <p:nvSpPr>
                    <p:cNvPr id="926" name="Oval 175">
                      <a:extLst>
                        <a:ext uri="{FF2B5EF4-FFF2-40B4-BE49-F238E27FC236}">
                          <a16:creationId xmlns:a16="http://schemas.microsoft.com/office/drawing/2014/main" id="{DA742EA6-ABB9-4BD1-A787-5C8087DE2165}"/>
                        </a:ext>
                      </a:extLst>
                    </p:cNvPr>
                    <p:cNvSpPr>
                      <a:spLocks noChangeArrowheads="1"/>
                    </p:cNvSpPr>
                    <p:nvPr/>
                  </p:nvSpPr>
                  <p:spPr bwMode="auto">
                    <a:xfrm>
                      <a:off x="2610" y="4188"/>
                      <a:ext cx="19" cy="13"/>
                    </a:xfrm>
                    <a:prstGeom prst="ellipse">
                      <a:avLst/>
                    </a:prstGeom>
                    <a:solidFill>
                      <a:srgbClr val="00E0E0"/>
                    </a:solidFill>
                    <a:ln w="12700">
                      <a:noFill/>
                      <a:round/>
                      <a:headEnd/>
                      <a:tailEnd/>
                    </a:ln>
                  </p:spPr>
                  <p:txBody>
                    <a:bodyPr wrap="none" anchor="ctr"/>
                    <a:lstStyle/>
                    <a:p>
                      <a:endParaRPr lang="en-US" dirty="0"/>
                    </a:p>
                  </p:txBody>
                </p:sp>
                <p:sp>
                  <p:nvSpPr>
                    <p:cNvPr id="927" name="Oval 176">
                      <a:extLst>
                        <a:ext uri="{FF2B5EF4-FFF2-40B4-BE49-F238E27FC236}">
                          <a16:creationId xmlns:a16="http://schemas.microsoft.com/office/drawing/2014/main" id="{0A9DEF21-2062-4CD9-A72C-FD0F920824BF}"/>
                        </a:ext>
                      </a:extLst>
                    </p:cNvPr>
                    <p:cNvSpPr>
                      <a:spLocks noChangeArrowheads="1"/>
                    </p:cNvSpPr>
                    <p:nvPr/>
                  </p:nvSpPr>
                  <p:spPr bwMode="auto">
                    <a:xfrm>
                      <a:off x="2612" y="4188"/>
                      <a:ext cx="20" cy="17"/>
                    </a:xfrm>
                    <a:prstGeom prst="ellipse">
                      <a:avLst/>
                    </a:prstGeom>
                    <a:solidFill>
                      <a:srgbClr val="80FFFF"/>
                    </a:solidFill>
                    <a:ln w="12700">
                      <a:noFill/>
                      <a:round/>
                      <a:headEnd/>
                      <a:tailEnd/>
                    </a:ln>
                  </p:spPr>
                  <p:txBody>
                    <a:bodyPr wrap="none" anchor="ctr"/>
                    <a:lstStyle/>
                    <a:p>
                      <a:endParaRPr lang="en-US" dirty="0"/>
                    </a:p>
                  </p:txBody>
                </p:sp>
                <p:sp>
                  <p:nvSpPr>
                    <p:cNvPr id="928" name="Oval 177">
                      <a:extLst>
                        <a:ext uri="{FF2B5EF4-FFF2-40B4-BE49-F238E27FC236}">
                          <a16:creationId xmlns:a16="http://schemas.microsoft.com/office/drawing/2014/main" id="{977DED9B-5A35-440F-93F3-02715DDE7F95}"/>
                        </a:ext>
                      </a:extLst>
                    </p:cNvPr>
                    <p:cNvSpPr>
                      <a:spLocks noChangeArrowheads="1"/>
                    </p:cNvSpPr>
                    <p:nvPr/>
                  </p:nvSpPr>
                  <p:spPr bwMode="auto">
                    <a:xfrm>
                      <a:off x="2619" y="4190"/>
                      <a:ext cx="11" cy="9"/>
                    </a:xfrm>
                    <a:prstGeom prst="ellipse">
                      <a:avLst/>
                    </a:prstGeom>
                    <a:solidFill>
                      <a:srgbClr val="C0FFFF"/>
                    </a:solidFill>
                    <a:ln w="12700">
                      <a:noFill/>
                      <a:round/>
                      <a:headEnd/>
                      <a:tailEnd/>
                    </a:ln>
                  </p:spPr>
                  <p:txBody>
                    <a:bodyPr wrap="none" anchor="ctr"/>
                    <a:lstStyle/>
                    <a:p>
                      <a:endParaRPr lang="en-US" dirty="0"/>
                    </a:p>
                  </p:txBody>
                </p:sp>
                <p:sp>
                  <p:nvSpPr>
                    <p:cNvPr id="929" name="Oval 178">
                      <a:extLst>
                        <a:ext uri="{FF2B5EF4-FFF2-40B4-BE49-F238E27FC236}">
                          <a16:creationId xmlns:a16="http://schemas.microsoft.com/office/drawing/2014/main" id="{0CB053D0-37C1-44DD-8E4D-E746006A84C2}"/>
                        </a:ext>
                      </a:extLst>
                    </p:cNvPr>
                    <p:cNvSpPr>
                      <a:spLocks noChangeArrowheads="1"/>
                    </p:cNvSpPr>
                    <p:nvPr/>
                  </p:nvSpPr>
                  <p:spPr bwMode="auto">
                    <a:xfrm>
                      <a:off x="2629" y="4193"/>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3" name="Group 179">
                    <a:extLst>
                      <a:ext uri="{FF2B5EF4-FFF2-40B4-BE49-F238E27FC236}">
                        <a16:creationId xmlns:a16="http://schemas.microsoft.com/office/drawing/2014/main" id="{8E18461E-4DD9-4654-A327-484DD2015C4A}"/>
                      </a:ext>
                    </a:extLst>
                  </p:cNvPr>
                  <p:cNvGrpSpPr>
                    <a:grpSpLocks/>
                  </p:cNvGrpSpPr>
                  <p:nvPr/>
                </p:nvGrpSpPr>
                <p:grpSpPr bwMode="auto">
                  <a:xfrm>
                    <a:off x="2481" y="4184"/>
                    <a:ext cx="18" cy="15"/>
                    <a:chOff x="2481" y="4184"/>
                    <a:chExt cx="18" cy="15"/>
                  </a:xfrm>
                </p:grpSpPr>
                <p:sp>
                  <p:nvSpPr>
                    <p:cNvPr id="920" name="Oval 180">
                      <a:extLst>
                        <a:ext uri="{FF2B5EF4-FFF2-40B4-BE49-F238E27FC236}">
                          <a16:creationId xmlns:a16="http://schemas.microsoft.com/office/drawing/2014/main" id="{0894EB0D-CFA3-4094-8143-F619222CCCAE}"/>
                        </a:ext>
                      </a:extLst>
                    </p:cNvPr>
                    <p:cNvSpPr>
                      <a:spLocks noChangeArrowheads="1"/>
                    </p:cNvSpPr>
                    <p:nvPr/>
                  </p:nvSpPr>
                  <p:spPr bwMode="auto">
                    <a:xfrm>
                      <a:off x="2481" y="4184"/>
                      <a:ext cx="18" cy="15"/>
                    </a:xfrm>
                    <a:prstGeom prst="ellipse">
                      <a:avLst/>
                    </a:prstGeom>
                    <a:solidFill>
                      <a:srgbClr val="80FFFF"/>
                    </a:solidFill>
                    <a:ln w="12700">
                      <a:noFill/>
                      <a:round/>
                      <a:headEnd/>
                      <a:tailEnd/>
                    </a:ln>
                  </p:spPr>
                  <p:txBody>
                    <a:bodyPr wrap="none" anchor="ctr"/>
                    <a:lstStyle/>
                    <a:p>
                      <a:endParaRPr lang="en-US" dirty="0"/>
                    </a:p>
                  </p:txBody>
                </p:sp>
                <p:sp>
                  <p:nvSpPr>
                    <p:cNvPr id="921" name="Oval 181">
                      <a:extLst>
                        <a:ext uri="{FF2B5EF4-FFF2-40B4-BE49-F238E27FC236}">
                          <a16:creationId xmlns:a16="http://schemas.microsoft.com/office/drawing/2014/main" id="{4ACFACCC-3326-4F7F-B9CC-D96C57504527}"/>
                        </a:ext>
                      </a:extLst>
                    </p:cNvPr>
                    <p:cNvSpPr>
                      <a:spLocks noChangeArrowheads="1"/>
                    </p:cNvSpPr>
                    <p:nvPr/>
                  </p:nvSpPr>
                  <p:spPr bwMode="auto">
                    <a:xfrm>
                      <a:off x="2486" y="4185"/>
                      <a:ext cx="11" cy="8"/>
                    </a:xfrm>
                    <a:prstGeom prst="ellipse">
                      <a:avLst/>
                    </a:prstGeom>
                    <a:solidFill>
                      <a:srgbClr val="00E0E0"/>
                    </a:solidFill>
                    <a:ln w="12700">
                      <a:noFill/>
                      <a:round/>
                      <a:headEnd/>
                      <a:tailEnd/>
                    </a:ln>
                  </p:spPr>
                  <p:txBody>
                    <a:bodyPr wrap="none" anchor="ctr"/>
                    <a:lstStyle/>
                    <a:p>
                      <a:endParaRPr lang="en-US" dirty="0"/>
                    </a:p>
                  </p:txBody>
                </p:sp>
                <p:sp>
                  <p:nvSpPr>
                    <p:cNvPr id="922" name="Oval 182">
                      <a:extLst>
                        <a:ext uri="{FF2B5EF4-FFF2-40B4-BE49-F238E27FC236}">
                          <a16:creationId xmlns:a16="http://schemas.microsoft.com/office/drawing/2014/main" id="{5D060EA3-4CEF-47F8-876E-0DB4B077D8FA}"/>
                        </a:ext>
                      </a:extLst>
                    </p:cNvPr>
                    <p:cNvSpPr>
                      <a:spLocks noChangeArrowheads="1"/>
                    </p:cNvSpPr>
                    <p:nvPr/>
                  </p:nvSpPr>
                  <p:spPr bwMode="auto">
                    <a:xfrm>
                      <a:off x="2484" y="4185"/>
                      <a:ext cx="11" cy="13"/>
                    </a:xfrm>
                    <a:prstGeom prst="ellipse">
                      <a:avLst/>
                    </a:prstGeom>
                    <a:solidFill>
                      <a:srgbClr val="80FFFF"/>
                    </a:solidFill>
                    <a:ln w="12700">
                      <a:noFill/>
                      <a:round/>
                      <a:headEnd/>
                      <a:tailEnd/>
                    </a:ln>
                  </p:spPr>
                  <p:txBody>
                    <a:bodyPr wrap="none" anchor="ctr"/>
                    <a:lstStyle/>
                    <a:p>
                      <a:endParaRPr lang="en-US" dirty="0"/>
                    </a:p>
                  </p:txBody>
                </p:sp>
                <p:sp>
                  <p:nvSpPr>
                    <p:cNvPr id="923" name="Oval 183">
                      <a:extLst>
                        <a:ext uri="{FF2B5EF4-FFF2-40B4-BE49-F238E27FC236}">
                          <a16:creationId xmlns:a16="http://schemas.microsoft.com/office/drawing/2014/main" id="{24A74525-8ACD-4835-BDC5-E9107D4A42D5}"/>
                        </a:ext>
                      </a:extLst>
                    </p:cNvPr>
                    <p:cNvSpPr>
                      <a:spLocks noChangeArrowheads="1"/>
                    </p:cNvSpPr>
                    <p:nvPr/>
                  </p:nvSpPr>
                  <p:spPr bwMode="auto">
                    <a:xfrm>
                      <a:off x="2484" y="4186"/>
                      <a:ext cx="7" cy="5"/>
                    </a:xfrm>
                    <a:prstGeom prst="ellipse">
                      <a:avLst/>
                    </a:prstGeom>
                    <a:solidFill>
                      <a:srgbClr val="C0FFFF"/>
                    </a:solidFill>
                    <a:ln w="12700">
                      <a:noFill/>
                      <a:round/>
                      <a:headEnd/>
                      <a:tailEnd/>
                    </a:ln>
                  </p:spPr>
                  <p:txBody>
                    <a:bodyPr wrap="none" anchor="ctr"/>
                    <a:lstStyle/>
                    <a:p>
                      <a:endParaRPr lang="en-US" dirty="0"/>
                    </a:p>
                  </p:txBody>
                </p:sp>
                <p:sp>
                  <p:nvSpPr>
                    <p:cNvPr id="924" name="Oval 184">
                      <a:extLst>
                        <a:ext uri="{FF2B5EF4-FFF2-40B4-BE49-F238E27FC236}">
                          <a16:creationId xmlns:a16="http://schemas.microsoft.com/office/drawing/2014/main" id="{BFD257DB-5CCD-48ED-A0CD-34FFD03A75FF}"/>
                        </a:ext>
                      </a:extLst>
                    </p:cNvPr>
                    <p:cNvSpPr>
                      <a:spLocks noChangeArrowheads="1"/>
                    </p:cNvSpPr>
                    <p:nvPr/>
                  </p:nvSpPr>
                  <p:spPr bwMode="auto">
                    <a:xfrm>
                      <a:off x="2484" y="4188"/>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64" name="Group 185">
                    <a:extLst>
                      <a:ext uri="{FF2B5EF4-FFF2-40B4-BE49-F238E27FC236}">
                        <a16:creationId xmlns:a16="http://schemas.microsoft.com/office/drawing/2014/main" id="{0B4BFF22-AC26-49EA-8F0C-A713DC0B6E3F}"/>
                      </a:ext>
                    </a:extLst>
                  </p:cNvPr>
                  <p:cNvGrpSpPr>
                    <a:grpSpLocks/>
                  </p:cNvGrpSpPr>
                  <p:nvPr/>
                </p:nvGrpSpPr>
                <p:grpSpPr bwMode="auto">
                  <a:xfrm>
                    <a:off x="2734" y="4174"/>
                    <a:ext cx="33" cy="27"/>
                    <a:chOff x="2734" y="4174"/>
                    <a:chExt cx="33" cy="27"/>
                  </a:xfrm>
                </p:grpSpPr>
                <p:sp>
                  <p:nvSpPr>
                    <p:cNvPr id="915" name="Oval 186">
                      <a:extLst>
                        <a:ext uri="{FF2B5EF4-FFF2-40B4-BE49-F238E27FC236}">
                          <a16:creationId xmlns:a16="http://schemas.microsoft.com/office/drawing/2014/main" id="{6DB49245-B926-4888-BC81-2EAD76C191D7}"/>
                        </a:ext>
                      </a:extLst>
                    </p:cNvPr>
                    <p:cNvSpPr>
                      <a:spLocks noChangeArrowheads="1"/>
                    </p:cNvSpPr>
                    <p:nvPr/>
                  </p:nvSpPr>
                  <p:spPr bwMode="auto">
                    <a:xfrm>
                      <a:off x="2734" y="4174"/>
                      <a:ext cx="33" cy="27"/>
                    </a:xfrm>
                    <a:prstGeom prst="ellipse">
                      <a:avLst/>
                    </a:prstGeom>
                    <a:solidFill>
                      <a:srgbClr val="80FFFF"/>
                    </a:solidFill>
                    <a:ln w="12700">
                      <a:noFill/>
                      <a:round/>
                      <a:headEnd/>
                      <a:tailEnd/>
                    </a:ln>
                  </p:spPr>
                  <p:txBody>
                    <a:bodyPr wrap="none" anchor="ctr"/>
                    <a:lstStyle/>
                    <a:p>
                      <a:endParaRPr lang="en-US" dirty="0"/>
                    </a:p>
                  </p:txBody>
                </p:sp>
                <p:sp>
                  <p:nvSpPr>
                    <p:cNvPr id="916" name="Oval 187">
                      <a:extLst>
                        <a:ext uri="{FF2B5EF4-FFF2-40B4-BE49-F238E27FC236}">
                          <a16:creationId xmlns:a16="http://schemas.microsoft.com/office/drawing/2014/main" id="{258BB451-745D-4323-BBBA-D642F18C8DD2}"/>
                        </a:ext>
                      </a:extLst>
                    </p:cNvPr>
                    <p:cNvSpPr>
                      <a:spLocks noChangeArrowheads="1"/>
                    </p:cNvSpPr>
                    <p:nvPr/>
                  </p:nvSpPr>
                  <p:spPr bwMode="auto">
                    <a:xfrm>
                      <a:off x="2737" y="4176"/>
                      <a:ext cx="22" cy="20"/>
                    </a:xfrm>
                    <a:prstGeom prst="ellipse">
                      <a:avLst/>
                    </a:prstGeom>
                    <a:solidFill>
                      <a:srgbClr val="00E0E0"/>
                    </a:solidFill>
                    <a:ln w="12700">
                      <a:noFill/>
                      <a:round/>
                      <a:headEnd/>
                      <a:tailEnd/>
                    </a:ln>
                  </p:spPr>
                  <p:txBody>
                    <a:bodyPr wrap="none" anchor="ctr"/>
                    <a:lstStyle/>
                    <a:p>
                      <a:endParaRPr lang="en-US" dirty="0"/>
                    </a:p>
                  </p:txBody>
                </p:sp>
                <p:sp>
                  <p:nvSpPr>
                    <p:cNvPr id="917" name="Oval 188">
                      <a:extLst>
                        <a:ext uri="{FF2B5EF4-FFF2-40B4-BE49-F238E27FC236}">
                          <a16:creationId xmlns:a16="http://schemas.microsoft.com/office/drawing/2014/main" id="{C2D8237B-F9FD-439C-A7A5-DAFA536A9BB2}"/>
                        </a:ext>
                      </a:extLst>
                    </p:cNvPr>
                    <p:cNvSpPr>
                      <a:spLocks noChangeArrowheads="1"/>
                    </p:cNvSpPr>
                    <p:nvPr/>
                  </p:nvSpPr>
                  <p:spPr bwMode="auto">
                    <a:xfrm>
                      <a:off x="2739" y="4176"/>
                      <a:ext cx="25" cy="24"/>
                    </a:xfrm>
                    <a:prstGeom prst="ellipse">
                      <a:avLst/>
                    </a:prstGeom>
                    <a:solidFill>
                      <a:srgbClr val="80FFFF"/>
                    </a:solidFill>
                    <a:ln w="12700">
                      <a:noFill/>
                      <a:round/>
                      <a:headEnd/>
                      <a:tailEnd/>
                    </a:ln>
                  </p:spPr>
                  <p:txBody>
                    <a:bodyPr wrap="none" anchor="ctr"/>
                    <a:lstStyle/>
                    <a:p>
                      <a:endParaRPr lang="en-US" dirty="0"/>
                    </a:p>
                  </p:txBody>
                </p:sp>
                <p:sp>
                  <p:nvSpPr>
                    <p:cNvPr id="918" name="Oval 189">
                      <a:extLst>
                        <a:ext uri="{FF2B5EF4-FFF2-40B4-BE49-F238E27FC236}">
                          <a16:creationId xmlns:a16="http://schemas.microsoft.com/office/drawing/2014/main" id="{F1CDB874-656B-4E9E-AC64-57DB65EAC173}"/>
                        </a:ext>
                      </a:extLst>
                    </p:cNvPr>
                    <p:cNvSpPr>
                      <a:spLocks noChangeArrowheads="1"/>
                    </p:cNvSpPr>
                    <p:nvPr/>
                  </p:nvSpPr>
                  <p:spPr bwMode="auto">
                    <a:xfrm>
                      <a:off x="2749" y="4178"/>
                      <a:ext cx="13" cy="12"/>
                    </a:xfrm>
                    <a:prstGeom prst="ellipse">
                      <a:avLst/>
                    </a:prstGeom>
                    <a:solidFill>
                      <a:srgbClr val="C0FFFF"/>
                    </a:solidFill>
                    <a:ln w="12700">
                      <a:noFill/>
                      <a:round/>
                      <a:headEnd/>
                      <a:tailEnd/>
                    </a:ln>
                  </p:spPr>
                  <p:txBody>
                    <a:bodyPr wrap="none" anchor="ctr"/>
                    <a:lstStyle/>
                    <a:p>
                      <a:endParaRPr lang="en-US" dirty="0"/>
                    </a:p>
                  </p:txBody>
                </p:sp>
                <p:sp>
                  <p:nvSpPr>
                    <p:cNvPr id="919" name="Oval 190">
                      <a:extLst>
                        <a:ext uri="{FF2B5EF4-FFF2-40B4-BE49-F238E27FC236}">
                          <a16:creationId xmlns:a16="http://schemas.microsoft.com/office/drawing/2014/main" id="{235F2EED-757E-4614-95FB-09433DD61F89}"/>
                        </a:ext>
                      </a:extLst>
                    </p:cNvPr>
                    <p:cNvSpPr>
                      <a:spLocks noChangeArrowheads="1"/>
                    </p:cNvSpPr>
                    <p:nvPr/>
                  </p:nvSpPr>
                  <p:spPr bwMode="auto">
                    <a:xfrm>
                      <a:off x="2759" y="4183"/>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5" name="Group 191">
                    <a:extLst>
                      <a:ext uri="{FF2B5EF4-FFF2-40B4-BE49-F238E27FC236}">
                        <a16:creationId xmlns:a16="http://schemas.microsoft.com/office/drawing/2014/main" id="{039AAE36-202B-4627-98A7-D1D0981CE9CC}"/>
                      </a:ext>
                    </a:extLst>
                  </p:cNvPr>
                  <p:cNvGrpSpPr>
                    <a:grpSpLocks/>
                  </p:cNvGrpSpPr>
                  <p:nvPr/>
                </p:nvGrpSpPr>
                <p:grpSpPr bwMode="auto">
                  <a:xfrm>
                    <a:off x="2726" y="4112"/>
                    <a:ext cx="33" cy="27"/>
                    <a:chOff x="2726" y="4112"/>
                    <a:chExt cx="33" cy="27"/>
                  </a:xfrm>
                </p:grpSpPr>
                <p:sp>
                  <p:nvSpPr>
                    <p:cNvPr id="910" name="Oval 192">
                      <a:extLst>
                        <a:ext uri="{FF2B5EF4-FFF2-40B4-BE49-F238E27FC236}">
                          <a16:creationId xmlns:a16="http://schemas.microsoft.com/office/drawing/2014/main" id="{6720212E-17A8-42AE-897C-8D2550C547EA}"/>
                        </a:ext>
                      </a:extLst>
                    </p:cNvPr>
                    <p:cNvSpPr>
                      <a:spLocks noChangeArrowheads="1"/>
                    </p:cNvSpPr>
                    <p:nvPr/>
                  </p:nvSpPr>
                  <p:spPr bwMode="auto">
                    <a:xfrm>
                      <a:off x="2726" y="4112"/>
                      <a:ext cx="33" cy="27"/>
                    </a:xfrm>
                    <a:prstGeom prst="ellipse">
                      <a:avLst/>
                    </a:prstGeom>
                    <a:solidFill>
                      <a:srgbClr val="80FFFF"/>
                    </a:solidFill>
                    <a:ln w="12700">
                      <a:noFill/>
                      <a:round/>
                      <a:headEnd/>
                      <a:tailEnd/>
                    </a:ln>
                  </p:spPr>
                  <p:txBody>
                    <a:bodyPr wrap="none" anchor="ctr"/>
                    <a:lstStyle/>
                    <a:p>
                      <a:endParaRPr lang="en-US" dirty="0"/>
                    </a:p>
                  </p:txBody>
                </p:sp>
                <p:sp>
                  <p:nvSpPr>
                    <p:cNvPr id="911" name="Oval 193">
                      <a:extLst>
                        <a:ext uri="{FF2B5EF4-FFF2-40B4-BE49-F238E27FC236}">
                          <a16:creationId xmlns:a16="http://schemas.microsoft.com/office/drawing/2014/main" id="{1F257A43-2CA6-415B-BE14-44A14A0DFE21}"/>
                        </a:ext>
                      </a:extLst>
                    </p:cNvPr>
                    <p:cNvSpPr>
                      <a:spLocks noChangeArrowheads="1"/>
                    </p:cNvSpPr>
                    <p:nvPr/>
                  </p:nvSpPr>
                  <p:spPr bwMode="auto">
                    <a:xfrm>
                      <a:off x="2733" y="4118"/>
                      <a:ext cx="23" cy="19"/>
                    </a:xfrm>
                    <a:prstGeom prst="ellipse">
                      <a:avLst/>
                    </a:prstGeom>
                    <a:solidFill>
                      <a:srgbClr val="00E0E0"/>
                    </a:solidFill>
                    <a:ln w="12700">
                      <a:noFill/>
                      <a:round/>
                      <a:headEnd/>
                      <a:tailEnd/>
                    </a:ln>
                  </p:spPr>
                  <p:txBody>
                    <a:bodyPr wrap="none" anchor="ctr"/>
                    <a:lstStyle/>
                    <a:p>
                      <a:endParaRPr lang="en-US" dirty="0"/>
                    </a:p>
                  </p:txBody>
                </p:sp>
                <p:sp>
                  <p:nvSpPr>
                    <p:cNvPr id="912" name="Oval 194">
                      <a:extLst>
                        <a:ext uri="{FF2B5EF4-FFF2-40B4-BE49-F238E27FC236}">
                          <a16:creationId xmlns:a16="http://schemas.microsoft.com/office/drawing/2014/main" id="{AC6E1872-8A9A-43EE-9652-0275CA8E1FF1}"/>
                        </a:ext>
                      </a:extLst>
                    </p:cNvPr>
                    <p:cNvSpPr>
                      <a:spLocks noChangeArrowheads="1"/>
                    </p:cNvSpPr>
                    <p:nvPr/>
                  </p:nvSpPr>
                  <p:spPr bwMode="auto">
                    <a:xfrm>
                      <a:off x="2729" y="4113"/>
                      <a:ext cx="25" cy="24"/>
                    </a:xfrm>
                    <a:prstGeom prst="ellipse">
                      <a:avLst/>
                    </a:prstGeom>
                    <a:solidFill>
                      <a:srgbClr val="80FFFF"/>
                    </a:solidFill>
                    <a:ln w="12700">
                      <a:noFill/>
                      <a:round/>
                      <a:headEnd/>
                      <a:tailEnd/>
                    </a:ln>
                  </p:spPr>
                  <p:txBody>
                    <a:bodyPr wrap="none" anchor="ctr"/>
                    <a:lstStyle/>
                    <a:p>
                      <a:endParaRPr lang="en-US" dirty="0"/>
                    </a:p>
                  </p:txBody>
                </p:sp>
                <p:sp>
                  <p:nvSpPr>
                    <p:cNvPr id="913" name="Oval 195">
                      <a:extLst>
                        <a:ext uri="{FF2B5EF4-FFF2-40B4-BE49-F238E27FC236}">
                          <a16:creationId xmlns:a16="http://schemas.microsoft.com/office/drawing/2014/main" id="{A23D24F4-282F-48C6-B777-7AE6439EB208}"/>
                        </a:ext>
                      </a:extLst>
                    </p:cNvPr>
                    <p:cNvSpPr>
                      <a:spLocks noChangeArrowheads="1"/>
                    </p:cNvSpPr>
                    <p:nvPr/>
                  </p:nvSpPr>
                  <p:spPr bwMode="auto">
                    <a:xfrm>
                      <a:off x="2731" y="4122"/>
                      <a:ext cx="13" cy="13"/>
                    </a:xfrm>
                    <a:prstGeom prst="ellipse">
                      <a:avLst/>
                    </a:prstGeom>
                    <a:solidFill>
                      <a:srgbClr val="C0FFFF"/>
                    </a:solidFill>
                    <a:ln w="12700">
                      <a:noFill/>
                      <a:round/>
                      <a:headEnd/>
                      <a:tailEnd/>
                    </a:ln>
                  </p:spPr>
                  <p:txBody>
                    <a:bodyPr wrap="none" anchor="ctr"/>
                    <a:lstStyle/>
                    <a:p>
                      <a:endParaRPr lang="en-US" dirty="0"/>
                    </a:p>
                  </p:txBody>
                </p:sp>
                <p:sp>
                  <p:nvSpPr>
                    <p:cNvPr id="914" name="Oval 196">
                      <a:extLst>
                        <a:ext uri="{FF2B5EF4-FFF2-40B4-BE49-F238E27FC236}">
                          <a16:creationId xmlns:a16="http://schemas.microsoft.com/office/drawing/2014/main" id="{54998AEF-9D9B-4F23-920B-3D63F94AF33F}"/>
                        </a:ext>
                      </a:extLst>
                    </p:cNvPr>
                    <p:cNvSpPr>
                      <a:spLocks noChangeArrowheads="1"/>
                    </p:cNvSpPr>
                    <p:nvPr/>
                  </p:nvSpPr>
                  <p:spPr bwMode="auto">
                    <a:xfrm>
                      <a:off x="2734" y="4128"/>
                      <a:ext cx="1" cy="3"/>
                    </a:xfrm>
                    <a:prstGeom prst="ellipse">
                      <a:avLst/>
                    </a:prstGeom>
                    <a:solidFill>
                      <a:srgbClr val="FFFFFF"/>
                    </a:solidFill>
                    <a:ln w="12700">
                      <a:noFill/>
                      <a:round/>
                      <a:headEnd/>
                      <a:tailEnd/>
                    </a:ln>
                  </p:spPr>
                  <p:txBody>
                    <a:bodyPr wrap="none" anchor="ctr"/>
                    <a:lstStyle/>
                    <a:p>
                      <a:endParaRPr lang="en-US" dirty="0"/>
                    </a:p>
                  </p:txBody>
                </p:sp>
              </p:grpSp>
              <p:grpSp>
                <p:nvGrpSpPr>
                  <p:cNvPr id="766" name="Group 197">
                    <a:extLst>
                      <a:ext uri="{FF2B5EF4-FFF2-40B4-BE49-F238E27FC236}">
                        <a16:creationId xmlns:a16="http://schemas.microsoft.com/office/drawing/2014/main" id="{716874BF-DD9A-4488-833A-7529B934D0CD}"/>
                      </a:ext>
                    </a:extLst>
                  </p:cNvPr>
                  <p:cNvGrpSpPr>
                    <a:grpSpLocks/>
                  </p:cNvGrpSpPr>
                  <p:nvPr/>
                </p:nvGrpSpPr>
                <p:grpSpPr bwMode="auto">
                  <a:xfrm>
                    <a:off x="2780" y="4136"/>
                    <a:ext cx="33" cy="28"/>
                    <a:chOff x="2780" y="4136"/>
                    <a:chExt cx="33" cy="28"/>
                  </a:xfrm>
                </p:grpSpPr>
                <p:sp>
                  <p:nvSpPr>
                    <p:cNvPr id="905" name="Oval 198">
                      <a:extLst>
                        <a:ext uri="{FF2B5EF4-FFF2-40B4-BE49-F238E27FC236}">
                          <a16:creationId xmlns:a16="http://schemas.microsoft.com/office/drawing/2014/main" id="{82371248-03E1-4FB2-BB89-EBD95B9A3B04}"/>
                        </a:ext>
                      </a:extLst>
                    </p:cNvPr>
                    <p:cNvSpPr>
                      <a:spLocks noChangeArrowheads="1"/>
                    </p:cNvSpPr>
                    <p:nvPr/>
                  </p:nvSpPr>
                  <p:spPr bwMode="auto">
                    <a:xfrm>
                      <a:off x="2780" y="4136"/>
                      <a:ext cx="33" cy="28"/>
                    </a:xfrm>
                    <a:prstGeom prst="ellipse">
                      <a:avLst/>
                    </a:prstGeom>
                    <a:solidFill>
                      <a:srgbClr val="80FFFF"/>
                    </a:solidFill>
                    <a:ln w="12700">
                      <a:noFill/>
                      <a:round/>
                      <a:headEnd/>
                      <a:tailEnd/>
                    </a:ln>
                  </p:spPr>
                  <p:txBody>
                    <a:bodyPr wrap="none" anchor="ctr"/>
                    <a:lstStyle/>
                    <a:p>
                      <a:endParaRPr lang="en-US" dirty="0"/>
                    </a:p>
                  </p:txBody>
                </p:sp>
                <p:sp>
                  <p:nvSpPr>
                    <p:cNvPr id="906" name="Oval 199">
                      <a:extLst>
                        <a:ext uri="{FF2B5EF4-FFF2-40B4-BE49-F238E27FC236}">
                          <a16:creationId xmlns:a16="http://schemas.microsoft.com/office/drawing/2014/main" id="{39FD88D4-D5FD-4AD9-B4BB-04027B355DF6}"/>
                        </a:ext>
                      </a:extLst>
                    </p:cNvPr>
                    <p:cNvSpPr>
                      <a:spLocks noChangeArrowheads="1"/>
                    </p:cNvSpPr>
                    <p:nvPr/>
                  </p:nvSpPr>
                  <p:spPr bwMode="auto">
                    <a:xfrm>
                      <a:off x="2787" y="4138"/>
                      <a:ext cx="23" cy="19"/>
                    </a:xfrm>
                    <a:prstGeom prst="ellipse">
                      <a:avLst/>
                    </a:prstGeom>
                    <a:solidFill>
                      <a:srgbClr val="00E0E0"/>
                    </a:solidFill>
                    <a:ln w="12700">
                      <a:noFill/>
                      <a:round/>
                      <a:headEnd/>
                      <a:tailEnd/>
                    </a:ln>
                  </p:spPr>
                  <p:txBody>
                    <a:bodyPr wrap="none" anchor="ctr"/>
                    <a:lstStyle/>
                    <a:p>
                      <a:endParaRPr lang="en-US" dirty="0"/>
                    </a:p>
                  </p:txBody>
                </p:sp>
                <p:sp>
                  <p:nvSpPr>
                    <p:cNvPr id="907" name="Oval 200">
                      <a:extLst>
                        <a:ext uri="{FF2B5EF4-FFF2-40B4-BE49-F238E27FC236}">
                          <a16:creationId xmlns:a16="http://schemas.microsoft.com/office/drawing/2014/main" id="{5B0C544B-4DBF-4CE6-8DEA-65B112EA5E18}"/>
                        </a:ext>
                      </a:extLst>
                    </p:cNvPr>
                    <p:cNvSpPr>
                      <a:spLocks noChangeArrowheads="1"/>
                    </p:cNvSpPr>
                    <p:nvPr/>
                  </p:nvSpPr>
                  <p:spPr bwMode="auto">
                    <a:xfrm>
                      <a:off x="2783" y="4138"/>
                      <a:ext cx="24" cy="23"/>
                    </a:xfrm>
                    <a:prstGeom prst="ellipse">
                      <a:avLst/>
                    </a:prstGeom>
                    <a:solidFill>
                      <a:srgbClr val="80FFFF"/>
                    </a:solidFill>
                    <a:ln w="12700">
                      <a:noFill/>
                      <a:round/>
                      <a:headEnd/>
                      <a:tailEnd/>
                    </a:ln>
                  </p:spPr>
                  <p:txBody>
                    <a:bodyPr wrap="none" anchor="ctr"/>
                    <a:lstStyle/>
                    <a:p>
                      <a:endParaRPr lang="en-US" dirty="0"/>
                    </a:p>
                  </p:txBody>
                </p:sp>
                <p:sp>
                  <p:nvSpPr>
                    <p:cNvPr id="908" name="Oval 201">
                      <a:extLst>
                        <a:ext uri="{FF2B5EF4-FFF2-40B4-BE49-F238E27FC236}">
                          <a16:creationId xmlns:a16="http://schemas.microsoft.com/office/drawing/2014/main" id="{3AFDBCAD-1F04-4FF6-8FFB-9549C75966CA}"/>
                        </a:ext>
                      </a:extLst>
                    </p:cNvPr>
                    <p:cNvSpPr>
                      <a:spLocks noChangeArrowheads="1"/>
                    </p:cNvSpPr>
                    <p:nvPr/>
                  </p:nvSpPr>
                  <p:spPr bwMode="auto">
                    <a:xfrm>
                      <a:off x="2785" y="4140"/>
                      <a:ext cx="12" cy="12"/>
                    </a:xfrm>
                    <a:prstGeom prst="ellipse">
                      <a:avLst/>
                    </a:prstGeom>
                    <a:solidFill>
                      <a:srgbClr val="C0FFFF"/>
                    </a:solidFill>
                    <a:ln w="12700">
                      <a:noFill/>
                      <a:round/>
                      <a:headEnd/>
                      <a:tailEnd/>
                    </a:ln>
                  </p:spPr>
                  <p:txBody>
                    <a:bodyPr wrap="none" anchor="ctr"/>
                    <a:lstStyle/>
                    <a:p>
                      <a:endParaRPr lang="en-US" dirty="0"/>
                    </a:p>
                  </p:txBody>
                </p:sp>
                <p:sp>
                  <p:nvSpPr>
                    <p:cNvPr id="909" name="Oval 202">
                      <a:extLst>
                        <a:ext uri="{FF2B5EF4-FFF2-40B4-BE49-F238E27FC236}">
                          <a16:creationId xmlns:a16="http://schemas.microsoft.com/office/drawing/2014/main" id="{BD6E4A55-FAB1-4178-8E3C-FA1876BCEFEC}"/>
                        </a:ext>
                      </a:extLst>
                    </p:cNvPr>
                    <p:cNvSpPr>
                      <a:spLocks noChangeArrowheads="1"/>
                    </p:cNvSpPr>
                    <p:nvPr/>
                  </p:nvSpPr>
                  <p:spPr bwMode="auto">
                    <a:xfrm>
                      <a:off x="2788" y="4146"/>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7" name="Group 203">
                    <a:extLst>
                      <a:ext uri="{FF2B5EF4-FFF2-40B4-BE49-F238E27FC236}">
                        <a16:creationId xmlns:a16="http://schemas.microsoft.com/office/drawing/2014/main" id="{AFA47F2F-5475-40C4-906E-0E2E0DB58198}"/>
                      </a:ext>
                    </a:extLst>
                  </p:cNvPr>
                  <p:cNvGrpSpPr>
                    <a:grpSpLocks/>
                  </p:cNvGrpSpPr>
                  <p:nvPr/>
                </p:nvGrpSpPr>
                <p:grpSpPr bwMode="auto">
                  <a:xfrm>
                    <a:off x="2822" y="4154"/>
                    <a:ext cx="22" cy="18"/>
                    <a:chOff x="2822" y="4154"/>
                    <a:chExt cx="22" cy="18"/>
                  </a:xfrm>
                </p:grpSpPr>
                <p:sp>
                  <p:nvSpPr>
                    <p:cNvPr id="900" name="Oval 204">
                      <a:extLst>
                        <a:ext uri="{FF2B5EF4-FFF2-40B4-BE49-F238E27FC236}">
                          <a16:creationId xmlns:a16="http://schemas.microsoft.com/office/drawing/2014/main" id="{932526BF-188C-43F6-B634-1A7A59EC76D9}"/>
                        </a:ext>
                      </a:extLst>
                    </p:cNvPr>
                    <p:cNvSpPr>
                      <a:spLocks noChangeArrowheads="1"/>
                    </p:cNvSpPr>
                    <p:nvPr/>
                  </p:nvSpPr>
                  <p:spPr bwMode="auto">
                    <a:xfrm>
                      <a:off x="2822" y="4154"/>
                      <a:ext cx="22" cy="18"/>
                    </a:xfrm>
                    <a:prstGeom prst="ellipse">
                      <a:avLst/>
                    </a:prstGeom>
                    <a:solidFill>
                      <a:srgbClr val="80FFFF"/>
                    </a:solidFill>
                    <a:ln w="12700">
                      <a:noFill/>
                      <a:round/>
                      <a:headEnd/>
                      <a:tailEnd/>
                    </a:ln>
                  </p:spPr>
                  <p:txBody>
                    <a:bodyPr wrap="none" anchor="ctr"/>
                    <a:lstStyle/>
                    <a:p>
                      <a:endParaRPr lang="en-US" dirty="0"/>
                    </a:p>
                  </p:txBody>
                </p:sp>
                <p:sp>
                  <p:nvSpPr>
                    <p:cNvPr id="901" name="Oval 205">
                      <a:extLst>
                        <a:ext uri="{FF2B5EF4-FFF2-40B4-BE49-F238E27FC236}">
                          <a16:creationId xmlns:a16="http://schemas.microsoft.com/office/drawing/2014/main" id="{F3C45081-F118-4401-A361-6D4A064C97E2}"/>
                        </a:ext>
                      </a:extLst>
                    </p:cNvPr>
                    <p:cNvSpPr>
                      <a:spLocks noChangeArrowheads="1"/>
                    </p:cNvSpPr>
                    <p:nvPr/>
                  </p:nvSpPr>
                  <p:spPr bwMode="auto">
                    <a:xfrm>
                      <a:off x="2827" y="4157"/>
                      <a:ext cx="15" cy="10"/>
                    </a:xfrm>
                    <a:prstGeom prst="ellipse">
                      <a:avLst/>
                    </a:prstGeom>
                    <a:solidFill>
                      <a:srgbClr val="00E0E0"/>
                    </a:solidFill>
                    <a:ln w="12700">
                      <a:noFill/>
                      <a:round/>
                      <a:headEnd/>
                      <a:tailEnd/>
                    </a:ln>
                  </p:spPr>
                  <p:txBody>
                    <a:bodyPr wrap="none" anchor="ctr"/>
                    <a:lstStyle/>
                    <a:p>
                      <a:endParaRPr lang="en-US" dirty="0"/>
                    </a:p>
                  </p:txBody>
                </p:sp>
                <p:sp>
                  <p:nvSpPr>
                    <p:cNvPr id="902" name="Oval 206">
                      <a:extLst>
                        <a:ext uri="{FF2B5EF4-FFF2-40B4-BE49-F238E27FC236}">
                          <a16:creationId xmlns:a16="http://schemas.microsoft.com/office/drawing/2014/main" id="{178F55BD-ADC1-4E07-B8A5-932A603B4B69}"/>
                        </a:ext>
                      </a:extLst>
                    </p:cNvPr>
                    <p:cNvSpPr>
                      <a:spLocks noChangeArrowheads="1"/>
                    </p:cNvSpPr>
                    <p:nvPr/>
                  </p:nvSpPr>
                  <p:spPr bwMode="auto">
                    <a:xfrm>
                      <a:off x="2824" y="4157"/>
                      <a:ext cx="17" cy="15"/>
                    </a:xfrm>
                    <a:prstGeom prst="ellipse">
                      <a:avLst/>
                    </a:prstGeom>
                    <a:solidFill>
                      <a:srgbClr val="80FFFF"/>
                    </a:solidFill>
                    <a:ln w="12700">
                      <a:noFill/>
                      <a:round/>
                      <a:headEnd/>
                      <a:tailEnd/>
                    </a:ln>
                  </p:spPr>
                  <p:txBody>
                    <a:bodyPr wrap="none" anchor="ctr"/>
                    <a:lstStyle/>
                    <a:p>
                      <a:endParaRPr lang="en-US" dirty="0"/>
                    </a:p>
                  </p:txBody>
                </p:sp>
                <p:sp>
                  <p:nvSpPr>
                    <p:cNvPr id="903" name="Oval 207">
                      <a:extLst>
                        <a:ext uri="{FF2B5EF4-FFF2-40B4-BE49-F238E27FC236}">
                          <a16:creationId xmlns:a16="http://schemas.microsoft.com/office/drawing/2014/main" id="{17F1AB81-648A-4E67-8040-399608276CBB}"/>
                        </a:ext>
                      </a:extLst>
                    </p:cNvPr>
                    <p:cNvSpPr>
                      <a:spLocks noChangeArrowheads="1"/>
                    </p:cNvSpPr>
                    <p:nvPr/>
                  </p:nvSpPr>
                  <p:spPr bwMode="auto">
                    <a:xfrm>
                      <a:off x="2825" y="4158"/>
                      <a:ext cx="8" cy="7"/>
                    </a:xfrm>
                    <a:prstGeom prst="ellipse">
                      <a:avLst/>
                    </a:prstGeom>
                    <a:solidFill>
                      <a:srgbClr val="C0FFFF"/>
                    </a:solidFill>
                    <a:ln w="12700">
                      <a:noFill/>
                      <a:round/>
                      <a:headEnd/>
                      <a:tailEnd/>
                    </a:ln>
                  </p:spPr>
                  <p:txBody>
                    <a:bodyPr wrap="none" anchor="ctr"/>
                    <a:lstStyle/>
                    <a:p>
                      <a:endParaRPr lang="en-US" dirty="0"/>
                    </a:p>
                  </p:txBody>
                </p:sp>
                <p:sp>
                  <p:nvSpPr>
                    <p:cNvPr id="904" name="Oval 208">
                      <a:extLst>
                        <a:ext uri="{FF2B5EF4-FFF2-40B4-BE49-F238E27FC236}">
                          <a16:creationId xmlns:a16="http://schemas.microsoft.com/office/drawing/2014/main" id="{04EE4266-32EB-4BC2-B943-E22409BBE99A}"/>
                        </a:ext>
                      </a:extLst>
                    </p:cNvPr>
                    <p:cNvSpPr>
                      <a:spLocks noChangeArrowheads="1"/>
                    </p:cNvSpPr>
                    <p:nvPr/>
                  </p:nvSpPr>
                  <p:spPr bwMode="auto">
                    <a:xfrm>
                      <a:off x="2826" y="4160"/>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8" name="Group 209">
                    <a:extLst>
                      <a:ext uri="{FF2B5EF4-FFF2-40B4-BE49-F238E27FC236}">
                        <a16:creationId xmlns:a16="http://schemas.microsoft.com/office/drawing/2014/main" id="{23547895-D76C-4FA8-857F-8B298DDDCEA1}"/>
                      </a:ext>
                    </a:extLst>
                  </p:cNvPr>
                  <p:cNvGrpSpPr>
                    <a:grpSpLocks/>
                  </p:cNvGrpSpPr>
                  <p:nvPr/>
                </p:nvGrpSpPr>
                <p:grpSpPr bwMode="auto">
                  <a:xfrm>
                    <a:off x="2680" y="4215"/>
                    <a:ext cx="27" cy="21"/>
                    <a:chOff x="2680" y="4215"/>
                    <a:chExt cx="27" cy="21"/>
                  </a:xfrm>
                </p:grpSpPr>
                <p:sp>
                  <p:nvSpPr>
                    <p:cNvPr id="895" name="Oval 210">
                      <a:extLst>
                        <a:ext uri="{FF2B5EF4-FFF2-40B4-BE49-F238E27FC236}">
                          <a16:creationId xmlns:a16="http://schemas.microsoft.com/office/drawing/2014/main" id="{1B1B7877-EB9F-41CF-BA9A-EE96FA762E51}"/>
                        </a:ext>
                      </a:extLst>
                    </p:cNvPr>
                    <p:cNvSpPr>
                      <a:spLocks noChangeArrowheads="1"/>
                    </p:cNvSpPr>
                    <p:nvPr/>
                  </p:nvSpPr>
                  <p:spPr bwMode="auto">
                    <a:xfrm>
                      <a:off x="2680" y="4215"/>
                      <a:ext cx="27" cy="21"/>
                    </a:xfrm>
                    <a:prstGeom prst="ellipse">
                      <a:avLst/>
                    </a:prstGeom>
                    <a:solidFill>
                      <a:srgbClr val="80FFFF"/>
                    </a:solidFill>
                    <a:ln w="12700">
                      <a:noFill/>
                      <a:round/>
                      <a:headEnd/>
                      <a:tailEnd/>
                    </a:ln>
                  </p:spPr>
                  <p:txBody>
                    <a:bodyPr wrap="none" anchor="ctr"/>
                    <a:lstStyle/>
                    <a:p>
                      <a:endParaRPr lang="en-US" dirty="0"/>
                    </a:p>
                  </p:txBody>
                </p:sp>
                <p:sp>
                  <p:nvSpPr>
                    <p:cNvPr id="896" name="Oval 211">
                      <a:extLst>
                        <a:ext uri="{FF2B5EF4-FFF2-40B4-BE49-F238E27FC236}">
                          <a16:creationId xmlns:a16="http://schemas.microsoft.com/office/drawing/2014/main" id="{B7A5DC53-9512-480A-B87D-B6E8BB640D56}"/>
                        </a:ext>
                      </a:extLst>
                    </p:cNvPr>
                    <p:cNvSpPr>
                      <a:spLocks noChangeArrowheads="1"/>
                    </p:cNvSpPr>
                    <p:nvPr/>
                  </p:nvSpPr>
                  <p:spPr bwMode="auto">
                    <a:xfrm>
                      <a:off x="2683" y="4216"/>
                      <a:ext cx="18" cy="15"/>
                    </a:xfrm>
                    <a:prstGeom prst="ellipse">
                      <a:avLst/>
                    </a:prstGeom>
                    <a:solidFill>
                      <a:srgbClr val="00E0E0"/>
                    </a:solidFill>
                    <a:ln w="12700">
                      <a:noFill/>
                      <a:round/>
                      <a:headEnd/>
                      <a:tailEnd/>
                    </a:ln>
                  </p:spPr>
                  <p:txBody>
                    <a:bodyPr wrap="none" anchor="ctr"/>
                    <a:lstStyle/>
                    <a:p>
                      <a:endParaRPr lang="en-US" dirty="0"/>
                    </a:p>
                  </p:txBody>
                </p:sp>
                <p:sp>
                  <p:nvSpPr>
                    <p:cNvPr id="897" name="Oval 212">
                      <a:extLst>
                        <a:ext uri="{FF2B5EF4-FFF2-40B4-BE49-F238E27FC236}">
                          <a16:creationId xmlns:a16="http://schemas.microsoft.com/office/drawing/2014/main" id="{8116C52E-704D-4DE5-B160-05F4A5374E25}"/>
                        </a:ext>
                      </a:extLst>
                    </p:cNvPr>
                    <p:cNvSpPr>
                      <a:spLocks noChangeArrowheads="1"/>
                    </p:cNvSpPr>
                    <p:nvPr/>
                  </p:nvSpPr>
                  <p:spPr bwMode="auto">
                    <a:xfrm>
                      <a:off x="2685" y="4216"/>
                      <a:ext cx="20" cy="19"/>
                    </a:xfrm>
                    <a:prstGeom prst="ellipse">
                      <a:avLst/>
                    </a:prstGeom>
                    <a:solidFill>
                      <a:srgbClr val="80FFFF"/>
                    </a:solidFill>
                    <a:ln w="12700">
                      <a:noFill/>
                      <a:round/>
                      <a:headEnd/>
                      <a:tailEnd/>
                    </a:ln>
                  </p:spPr>
                  <p:txBody>
                    <a:bodyPr wrap="none" anchor="ctr"/>
                    <a:lstStyle/>
                    <a:p>
                      <a:endParaRPr lang="en-US" dirty="0"/>
                    </a:p>
                  </p:txBody>
                </p:sp>
                <p:sp>
                  <p:nvSpPr>
                    <p:cNvPr id="898" name="Oval 213">
                      <a:extLst>
                        <a:ext uri="{FF2B5EF4-FFF2-40B4-BE49-F238E27FC236}">
                          <a16:creationId xmlns:a16="http://schemas.microsoft.com/office/drawing/2014/main" id="{EC838BA5-11E6-4C02-9251-D9FC44152CAF}"/>
                        </a:ext>
                      </a:extLst>
                    </p:cNvPr>
                    <p:cNvSpPr>
                      <a:spLocks noChangeArrowheads="1"/>
                    </p:cNvSpPr>
                    <p:nvPr/>
                  </p:nvSpPr>
                  <p:spPr bwMode="auto">
                    <a:xfrm>
                      <a:off x="2693" y="4217"/>
                      <a:ext cx="10" cy="10"/>
                    </a:xfrm>
                    <a:prstGeom prst="ellipse">
                      <a:avLst/>
                    </a:prstGeom>
                    <a:solidFill>
                      <a:srgbClr val="C0FFFF"/>
                    </a:solidFill>
                    <a:ln w="12700">
                      <a:noFill/>
                      <a:round/>
                      <a:headEnd/>
                      <a:tailEnd/>
                    </a:ln>
                  </p:spPr>
                  <p:txBody>
                    <a:bodyPr wrap="none" anchor="ctr"/>
                    <a:lstStyle/>
                    <a:p>
                      <a:endParaRPr lang="en-US" dirty="0"/>
                    </a:p>
                  </p:txBody>
                </p:sp>
                <p:sp>
                  <p:nvSpPr>
                    <p:cNvPr id="899" name="Oval 214">
                      <a:extLst>
                        <a:ext uri="{FF2B5EF4-FFF2-40B4-BE49-F238E27FC236}">
                          <a16:creationId xmlns:a16="http://schemas.microsoft.com/office/drawing/2014/main" id="{6F24792F-4C35-4E6A-9FA2-9BE5C4175B72}"/>
                        </a:ext>
                      </a:extLst>
                    </p:cNvPr>
                    <p:cNvSpPr>
                      <a:spLocks noChangeArrowheads="1"/>
                    </p:cNvSpPr>
                    <p:nvPr/>
                  </p:nvSpPr>
                  <p:spPr bwMode="auto">
                    <a:xfrm>
                      <a:off x="2701" y="4221"/>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69" name="Group 215">
                    <a:extLst>
                      <a:ext uri="{FF2B5EF4-FFF2-40B4-BE49-F238E27FC236}">
                        <a16:creationId xmlns:a16="http://schemas.microsoft.com/office/drawing/2014/main" id="{624B4C05-7B85-4D23-81BD-5994F338D010}"/>
                      </a:ext>
                    </a:extLst>
                  </p:cNvPr>
                  <p:cNvGrpSpPr>
                    <a:grpSpLocks/>
                  </p:cNvGrpSpPr>
                  <p:nvPr/>
                </p:nvGrpSpPr>
                <p:grpSpPr bwMode="auto">
                  <a:xfrm>
                    <a:off x="2805" y="4091"/>
                    <a:ext cx="16" cy="15"/>
                    <a:chOff x="2805" y="4091"/>
                    <a:chExt cx="16" cy="15"/>
                  </a:xfrm>
                </p:grpSpPr>
                <p:sp>
                  <p:nvSpPr>
                    <p:cNvPr id="890" name="Oval 216">
                      <a:extLst>
                        <a:ext uri="{FF2B5EF4-FFF2-40B4-BE49-F238E27FC236}">
                          <a16:creationId xmlns:a16="http://schemas.microsoft.com/office/drawing/2014/main" id="{0347C815-676F-4B02-B570-5C68B35C419A}"/>
                        </a:ext>
                      </a:extLst>
                    </p:cNvPr>
                    <p:cNvSpPr>
                      <a:spLocks noChangeArrowheads="1"/>
                    </p:cNvSpPr>
                    <p:nvPr/>
                  </p:nvSpPr>
                  <p:spPr bwMode="auto">
                    <a:xfrm>
                      <a:off x="2805" y="4091"/>
                      <a:ext cx="16" cy="15"/>
                    </a:xfrm>
                    <a:prstGeom prst="ellipse">
                      <a:avLst/>
                    </a:prstGeom>
                    <a:solidFill>
                      <a:srgbClr val="80FFFF"/>
                    </a:solidFill>
                    <a:ln w="12700">
                      <a:noFill/>
                      <a:round/>
                      <a:headEnd/>
                      <a:tailEnd/>
                    </a:ln>
                  </p:spPr>
                  <p:txBody>
                    <a:bodyPr wrap="none" anchor="ctr"/>
                    <a:lstStyle/>
                    <a:p>
                      <a:endParaRPr lang="en-US" dirty="0"/>
                    </a:p>
                  </p:txBody>
                </p:sp>
                <p:sp>
                  <p:nvSpPr>
                    <p:cNvPr id="891" name="Oval 217">
                      <a:extLst>
                        <a:ext uri="{FF2B5EF4-FFF2-40B4-BE49-F238E27FC236}">
                          <a16:creationId xmlns:a16="http://schemas.microsoft.com/office/drawing/2014/main" id="{9E555573-6A08-40E9-9BEA-4CA6885B107E}"/>
                        </a:ext>
                      </a:extLst>
                    </p:cNvPr>
                    <p:cNvSpPr>
                      <a:spLocks noChangeArrowheads="1"/>
                    </p:cNvSpPr>
                    <p:nvPr/>
                  </p:nvSpPr>
                  <p:spPr bwMode="auto">
                    <a:xfrm>
                      <a:off x="2807" y="4093"/>
                      <a:ext cx="12" cy="8"/>
                    </a:xfrm>
                    <a:prstGeom prst="ellipse">
                      <a:avLst/>
                    </a:prstGeom>
                    <a:solidFill>
                      <a:srgbClr val="00E0E0"/>
                    </a:solidFill>
                    <a:ln w="12700">
                      <a:noFill/>
                      <a:round/>
                      <a:headEnd/>
                      <a:tailEnd/>
                    </a:ln>
                  </p:spPr>
                  <p:txBody>
                    <a:bodyPr wrap="none" anchor="ctr"/>
                    <a:lstStyle/>
                    <a:p>
                      <a:endParaRPr lang="en-US" dirty="0"/>
                    </a:p>
                  </p:txBody>
                </p:sp>
                <p:sp>
                  <p:nvSpPr>
                    <p:cNvPr id="892" name="Oval 218">
                      <a:extLst>
                        <a:ext uri="{FF2B5EF4-FFF2-40B4-BE49-F238E27FC236}">
                          <a16:creationId xmlns:a16="http://schemas.microsoft.com/office/drawing/2014/main" id="{065A8DE5-4D75-4A30-9CC8-15BBCEF0A1C5}"/>
                        </a:ext>
                      </a:extLst>
                    </p:cNvPr>
                    <p:cNvSpPr>
                      <a:spLocks noChangeArrowheads="1"/>
                    </p:cNvSpPr>
                    <p:nvPr/>
                  </p:nvSpPr>
                  <p:spPr bwMode="auto">
                    <a:xfrm>
                      <a:off x="2805" y="4093"/>
                      <a:ext cx="12" cy="12"/>
                    </a:xfrm>
                    <a:prstGeom prst="ellipse">
                      <a:avLst/>
                    </a:prstGeom>
                    <a:solidFill>
                      <a:srgbClr val="80FFFF"/>
                    </a:solidFill>
                    <a:ln w="12700">
                      <a:noFill/>
                      <a:round/>
                      <a:headEnd/>
                      <a:tailEnd/>
                    </a:ln>
                  </p:spPr>
                  <p:txBody>
                    <a:bodyPr wrap="none" anchor="ctr"/>
                    <a:lstStyle/>
                    <a:p>
                      <a:endParaRPr lang="en-US" dirty="0"/>
                    </a:p>
                  </p:txBody>
                </p:sp>
                <p:sp>
                  <p:nvSpPr>
                    <p:cNvPr id="893" name="Oval 219">
                      <a:extLst>
                        <a:ext uri="{FF2B5EF4-FFF2-40B4-BE49-F238E27FC236}">
                          <a16:creationId xmlns:a16="http://schemas.microsoft.com/office/drawing/2014/main" id="{E68211AD-AFE0-49F4-8F3F-40A871C56DEC}"/>
                        </a:ext>
                      </a:extLst>
                    </p:cNvPr>
                    <p:cNvSpPr>
                      <a:spLocks noChangeArrowheads="1"/>
                    </p:cNvSpPr>
                    <p:nvPr/>
                  </p:nvSpPr>
                  <p:spPr bwMode="auto">
                    <a:xfrm>
                      <a:off x="2806" y="4094"/>
                      <a:ext cx="6" cy="5"/>
                    </a:xfrm>
                    <a:prstGeom prst="ellipse">
                      <a:avLst/>
                    </a:prstGeom>
                    <a:solidFill>
                      <a:srgbClr val="C0FFFF"/>
                    </a:solidFill>
                    <a:ln w="12700">
                      <a:noFill/>
                      <a:round/>
                      <a:headEnd/>
                      <a:tailEnd/>
                    </a:ln>
                  </p:spPr>
                  <p:txBody>
                    <a:bodyPr wrap="none" anchor="ctr"/>
                    <a:lstStyle/>
                    <a:p>
                      <a:endParaRPr lang="en-US" dirty="0"/>
                    </a:p>
                  </p:txBody>
                </p:sp>
                <p:sp>
                  <p:nvSpPr>
                    <p:cNvPr id="894" name="Oval 220">
                      <a:extLst>
                        <a:ext uri="{FF2B5EF4-FFF2-40B4-BE49-F238E27FC236}">
                          <a16:creationId xmlns:a16="http://schemas.microsoft.com/office/drawing/2014/main" id="{CCD55D1A-3AD1-411A-960C-4E5EFE7BAFF2}"/>
                        </a:ext>
                      </a:extLst>
                    </p:cNvPr>
                    <p:cNvSpPr>
                      <a:spLocks noChangeArrowheads="1"/>
                    </p:cNvSpPr>
                    <p:nvPr/>
                  </p:nvSpPr>
                  <p:spPr bwMode="auto">
                    <a:xfrm>
                      <a:off x="2806" y="4096"/>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70" name="Group 221">
                    <a:extLst>
                      <a:ext uri="{FF2B5EF4-FFF2-40B4-BE49-F238E27FC236}">
                        <a16:creationId xmlns:a16="http://schemas.microsoft.com/office/drawing/2014/main" id="{C4EF1278-D1E7-4D0B-84B3-F1D6BC34B907}"/>
                      </a:ext>
                    </a:extLst>
                  </p:cNvPr>
                  <p:cNvGrpSpPr>
                    <a:grpSpLocks/>
                  </p:cNvGrpSpPr>
                  <p:nvPr/>
                </p:nvGrpSpPr>
                <p:grpSpPr bwMode="auto">
                  <a:xfrm>
                    <a:off x="2560" y="4237"/>
                    <a:ext cx="19" cy="14"/>
                    <a:chOff x="2560" y="4237"/>
                    <a:chExt cx="19" cy="14"/>
                  </a:xfrm>
                </p:grpSpPr>
                <p:sp>
                  <p:nvSpPr>
                    <p:cNvPr id="885" name="Oval 222">
                      <a:extLst>
                        <a:ext uri="{FF2B5EF4-FFF2-40B4-BE49-F238E27FC236}">
                          <a16:creationId xmlns:a16="http://schemas.microsoft.com/office/drawing/2014/main" id="{F2DA5F2F-4D05-424B-87D2-06876159A6BB}"/>
                        </a:ext>
                      </a:extLst>
                    </p:cNvPr>
                    <p:cNvSpPr>
                      <a:spLocks noChangeArrowheads="1"/>
                    </p:cNvSpPr>
                    <p:nvPr/>
                  </p:nvSpPr>
                  <p:spPr bwMode="auto">
                    <a:xfrm>
                      <a:off x="2560" y="4237"/>
                      <a:ext cx="19" cy="14"/>
                    </a:xfrm>
                    <a:prstGeom prst="ellipse">
                      <a:avLst/>
                    </a:prstGeom>
                    <a:solidFill>
                      <a:srgbClr val="80FFFF"/>
                    </a:solidFill>
                    <a:ln w="12700">
                      <a:noFill/>
                      <a:round/>
                      <a:headEnd/>
                      <a:tailEnd/>
                    </a:ln>
                  </p:spPr>
                  <p:txBody>
                    <a:bodyPr wrap="none" anchor="ctr"/>
                    <a:lstStyle/>
                    <a:p>
                      <a:endParaRPr lang="en-US" dirty="0"/>
                    </a:p>
                  </p:txBody>
                </p:sp>
                <p:sp>
                  <p:nvSpPr>
                    <p:cNvPr id="886" name="Oval 223">
                      <a:extLst>
                        <a:ext uri="{FF2B5EF4-FFF2-40B4-BE49-F238E27FC236}">
                          <a16:creationId xmlns:a16="http://schemas.microsoft.com/office/drawing/2014/main" id="{7393D81C-D2DB-403A-B85B-11483A2579E6}"/>
                        </a:ext>
                      </a:extLst>
                    </p:cNvPr>
                    <p:cNvSpPr>
                      <a:spLocks noChangeArrowheads="1"/>
                    </p:cNvSpPr>
                    <p:nvPr/>
                  </p:nvSpPr>
                  <p:spPr bwMode="auto">
                    <a:xfrm>
                      <a:off x="2563" y="4238"/>
                      <a:ext cx="12" cy="10"/>
                    </a:xfrm>
                    <a:prstGeom prst="ellipse">
                      <a:avLst/>
                    </a:prstGeom>
                    <a:solidFill>
                      <a:srgbClr val="00E0E0"/>
                    </a:solidFill>
                    <a:ln w="12700">
                      <a:noFill/>
                      <a:round/>
                      <a:headEnd/>
                      <a:tailEnd/>
                    </a:ln>
                  </p:spPr>
                  <p:txBody>
                    <a:bodyPr wrap="none" anchor="ctr"/>
                    <a:lstStyle/>
                    <a:p>
                      <a:endParaRPr lang="en-US" dirty="0"/>
                    </a:p>
                  </p:txBody>
                </p:sp>
                <p:sp>
                  <p:nvSpPr>
                    <p:cNvPr id="887" name="Oval 224">
                      <a:extLst>
                        <a:ext uri="{FF2B5EF4-FFF2-40B4-BE49-F238E27FC236}">
                          <a16:creationId xmlns:a16="http://schemas.microsoft.com/office/drawing/2014/main" id="{7DD3AAD4-7C56-4FB1-8A78-37174111EB68}"/>
                        </a:ext>
                      </a:extLst>
                    </p:cNvPr>
                    <p:cNvSpPr>
                      <a:spLocks noChangeArrowheads="1"/>
                    </p:cNvSpPr>
                    <p:nvPr/>
                  </p:nvSpPr>
                  <p:spPr bwMode="auto">
                    <a:xfrm>
                      <a:off x="2564" y="4239"/>
                      <a:ext cx="13" cy="11"/>
                    </a:xfrm>
                    <a:prstGeom prst="ellipse">
                      <a:avLst/>
                    </a:prstGeom>
                    <a:solidFill>
                      <a:srgbClr val="80FFFF"/>
                    </a:solidFill>
                    <a:ln w="12700">
                      <a:noFill/>
                      <a:round/>
                      <a:headEnd/>
                      <a:tailEnd/>
                    </a:ln>
                  </p:spPr>
                  <p:txBody>
                    <a:bodyPr wrap="none" anchor="ctr"/>
                    <a:lstStyle/>
                    <a:p>
                      <a:endParaRPr lang="en-US" dirty="0"/>
                    </a:p>
                  </p:txBody>
                </p:sp>
                <p:sp>
                  <p:nvSpPr>
                    <p:cNvPr id="888" name="Oval 225">
                      <a:extLst>
                        <a:ext uri="{FF2B5EF4-FFF2-40B4-BE49-F238E27FC236}">
                          <a16:creationId xmlns:a16="http://schemas.microsoft.com/office/drawing/2014/main" id="{3A8D7667-8C00-47A2-A3A5-890965E2D8F2}"/>
                        </a:ext>
                      </a:extLst>
                    </p:cNvPr>
                    <p:cNvSpPr>
                      <a:spLocks noChangeArrowheads="1"/>
                    </p:cNvSpPr>
                    <p:nvPr/>
                  </p:nvSpPr>
                  <p:spPr bwMode="auto">
                    <a:xfrm>
                      <a:off x="2570" y="4239"/>
                      <a:ext cx="6" cy="6"/>
                    </a:xfrm>
                    <a:prstGeom prst="ellipse">
                      <a:avLst/>
                    </a:prstGeom>
                    <a:solidFill>
                      <a:srgbClr val="C0FFFF"/>
                    </a:solidFill>
                    <a:ln w="12700">
                      <a:noFill/>
                      <a:round/>
                      <a:headEnd/>
                      <a:tailEnd/>
                    </a:ln>
                  </p:spPr>
                  <p:txBody>
                    <a:bodyPr wrap="none" anchor="ctr"/>
                    <a:lstStyle/>
                    <a:p>
                      <a:endParaRPr lang="en-US" dirty="0"/>
                    </a:p>
                  </p:txBody>
                </p:sp>
                <p:sp>
                  <p:nvSpPr>
                    <p:cNvPr id="889" name="Oval 226">
                      <a:extLst>
                        <a:ext uri="{FF2B5EF4-FFF2-40B4-BE49-F238E27FC236}">
                          <a16:creationId xmlns:a16="http://schemas.microsoft.com/office/drawing/2014/main" id="{BB68E2E0-197F-4F82-B560-336EE7B39142}"/>
                        </a:ext>
                      </a:extLst>
                    </p:cNvPr>
                    <p:cNvSpPr>
                      <a:spLocks noChangeArrowheads="1"/>
                    </p:cNvSpPr>
                    <p:nvPr/>
                  </p:nvSpPr>
                  <p:spPr bwMode="auto">
                    <a:xfrm>
                      <a:off x="2574" y="4241"/>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71" name="Group 227">
                    <a:extLst>
                      <a:ext uri="{FF2B5EF4-FFF2-40B4-BE49-F238E27FC236}">
                        <a16:creationId xmlns:a16="http://schemas.microsoft.com/office/drawing/2014/main" id="{F2701B1A-1BB3-423D-8E72-15408D65BF38}"/>
                      </a:ext>
                    </a:extLst>
                  </p:cNvPr>
                  <p:cNvGrpSpPr>
                    <a:grpSpLocks/>
                  </p:cNvGrpSpPr>
                  <p:nvPr/>
                </p:nvGrpSpPr>
                <p:grpSpPr bwMode="auto">
                  <a:xfrm>
                    <a:off x="2539" y="4201"/>
                    <a:ext cx="22" cy="17"/>
                    <a:chOff x="2539" y="4201"/>
                    <a:chExt cx="22" cy="17"/>
                  </a:xfrm>
                </p:grpSpPr>
                <p:sp>
                  <p:nvSpPr>
                    <p:cNvPr id="880" name="Oval 228">
                      <a:extLst>
                        <a:ext uri="{FF2B5EF4-FFF2-40B4-BE49-F238E27FC236}">
                          <a16:creationId xmlns:a16="http://schemas.microsoft.com/office/drawing/2014/main" id="{B127919C-03B7-4623-A7CF-40C4A17B4DEF}"/>
                        </a:ext>
                      </a:extLst>
                    </p:cNvPr>
                    <p:cNvSpPr>
                      <a:spLocks noChangeArrowheads="1"/>
                    </p:cNvSpPr>
                    <p:nvPr/>
                  </p:nvSpPr>
                  <p:spPr bwMode="auto">
                    <a:xfrm>
                      <a:off x="2539" y="4201"/>
                      <a:ext cx="22" cy="17"/>
                    </a:xfrm>
                    <a:prstGeom prst="ellipse">
                      <a:avLst/>
                    </a:prstGeom>
                    <a:solidFill>
                      <a:srgbClr val="80FFFF"/>
                    </a:solidFill>
                    <a:ln w="12700">
                      <a:noFill/>
                      <a:round/>
                      <a:headEnd/>
                      <a:tailEnd/>
                    </a:ln>
                  </p:spPr>
                  <p:txBody>
                    <a:bodyPr wrap="none" anchor="ctr"/>
                    <a:lstStyle/>
                    <a:p>
                      <a:endParaRPr lang="en-US" dirty="0"/>
                    </a:p>
                  </p:txBody>
                </p:sp>
                <p:sp>
                  <p:nvSpPr>
                    <p:cNvPr id="881" name="Oval 229">
                      <a:extLst>
                        <a:ext uri="{FF2B5EF4-FFF2-40B4-BE49-F238E27FC236}">
                          <a16:creationId xmlns:a16="http://schemas.microsoft.com/office/drawing/2014/main" id="{23BB2659-2BEA-4D7A-8831-2F75051F579F}"/>
                        </a:ext>
                      </a:extLst>
                    </p:cNvPr>
                    <p:cNvSpPr>
                      <a:spLocks noChangeArrowheads="1"/>
                    </p:cNvSpPr>
                    <p:nvPr/>
                  </p:nvSpPr>
                  <p:spPr bwMode="auto">
                    <a:xfrm>
                      <a:off x="2544" y="4205"/>
                      <a:ext cx="14" cy="11"/>
                    </a:xfrm>
                    <a:prstGeom prst="ellipse">
                      <a:avLst/>
                    </a:prstGeom>
                    <a:solidFill>
                      <a:srgbClr val="00E0E0"/>
                    </a:solidFill>
                    <a:ln w="12700">
                      <a:noFill/>
                      <a:round/>
                      <a:headEnd/>
                      <a:tailEnd/>
                    </a:ln>
                  </p:spPr>
                  <p:txBody>
                    <a:bodyPr wrap="none" anchor="ctr"/>
                    <a:lstStyle/>
                    <a:p>
                      <a:endParaRPr lang="en-US" dirty="0"/>
                    </a:p>
                  </p:txBody>
                </p:sp>
                <p:sp>
                  <p:nvSpPr>
                    <p:cNvPr id="882" name="Oval 230">
                      <a:extLst>
                        <a:ext uri="{FF2B5EF4-FFF2-40B4-BE49-F238E27FC236}">
                          <a16:creationId xmlns:a16="http://schemas.microsoft.com/office/drawing/2014/main" id="{74A26052-4A80-46A1-B2F5-70917D622910}"/>
                        </a:ext>
                      </a:extLst>
                    </p:cNvPr>
                    <p:cNvSpPr>
                      <a:spLocks noChangeArrowheads="1"/>
                    </p:cNvSpPr>
                    <p:nvPr/>
                  </p:nvSpPr>
                  <p:spPr bwMode="auto">
                    <a:xfrm>
                      <a:off x="2541" y="4201"/>
                      <a:ext cx="16" cy="15"/>
                    </a:xfrm>
                    <a:prstGeom prst="ellipse">
                      <a:avLst/>
                    </a:prstGeom>
                    <a:solidFill>
                      <a:srgbClr val="80FFFF"/>
                    </a:solidFill>
                    <a:ln w="12700">
                      <a:noFill/>
                      <a:round/>
                      <a:headEnd/>
                      <a:tailEnd/>
                    </a:ln>
                  </p:spPr>
                  <p:txBody>
                    <a:bodyPr wrap="none" anchor="ctr"/>
                    <a:lstStyle/>
                    <a:p>
                      <a:endParaRPr lang="en-US" dirty="0"/>
                    </a:p>
                  </p:txBody>
                </p:sp>
                <p:sp>
                  <p:nvSpPr>
                    <p:cNvPr id="883" name="Oval 231">
                      <a:extLst>
                        <a:ext uri="{FF2B5EF4-FFF2-40B4-BE49-F238E27FC236}">
                          <a16:creationId xmlns:a16="http://schemas.microsoft.com/office/drawing/2014/main" id="{6624140E-AD80-45C3-AAFF-9DDCD0F270F9}"/>
                        </a:ext>
                      </a:extLst>
                    </p:cNvPr>
                    <p:cNvSpPr>
                      <a:spLocks noChangeArrowheads="1"/>
                    </p:cNvSpPr>
                    <p:nvPr/>
                  </p:nvSpPr>
                  <p:spPr bwMode="auto">
                    <a:xfrm>
                      <a:off x="2542" y="4209"/>
                      <a:ext cx="8" cy="6"/>
                    </a:xfrm>
                    <a:prstGeom prst="ellipse">
                      <a:avLst/>
                    </a:prstGeom>
                    <a:solidFill>
                      <a:srgbClr val="C0FFFF"/>
                    </a:solidFill>
                    <a:ln w="12700">
                      <a:noFill/>
                      <a:round/>
                      <a:headEnd/>
                      <a:tailEnd/>
                    </a:ln>
                  </p:spPr>
                  <p:txBody>
                    <a:bodyPr wrap="none" anchor="ctr"/>
                    <a:lstStyle/>
                    <a:p>
                      <a:endParaRPr lang="en-US" dirty="0"/>
                    </a:p>
                  </p:txBody>
                </p:sp>
                <p:sp>
                  <p:nvSpPr>
                    <p:cNvPr id="884" name="Oval 232">
                      <a:extLst>
                        <a:ext uri="{FF2B5EF4-FFF2-40B4-BE49-F238E27FC236}">
                          <a16:creationId xmlns:a16="http://schemas.microsoft.com/office/drawing/2014/main" id="{F432E05B-FC79-4103-86F8-4E37601FD6EE}"/>
                        </a:ext>
                      </a:extLst>
                    </p:cNvPr>
                    <p:cNvSpPr>
                      <a:spLocks noChangeArrowheads="1"/>
                    </p:cNvSpPr>
                    <p:nvPr/>
                  </p:nvSpPr>
                  <p:spPr bwMode="auto">
                    <a:xfrm>
                      <a:off x="2543" y="4212"/>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72" name="Group 233">
                    <a:extLst>
                      <a:ext uri="{FF2B5EF4-FFF2-40B4-BE49-F238E27FC236}">
                        <a16:creationId xmlns:a16="http://schemas.microsoft.com/office/drawing/2014/main" id="{83A0F73D-2797-4F7C-9106-2AB6A97A8EBA}"/>
                      </a:ext>
                    </a:extLst>
                  </p:cNvPr>
                  <p:cNvGrpSpPr>
                    <a:grpSpLocks/>
                  </p:cNvGrpSpPr>
                  <p:nvPr/>
                </p:nvGrpSpPr>
                <p:grpSpPr bwMode="auto">
                  <a:xfrm>
                    <a:off x="2591" y="4206"/>
                    <a:ext cx="21" cy="18"/>
                    <a:chOff x="2591" y="4206"/>
                    <a:chExt cx="21" cy="18"/>
                  </a:xfrm>
                </p:grpSpPr>
                <p:sp>
                  <p:nvSpPr>
                    <p:cNvPr id="875" name="Oval 234">
                      <a:extLst>
                        <a:ext uri="{FF2B5EF4-FFF2-40B4-BE49-F238E27FC236}">
                          <a16:creationId xmlns:a16="http://schemas.microsoft.com/office/drawing/2014/main" id="{5F48390B-475F-43F0-81FF-DE5729409F5D}"/>
                        </a:ext>
                      </a:extLst>
                    </p:cNvPr>
                    <p:cNvSpPr>
                      <a:spLocks noChangeArrowheads="1"/>
                    </p:cNvSpPr>
                    <p:nvPr/>
                  </p:nvSpPr>
                  <p:spPr bwMode="auto">
                    <a:xfrm>
                      <a:off x="2591" y="4206"/>
                      <a:ext cx="21" cy="18"/>
                    </a:xfrm>
                    <a:prstGeom prst="ellipse">
                      <a:avLst/>
                    </a:prstGeom>
                    <a:solidFill>
                      <a:srgbClr val="80FFFF"/>
                    </a:solidFill>
                    <a:ln w="12700">
                      <a:noFill/>
                      <a:round/>
                      <a:headEnd/>
                      <a:tailEnd/>
                    </a:ln>
                  </p:spPr>
                  <p:txBody>
                    <a:bodyPr wrap="none" anchor="ctr"/>
                    <a:lstStyle/>
                    <a:p>
                      <a:endParaRPr lang="en-US" dirty="0"/>
                    </a:p>
                  </p:txBody>
                </p:sp>
                <p:sp>
                  <p:nvSpPr>
                    <p:cNvPr id="876" name="Oval 235">
                      <a:extLst>
                        <a:ext uri="{FF2B5EF4-FFF2-40B4-BE49-F238E27FC236}">
                          <a16:creationId xmlns:a16="http://schemas.microsoft.com/office/drawing/2014/main" id="{A77C1109-F7F4-480C-8867-BAC7740112C9}"/>
                        </a:ext>
                      </a:extLst>
                    </p:cNvPr>
                    <p:cNvSpPr>
                      <a:spLocks noChangeArrowheads="1"/>
                    </p:cNvSpPr>
                    <p:nvPr/>
                  </p:nvSpPr>
                  <p:spPr bwMode="auto">
                    <a:xfrm>
                      <a:off x="2596" y="4209"/>
                      <a:ext cx="14" cy="9"/>
                    </a:xfrm>
                    <a:prstGeom prst="ellipse">
                      <a:avLst/>
                    </a:prstGeom>
                    <a:solidFill>
                      <a:srgbClr val="00E0E0"/>
                    </a:solidFill>
                    <a:ln w="12700">
                      <a:noFill/>
                      <a:round/>
                      <a:headEnd/>
                      <a:tailEnd/>
                    </a:ln>
                  </p:spPr>
                  <p:txBody>
                    <a:bodyPr wrap="none" anchor="ctr"/>
                    <a:lstStyle/>
                    <a:p>
                      <a:endParaRPr lang="en-US" dirty="0"/>
                    </a:p>
                  </p:txBody>
                </p:sp>
                <p:sp>
                  <p:nvSpPr>
                    <p:cNvPr id="877" name="Oval 236">
                      <a:extLst>
                        <a:ext uri="{FF2B5EF4-FFF2-40B4-BE49-F238E27FC236}">
                          <a16:creationId xmlns:a16="http://schemas.microsoft.com/office/drawing/2014/main" id="{77554F77-3CBD-4002-A468-AD6B3887AF77}"/>
                        </a:ext>
                      </a:extLst>
                    </p:cNvPr>
                    <p:cNvSpPr>
                      <a:spLocks noChangeArrowheads="1"/>
                    </p:cNvSpPr>
                    <p:nvPr/>
                  </p:nvSpPr>
                  <p:spPr bwMode="auto">
                    <a:xfrm>
                      <a:off x="2594" y="4209"/>
                      <a:ext cx="15" cy="13"/>
                    </a:xfrm>
                    <a:prstGeom prst="ellipse">
                      <a:avLst/>
                    </a:prstGeom>
                    <a:solidFill>
                      <a:srgbClr val="80FFFF"/>
                    </a:solidFill>
                    <a:ln w="12700">
                      <a:noFill/>
                      <a:round/>
                      <a:headEnd/>
                      <a:tailEnd/>
                    </a:ln>
                  </p:spPr>
                  <p:txBody>
                    <a:bodyPr wrap="none" anchor="ctr"/>
                    <a:lstStyle/>
                    <a:p>
                      <a:endParaRPr lang="en-US" dirty="0"/>
                    </a:p>
                  </p:txBody>
                </p:sp>
                <p:sp>
                  <p:nvSpPr>
                    <p:cNvPr id="878" name="Oval 237">
                      <a:extLst>
                        <a:ext uri="{FF2B5EF4-FFF2-40B4-BE49-F238E27FC236}">
                          <a16:creationId xmlns:a16="http://schemas.microsoft.com/office/drawing/2014/main" id="{F4D56D05-5E31-4C64-BE1A-8B2C8272B932}"/>
                        </a:ext>
                      </a:extLst>
                    </p:cNvPr>
                    <p:cNvSpPr>
                      <a:spLocks noChangeArrowheads="1"/>
                    </p:cNvSpPr>
                    <p:nvPr/>
                  </p:nvSpPr>
                  <p:spPr bwMode="auto">
                    <a:xfrm>
                      <a:off x="2595" y="4210"/>
                      <a:ext cx="7" cy="6"/>
                    </a:xfrm>
                    <a:prstGeom prst="ellipse">
                      <a:avLst/>
                    </a:prstGeom>
                    <a:solidFill>
                      <a:srgbClr val="C0FFFF"/>
                    </a:solidFill>
                    <a:ln w="12700">
                      <a:noFill/>
                      <a:round/>
                      <a:headEnd/>
                      <a:tailEnd/>
                    </a:ln>
                  </p:spPr>
                  <p:txBody>
                    <a:bodyPr wrap="none" anchor="ctr"/>
                    <a:lstStyle/>
                    <a:p>
                      <a:endParaRPr lang="en-US" dirty="0"/>
                    </a:p>
                  </p:txBody>
                </p:sp>
                <p:sp>
                  <p:nvSpPr>
                    <p:cNvPr id="879" name="Oval 238">
                      <a:extLst>
                        <a:ext uri="{FF2B5EF4-FFF2-40B4-BE49-F238E27FC236}">
                          <a16:creationId xmlns:a16="http://schemas.microsoft.com/office/drawing/2014/main" id="{51619A6F-497F-4E93-ACE5-600669EFDACC}"/>
                        </a:ext>
                      </a:extLst>
                    </p:cNvPr>
                    <p:cNvSpPr>
                      <a:spLocks noChangeArrowheads="1"/>
                    </p:cNvSpPr>
                    <p:nvPr/>
                  </p:nvSpPr>
                  <p:spPr bwMode="auto">
                    <a:xfrm>
                      <a:off x="2596" y="4212"/>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73" name="Group 239">
                    <a:extLst>
                      <a:ext uri="{FF2B5EF4-FFF2-40B4-BE49-F238E27FC236}">
                        <a16:creationId xmlns:a16="http://schemas.microsoft.com/office/drawing/2014/main" id="{9A78E158-69D2-45AE-B74E-7BAD039D6191}"/>
                      </a:ext>
                    </a:extLst>
                  </p:cNvPr>
                  <p:cNvGrpSpPr>
                    <a:grpSpLocks/>
                  </p:cNvGrpSpPr>
                  <p:nvPr/>
                </p:nvGrpSpPr>
                <p:grpSpPr bwMode="auto">
                  <a:xfrm>
                    <a:off x="2667" y="4247"/>
                    <a:ext cx="22" cy="18"/>
                    <a:chOff x="2667" y="4247"/>
                    <a:chExt cx="22" cy="18"/>
                  </a:xfrm>
                </p:grpSpPr>
                <p:sp>
                  <p:nvSpPr>
                    <p:cNvPr id="870" name="Oval 240">
                      <a:extLst>
                        <a:ext uri="{FF2B5EF4-FFF2-40B4-BE49-F238E27FC236}">
                          <a16:creationId xmlns:a16="http://schemas.microsoft.com/office/drawing/2014/main" id="{FE537E00-A3D5-4A5C-9BBD-86B17022EB41}"/>
                        </a:ext>
                      </a:extLst>
                    </p:cNvPr>
                    <p:cNvSpPr>
                      <a:spLocks noChangeArrowheads="1"/>
                    </p:cNvSpPr>
                    <p:nvPr/>
                  </p:nvSpPr>
                  <p:spPr bwMode="auto">
                    <a:xfrm>
                      <a:off x="2667" y="4247"/>
                      <a:ext cx="22" cy="18"/>
                    </a:xfrm>
                    <a:prstGeom prst="ellipse">
                      <a:avLst/>
                    </a:prstGeom>
                    <a:solidFill>
                      <a:srgbClr val="80FFFF"/>
                    </a:solidFill>
                    <a:ln w="12700">
                      <a:noFill/>
                      <a:round/>
                      <a:headEnd/>
                      <a:tailEnd/>
                    </a:ln>
                  </p:spPr>
                  <p:txBody>
                    <a:bodyPr wrap="none" anchor="ctr"/>
                    <a:lstStyle/>
                    <a:p>
                      <a:endParaRPr lang="en-US" dirty="0"/>
                    </a:p>
                  </p:txBody>
                </p:sp>
                <p:sp>
                  <p:nvSpPr>
                    <p:cNvPr id="871" name="Oval 241">
                      <a:extLst>
                        <a:ext uri="{FF2B5EF4-FFF2-40B4-BE49-F238E27FC236}">
                          <a16:creationId xmlns:a16="http://schemas.microsoft.com/office/drawing/2014/main" id="{7C27AD30-0814-48FA-9490-7E67822F41AE}"/>
                        </a:ext>
                      </a:extLst>
                    </p:cNvPr>
                    <p:cNvSpPr>
                      <a:spLocks noChangeArrowheads="1"/>
                    </p:cNvSpPr>
                    <p:nvPr/>
                  </p:nvSpPr>
                  <p:spPr bwMode="auto">
                    <a:xfrm>
                      <a:off x="2671" y="4249"/>
                      <a:ext cx="16" cy="12"/>
                    </a:xfrm>
                    <a:prstGeom prst="ellipse">
                      <a:avLst/>
                    </a:prstGeom>
                    <a:solidFill>
                      <a:srgbClr val="00E0E0"/>
                    </a:solidFill>
                    <a:ln w="12700">
                      <a:noFill/>
                      <a:round/>
                      <a:headEnd/>
                      <a:tailEnd/>
                    </a:ln>
                  </p:spPr>
                  <p:txBody>
                    <a:bodyPr wrap="none" anchor="ctr"/>
                    <a:lstStyle/>
                    <a:p>
                      <a:endParaRPr lang="en-US" dirty="0"/>
                    </a:p>
                  </p:txBody>
                </p:sp>
                <p:sp>
                  <p:nvSpPr>
                    <p:cNvPr id="872" name="Oval 242">
                      <a:extLst>
                        <a:ext uri="{FF2B5EF4-FFF2-40B4-BE49-F238E27FC236}">
                          <a16:creationId xmlns:a16="http://schemas.microsoft.com/office/drawing/2014/main" id="{499386EE-9560-4221-B546-3022AAAA20F7}"/>
                        </a:ext>
                      </a:extLst>
                    </p:cNvPr>
                    <p:cNvSpPr>
                      <a:spLocks noChangeArrowheads="1"/>
                    </p:cNvSpPr>
                    <p:nvPr/>
                  </p:nvSpPr>
                  <p:spPr bwMode="auto">
                    <a:xfrm>
                      <a:off x="2668" y="4249"/>
                      <a:ext cx="17" cy="15"/>
                    </a:xfrm>
                    <a:prstGeom prst="ellipse">
                      <a:avLst/>
                    </a:prstGeom>
                    <a:solidFill>
                      <a:srgbClr val="80FFFF"/>
                    </a:solidFill>
                    <a:ln w="12700">
                      <a:noFill/>
                      <a:round/>
                      <a:headEnd/>
                      <a:tailEnd/>
                    </a:ln>
                  </p:spPr>
                  <p:txBody>
                    <a:bodyPr wrap="none" anchor="ctr"/>
                    <a:lstStyle/>
                    <a:p>
                      <a:endParaRPr lang="en-US" dirty="0"/>
                    </a:p>
                  </p:txBody>
                </p:sp>
                <p:sp>
                  <p:nvSpPr>
                    <p:cNvPr id="873" name="Oval 243">
                      <a:extLst>
                        <a:ext uri="{FF2B5EF4-FFF2-40B4-BE49-F238E27FC236}">
                          <a16:creationId xmlns:a16="http://schemas.microsoft.com/office/drawing/2014/main" id="{D2C5D06C-3879-47AA-B99F-28465E327753}"/>
                        </a:ext>
                      </a:extLst>
                    </p:cNvPr>
                    <p:cNvSpPr>
                      <a:spLocks noChangeArrowheads="1"/>
                    </p:cNvSpPr>
                    <p:nvPr/>
                  </p:nvSpPr>
                  <p:spPr bwMode="auto">
                    <a:xfrm>
                      <a:off x="2670" y="4250"/>
                      <a:ext cx="8" cy="7"/>
                    </a:xfrm>
                    <a:prstGeom prst="ellipse">
                      <a:avLst/>
                    </a:prstGeom>
                    <a:solidFill>
                      <a:srgbClr val="C0FFFF"/>
                    </a:solidFill>
                    <a:ln w="12700">
                      <a:noFill/>
                      <a:round/>
                      <a:headEnd/>
                      <a:tailEnd/>
                    </a:ln>
                  </p:spPr>
                  <p:txBody>
                    <a:bodyPr wrap="none" anchor="ctr"/>
                    <a:lstStyle/>
                    <a:p>
                      <a:endParaRPr lang="en-US" dirty="0"/>
                    </a:p>
                  </p:txBody>
                </p:sp>
                <p:sp>
                  <p:nvSpPr>
                    <p:cNvPr id="874" name="Oval 244">
                      <a:extLst>
                        <a:ext uri="{FF2B5EF4-FFF2-40B4-BE49-F238E27FC236}">
                          <a16:creationId xmlns:a16="http://schemas.microsoft.com/office/drawing/2014/main" id="{10FF73B8-56F9-4E1C-9743-E4F04DC488C5}"/>
                        </a:ext>
                      </a:extLst>
                    </p:cNvPr>
                    <p:cNvSpPr>
                      <a:spLocks noChangeArrowheads="1"/>
                    </p:cNvSpPr>
                    <p:nvPr/>
                  </p:nvSpPr>
                  <p:spPr bwMode="auto">
                    <a:xfrm>
                      <a:off x="2671" y="4253"/>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74" name="Group 245">
                    <a:extLst>
                      <a:ext uri="{FF2B5EF4-FFF2-40B4-BE49-F238E27FC236}">
                        <a16:creationId xmlns:a16="http://schemas.microsoft.com/office/drawing/2014/main" id="{0856811F-CE91-413C-BAD9-6A35CADFB159}"/>
                      </a:ext>
                    </a:extLst>
                  </p:cNvPr>
                  <p:cNvGrpSpPr>
                    <a:grpSpLocks/>
                  </p:cNvGrpSpPr>
                  <p:nvPr/>
                </p:nvGrpSpPr>
                <p:grpSpPr bwMode="auto">
                  <a:xfrm>
                    <a:off x="2603" y="4235"/>
                    <a:ext cx="26" cy="21"/>
                    <a:chOff x="2603" y="4235"/>
                    <a:chExt cx="26" cy="21"/>
                  </a:xfrm>
                </p:grpSpPr>
                <p:sp>
                  <p:nvSpPr>
                    <p:cNvPr id="865" name="Oval 246">
                      <a:extLst>
                        <a:ext uri="{FF2B5EF4-FFF2-40B4-BE49-F238E27FC236}">
                          <a16:creationId xmlns:a16="http://schemas.microsoft.com/office/drawing/2014/main" id="{A94F8F51-C3EB-4D34-B139-ED4394230EC0}"/>
                        </a:ext>
                      </a:extLst>
                    </p:cNvPr>
                    <p:cNvSpPr>
                      <a:spLocks noChangeArrowheads="1"/>
                    </p:cNvSpPr>
                    <p:nvPr/>
                  </p:nvSpPr>
                  <p:spPr bwMode="auto">
                    <a:xfrm>
                      <a:off x="2603" y="4235"/>
                      <a:ext cx="26" cy="21"/>
                    </a:xfrm>
                    <a:prstGeom prst="ellipse">
                      <a:avLst/>
                    </a:prstGeom>
                    <a:solidFill>
                      <a:srgbClr val="80FFFF"/>
                    </a:solidFill>
                    <a:ln w="12700">
                      <a:noFill/>
                      <a:round/>
                      <a:headEnd/>
                      <a:tailEnd/>
                    </a:ln>
                  </p:spPr>
                  <p:txBody>
                    <a:bodyPr wrap="none" anchor="ctr"/>
                    <a:lstStyle/>
                    <a:p>
                      <a:endParaRPr lang="en-US" dirty="0"/>
                    </a:p>
                  </p:txBody>
                </p:sp>
                <p:sp>
                  <p:nvSpPr>
                    <p:cNvPr id="866" name="Oval 247">
                      <a:extLst>
                        <a:ext uri="{FF2B5EF4-FFF2-40B4-BE49-F238E27FC236}">
                          <a16:creationId xmlns:a16="http://schemas.microsoft.com/office/drawing/2014/main" id="{54B79F53-C9FA-4161-9F97-1E5F99C9A610}"/>
                        </a:ext>
                      </a:extLst>
                    </p:cNvPr>
                    <p:cNvSpPr>
                      <a:spLocks noChangeArrowheads="1"/>
                    </p:cNvSpPr>
                    <p:nvPr/>
                  </p:nvSpPr>
                  <p:spPr bwMode="auto">
                    <a:xfrm>
                      <a:off x="2605" y="4238"/>
                      <a:ext cx="19" cy="13"/>
                    </a:xfrm>
                    <a:prstGeom prst="ellipse">
                      <a:avLst/>
                    </a:prstGeom>
                    <a:solidFill>
                      <a:srgbClr val="00E0E0"/>
                    </a:solidFill>
                    <a:ln w="12700">
                      <a:noFill/>
                      <a:round/>
                      <a:headEnd/>
                      <a:tailEnd/>
                    </a:ln>
                  </p:spPr>
                  <p:txBody>
                    <a:bodyPr wrap="none" anchor="ctr"/>
                    <a:lstStyle/>
                    <a:p>
                      <a:endParaRPr lang="en-US" dirty="0"/>
                    </a:p>
                  </p:txBody>
                </p:sp>
                <p:sp>
                  <p:nvSpPr>
                    <p:cNvPr id="867" name="Oval 248">
                      <a:extLst>
                        <a:ext uri="{FF2B5EF4-FFF2-40B4-BE49-F238E27FC236}">
                          <a16:creationId xmlns:a16="http://schemas.microsoft.com/office/drawing/2014/main" id="{6D20B34E-6486-4722-B1EC-AEDB14EB718C}"/>
                        </a:ext>
                      </a:extLst>
                    </p:cNvPr>
                    <p:cNvSpPr>
                      <a:spLocks noChangeArrowheads="1"/>
                    </p:cNvSpPr>
                    <p:nvPr/>
                  </p:nvSpPr>
                  <p:spPr bwMode="auto">
                    <a:xfrm>
                      <a:off x="2607" y="4238"/>
                      <a:ext cx="20" cy="16"/>
                    </a:xfrm>
                    <a:prstGeom prst="ellipse">
                      <a:avLst/>
                    </a:prstGeom>
                    <a:solidFill>
                      <a:srgbClr val="80FFFF"/>
                    </a:solidFill>
                    <a:ln w="12700">
                      <a:noFill/>
                      <a:round/>
                      <a:headEnd/>
                      <a:tailEnd/>
                    </a:ln>
                  </p:spPr>
                  <p:txBody>
                    <a:bodyPr wrap="none" anchor="ctr"/>
                    <a:lstStyle/>
                    <a:p>
                      <a:endParaRPr lang="en-US" dirty="0"/>
                    </a:p>
                  </p:txBody>
                </p:sp>
                <p:sp>
                  <p:nvSpPr>
                    <p:cNvPr id="868" name="Oval 249">
                      <a:extLst>
                        <a:ext uri="{FF2B5EF4-FFF2-40B4-BE49-F238E27FC236}">
                          <a16:creationId xmlns:a16="http://schemas.microsoft.com/office/drawing/2014/main" id="{50E0D6D0-171E-4553-8F62-AF3A8B956B49}"/>
                        </a:ext>
                      </a:extLst>
                    </p:cNvPr>
                    <p:cNvSpPr>
                      <a:spLocks noChangeArrowheads="1"/>
                    </p:cNvSpPr>
                    <p:nvPr/>
                  </p:nvSpPr>
                  <p:spPr bwMode="auto">
                    <a:xfrm>
                      <a:off x="2615" y="4239"/>
                      <a:ext cx="11" cy="9"/>
                    </a:xfrm>
                    <a:prstGeom prst="ellipse">
                      <a:avLst/>
                    </a:prstGeom>
                    <a:solidFill>
                      <a:srgbClr val="C0FFFF"/>
                    </a:solidFill>
                    <a:ln w="12700">
                      <a:noFill/>
                      <a:round/>
                      <a:headEnd/>
                      <a:tailEnd/>
                    </a:ln>
                  </p:spPr>
                  <p:txBody>
                    <a:bodyPr wrap="none" anchor="ctr"/>
                    <a:lstStyle/>
                    <a:p>
                      <a:endParaRPr lang="en-US" dirty="0"/>
                    </a:p>
                  </p:txBody>
                </p:sp>
                <p:sp>
                  <p:nvSpPr>
                    <p:cNvPr id="869" name="Oval 250">
                      <a:extLst>
                        <a:ext uri="{FF2B5EF4-FFF2-40B4-BE49-F238E27FC236}">
                          <a16:creationId xmlns:a16="http://schemas.microsoft.com/office/drawing/2014/main" id="{B5727F25-98F7-471B-880D-C0F2D9402961}"/>
                        </a:ext>
                      </a:extLst>
                    </p:cNvPr>
                    <p:cNvSpPr>
                      <a:spLocks noChangeArrowheads="1"/>
                    </p:cNvSpPr>
                    <p:nvPr/>
                  </p:nvSpPr>
                  <p:spPr bwMode="auto">
                    <a:xfrm>
                      <a:off x="2624" y="4242"/>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75" name="Group 251">
                    <a:extLst>
                      <a:ext uri="{FF2B5EF4-FFF2-40B4-BE49-F238E27FC236}">
                        <a16:creationId xmlns:a16="http://schemas.microsoft.com/office/drawing/2014/main" id="{CC2268B6-B96E-46C4-AA0C-34065309117E}"/>
                      </a:ext>
                    </a:extLst>
                  </p:cNvPr>
                  <p:cNvGrpSpPr>
                    <a:grpSpLocks/>
                  </p:cNvGrpSpPr>
                  <p:nvPr/>
                </p:nvGrpSpPr>
                <p:grpSpPr bwMode="auto">
                  <a:xfrm>
                    <a:off x="2509" y="4275"/>
                    <a:ext cx="18" cy="14"/>
                    <a:chOff x="2509" y="4275"/>
                    <a:chExt cx="18" cy="14"/>
                  </a:xfrm>
                </p:grpSpPr>
                <p:sp>
                  <p:nvSpPr>
                    <p:cNvPr id="860" name="Oval 252">
                      <a:extLst>
                        <a:ext uri="{FF2B5EF4-FFF2-40B4-BE49-F238E27FC236}">
                          <a16:creationId xmlns:a16="http://schemas.microsoft.com/office/drawing/2014/main" id="{DF92A1A4-4BFB-49EB-9588-911312989376}"/>
                        </a:ext>
                      </a:extLst>
                    </p:cNvPr>
                    <p:cNvSpPr>
                      <a:spLocks noChangeArrowheads="1"/>
                    </p:cNvSpPr>
                    <p:nvPr/>
                  </p:nvSpPr>
                  <p:spPr bwMode="auto">
                    <a:xfrm>
                      <a:off x="2509" y="4275"/>
                      <a:ext cx="18" cy="14"/>
                    </a:xfrm>
                    <a:prstGeom prst="ellipse">
                      <a:avLst/>
                    </a:prstGeom>
                    <a:solidFill>
                      <a:srgbClr val="80FFFF"/>
                    </a:solidFill>
                    <a:ln w="12700">
                      <a:noFill/>
                      <a:round/>
                      <a:headEnd/>
                      <a:tailEnd/>
                    </a:ln>
                  </p:spPr>
                  <p:txBody>
                    <a:bodyPr wrap="none" anchor="ctr"/>
                    <a:lstStyle/>
                    <a:p>
                      <a:endParaRPr lang="en-US" dirty="0"/>
                    </a:p>
                  </p:txBody>
                </p:sp>
                <p:sp>
                  <p:nvSpPr>
                    <p:cNvPr id="861" name="Oval 253">
                      <a:extLst>
                        <a:ext uri="{FF2B5EF4-FFF2-40B4-BE49-F238E27FC236}">
                          <a16:creationId xmlns:a16="http://schemas.microsoft.com/office/drawing/2014/main" id="{F098004B-F2BA-4476-BF7E-8272B967D4AC}"/>
                        </a:ext>
                      </a:extLst>
                    </p:cNvPr>
                    <p:cNvSpPr>
                      <a:spLocks noChangeArrowheads="1"/>
                    </p:cNvSpPr>
                    <p:nvPr/>
                  </p:nvSpPr>
                  <p:spPr bwMode="auto">
                    <a:xfrm>
                      <a:off x="2514" y="4276"/>
                      <a:ext cx="10" cy="8"/>
                    </a:xfrm>
                    <a:prstGeom prst="ellipse">
                      <a:avLst/>
                    </a:prstGeom>
                    <a:solidFill>
                      <a:srgbClr val="00E0E0"/>
                    </a:solidFill>
                    <a:ln w="12700">
                      <a:noFill/>
                      <a:round/>
                      <a:headEnd/>
                      <a:tailEnd/>
                    </a:ln>
                  </p:spPr>
                  <p:txBody>
                    <a:bodyPr wrap="none" anchor="ctr"/>
                    <a:lstStyle/>
                    <a:p>
                      <a:endParaRPr lang="en-US" dirty="0"/>
                    </a:p>
                  </p:txBody>
                </p:sp>
                <p:sp>
                  <p:nvSpPr>
                    <p:cNvPr id="862" name="Oval 254">
                      <a:extLst>
                        <a:ext uri="{FF2B5EF4-FFF2-40B4-BE49-F238E27FC236}">
                          <a16:creationId xmlns:a16="http://schemas.microsoft.com/office/drawing/2014/main" id="{C423CA61-28C7-4949-B85B-72D36571ECAC}"/>
                        </a:ext>
                      </a:extLst>
                    </p:cNvPr>
                    <p:cNvSpPr>
                      <a:spLocks noChangeArrowheads="1"/>
                    </p:cNvSpPr>
                    <p:nvPr/>
                  </p:nvSpPr>
                  <p:spPr bwMode="auto">
                    <a:xfrm>
                      <a:off x="2511" y="4276"/>
                      <a:ext cx="12" cy="11"/>
                    </a:xfrm>
                    <a:prstGeom prst="ellipse">
                      <a:avLst/>
                    </a:prstGeom>
                    <a:solidFill>
                      <a:srgbClr val="80FFFF"/>
                    </a:solidFill>
                    <a:ln w="12700">
                      <a:noFill/>
                      <a:round/>
                      <a:headEnd/>
                      <a:tailEnd/>
                    </a:ln>
                  </p:spPr>
                  <p:txBody>
                    <a:bodyPr wrap="none" anchor="ctr"/>
                    <a:lstStyle/>
                    <a:p>
                      <a:endParaRPr lang="en-US" dirty="0"/>
                    </a:p>
                  </p:txBody>
                </p:sp>
                <p:sp>
                  <p:nvSpPr>
                    <p:cNvPr id="863" name="Oval 255">
                      <a:extLst>
                        <a:ext uri="{FF2B5EF4-FFF2-40B4-BE49-F238E27FC236}">
                          <a16:creationId xmlns:a16="http://schemas.microsoft.com/office/drawing/2014/main" id="{0BE49FC9-3184-4444-A362-C1E280887307}"/>
                        </a:ext>
                      </a:extLst>
                    </p:cNvPr>
                    <p:cNvSpPr>
                      <a:spLocks noChangeArrowheads="1"/>
                    </p:cNvSpPr>
                    <p:nvPr/>
                  </p:nvSpPr>
                  <p:spPr bwMode="auto">
                    <a:xfrm>
                      <a:off x="2512" y="4276"/>
                      <a:ext cx="6" cy="6"/>
                    </a:xfrm>
                    <a:prstGeom prst="ellipse">
                      <a:avLst/>
                    </a:prstGeom>
                    <a:solidFill>
                      <a:srgbClr val="C0FFFF"/>
                    </a:solidFill>
                    <a:ln w="12700">
                      <a:noFill/>
                      <a:round/>
                      <a:headEnd/>
                      <a:tailEnd/>
                    </a:ln>
                  </p:spPr>
                  <p:txBody>
                    <a:bodyPr wrap="none" anchor="ctr"/>
                    <a:lstStyle/>
                    <a:p>
                      <a:endParaRPr lang="en-US" dirty="0"/>
                    </a:p>
                  </p:txBody>
                </p:sp>
                <p:sp>
                  <p:nvSpPr>
                    <p:cNvPr id="864" name="Oval 256">
                      <a:extLst>
                        <a:ext uri="{FF2B5EF4-FFF2-40B4-BE49-F238E27FC236}">
                          <a16:creationId xmlns:a16="http://schemas.microsoft.com/office/drawing/2014/main" id="{B09F57A2-9A17-4A72-B6DF-CA38B773083D}"/>
                        </a:ext>
                      </a:extLst>
                    </p:cNvPr>
                    <p:cNvSpPr>
                      <a:spLocks noChangeArrowheads="1"/>
                    </p:cNvSpPr>
                    <p:nvPr/>
                  </p:nvSpPr>
                  <p:spPr bwMode="auto">
                    <a:xfrm>
                      <a:off x="2512" y="4279"/>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76" name="Group 257">
                    <a:extLst>
                      <a:ext uri="{FF2B5EF4-FFF2-40B4-BE49-F238E27FC236}">
                        <a16:creationId xmlns:a16="http://schemas.microsoft.com/office/drawing/2014/main" id="{E1E0A1A8-CC0D-4044-A4A6-2CBD3191A8F7}"/>
                      </a:ext>
                    </a:extLst>
                  </p:cNvPr>
                  <p:cNvGrpSpPr>
                    <a:grpSpLocks/>
                  </p:cNvGrpSpPr>
                  <p:nvPr/>
                </p:nvGrpSpPr>
                <p:grpSpPr bwMode="auto">
                  <a:xfrm>
                    <a:off x="2639" y="4134"/>
                    <a:ext cx="24" cy="22"/>
                    <a:chOff x="2639" y="4134"/>
                    <a:chExt cx="24" cy="22"/>
                  </a:xfrm>
                </p:grpSpPr>
                <p:sp>
                  <p:nvSpPr>
                    <p:cNvPr id="855" name="Oval 258">
                      <a:extLst>
                        <a:ext uri="{FF2B5EF4-FFF2-40B4-BE49-F238E27FC236}">
                          <a16:creationId xmlns:a16="http://schemas.microsoft.com/office/drawing/2014/main" id="{176962B1-9D5D-497A-891F-D73CEEEF548B}"/>
                        </a:ext>
                      </a:extLst>
                    </p:cNvPr>
                    <p:cNvSpPr>
                      <a:spLocks noChangeArrowheads="1"/>
                    </p:cNvSpPr>
                    <p:nvPr/>
                  </p:nvSpPr>
                  <p:spPr bwMode="auto">
                    <a:xfrm>
                      <a:off x="2639" y="4134"/>
                      <a:ext cx="24" cy="22"/>
                    </a:xfrm>
                    <a:prstGeom prst="ellipse">
                      <a:avLst/>
                    </a:prstGeom>
                    <a:solidFill>
                      <a:srgbClr val="80FFFF"/>
                    </a:solidFill>
                    <a:ln w="12700">
                      <a:noFill/>
                      <a:round/>
                      <a:headEnd/>
                      <a:tailEnd/>
                    </a:ln>
                  </p:spPr>
                  <p:txBody>
                    <a:bodyPr wrap="none" anchor="ctr"/>
                    <a:lstStyle/>
                    <a:p>
                      <a:endParaRPr lang="en-US" dirty="0"/>
                    </a:p>
                  </p:txBody>
                </p:sp>
                <p:sp>
                  <p:nvSpPr>
                    <p:cNvPr id="856" name="Oval 259">
                      <a:extLst>
                        <a:ext uri="{FF2B5EF4-FFF2-40B4-BE49-F238E27FC236}">
                          <a16:creationId xmlns:a16="http://schemas.microsoft.com/office/drawing/2014/main" id="{06452399-70B4-4AD4-95D6-F2DA0A08CDC4}"/>
                        </a:ext>
                      </a:extLst>
                    </p:cNvPr>
                    <p:cNvSpPr>
                      <a:spLocks noChangeArrowheads="1"/>
                    </p:cNvSpPr>
                    <p:nvPr/>
                  </p:nvSpPr>
                  <p:spPr bwMode="auto">
                    <a:xfrm>
                      <a:off x="2642" y="4135"/>
                      <a:ext cx="17" cy="15"/>
                    </a:xfrm>
                    <a:prstGeom prst="ellipse">
                      <a:avLst/>
                    </a:prstGeom>
                    <a:solidFill>
                      <a:srgbClr val="00E0E0"/>
                    </a:solidFill>
                    <a:ln w="12700">
                      <a:noFill/>
                      <a:round/>
                      <a:headEnd/>
                      <a:tailEnd/>
                    </a:ln>
                  </p:spPr>
                  <p:txBody>
                    <a:bodyPr wrap="none" anchor="ctr"/>
                    <a:lstStyle/>
                    <a:p>
                      <a:endParaRPr lang="en-US" dirty="0"/>
                    </a:p>
                  </p:txBody>
                </p:sp>
                <p:sp>
                  <p:nvSpPr>
                    <p:cNvPr id="857" name="Oval 260">
                      <a:extLst>
                        <a:ext uri="{FF2B5EF4-FFF2-40B4-BE49-F238E27FC236}">
                          <a16:creationId xmlns:a16="http://schemas.microsoft.com/office/drawing/2014/main" id="{8A45AA08-812D-4E45-A821-6B2784857160}"/>
                        </a:ext>
                      </a:extLst>
                    </p:cNvPr>
                    <p:cNvSpPr>
                      <a:spLocks noChangeArrowheads="1"/>
                    </p:cNvSpPr>
                    <p:nvPr/>
                  </p:nvSpPr>
                  <p:spPr bwMode="auto">
                    <a:xfrm>
                      <a:off x="2644" y="4136"/>
                      <a:ext cx="18" cy="17"/>
                    </a:xfrm>
                    <a:prstGeom prst="ellipse">
                      <a:avLst/>
                    </a:prstGeom>
                    <a:solidFill>
                      <a:srgbClr val="80FFFF"/>
                    </a:solidFill>
                    <a:ln w="12700">
                      <a:noFill/>
                      <a:round/>
                      <a:headEnd/>
                      <a:tailEnd/>
                    </a:ln>
                  </p:spPr>
                  <p:txBody>
                    <a:bodyPr wrap="none" anchor="ctr"/>
                    <a:lstStyle/>
                    <a:p>
                      <a:endParaRPr lang="en-US" dirty="0"/>
                    </a:p>
                  </p:txBody>
                </p:sp>
                <p:sp>
                  <p:nvSpPr>
                    <p:cNvPr id="858" name="Oval 261">
                      <a:extLst>
                        <a:ext uri="{FF2B5EF4-FFF2-40B4-BE49-F238E27FC236}">
                          <a16:creationId xmlns:a16="http://schemas.microsoft.com/office/drawing/2014/main" id="{D1C802F7-2A9F-428D-93BF-15A73A081F4E}"/>
                        </a:ext>
                      </a:extLst>
                    </p:cNvPr>
                    <p:cNvSpPr>
                      <a:spLocks noChangeArrowheads="1"/>
                    </p:cNvSpPr>
                    <p:nvPr/>
                  </p:nvSpPr>
                  <p:spPr bwMode="auto">
                    <a:xfrm>
                      <a:off x="2651" y="4138"/>
                      <a:ext cx="9" cy="8"/>
                    </a:xfrm>
                    <a:prstGeom prst="ellipse">
                      <a:avLst/>
                    </a:prstGeom>
                    <a:solidFill>
                      <a:srgbClr val="C0FFFF"/>
                    </a:solidFill>
                    <a:ln w="12700">
                      <a:noFill/>
                      <a:round/>
                      <a:headEnd/>
                      <a:tailEnd/>
                    </a:ln>
                  </p:spPr>
                  <p:txBody>
                    <a:bodyPr wrap="none" anchor="ctr"/>
                    <a:lstStyle/>
                    <a:p>
                      <a:endParaRPr lang="en-US" dirty="0"/>
                    </a:p>
                  </p:txBody>
                </p:sp>
                <p:sp>
                  <p:nvSpPr>
                    <p:cNvPr id="859" name="Oval 262">
                      <a:extLst>
                        <a:ext uri="{FF2B5EF4-FFF2-40B4-BE49-F238E27FC236}">
                          <a16:creationId xmlns:a16="http://schemas.microsoft.com/office/drawing/2014/main" id="{AB7863E4-8328-4260-9F96-D55A98A54E55}"/>
                        </a:ext>
                      </a:extLst>
                    </p:cNvPr>
                    <p:cNvSpPr>
                      <a:spLocks noChangeArrowheads="1"/>
                    </p:cNvSpPr>
                    <p:nvPr/>
                  </p:nvSpPr>
                  <p:spPr bwMode="auto">
                    <a:xfrm>
                      <a:off x="2658" y="4140"/>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77" name="Group 263">
                    <a:extLst>
                      <a:ext uri="{FF2B5EF4-FFF2-40B4-BE49-F238E27FC236}">
                        <a16:creationId xmlns:a16="http://schemas.microsoft.com/office/drawing/2014/main" id="{20AED585-FC1A-4AA1-BAB8-C95CD15AA90B}"/>
                      </a:ext>
                    </a:extLst>
                  </p:cNvPr>
                  <p:cNvGrpSpPr>
                    <a:grpSpLocks/>
                  </p:cNvGrpSpPr>
                  <p:nvPr/>
                </p:nvGrpSpPr>
                <p:grpSpPr bwMode="auto">
                  <a:xfrm>
                    <a:off x="2626" y="4098"/>
                    <a:ext cx="20" cy="21"/>
                    <a:chOff x="2626" y="4098"/>
                    <a:chExt cx="20" cy="21"/>
                  </a:xfrm>
                </p:grpSpPr>
                <p:sp>
                  <p:nvSpPr>
                    <p:cNvPr id="850" name="Oval 264">
                      <a:extLst>
                        <a:ext uri="{FF2B5EF4-FFF2-40B4-BE49-F238E27FC236}">
                          <a16:creationId xmlns:a16="http://schemas.microsoft.com/office/drawing/2014/main" id="{65585BC2-2089-436C-B929-049D2BC31BB7}"/>
                        </a:ext>
                      </a:extLst>
                    </p:cNvPr>
                    <p:cNvSpPr>
                      <a:spLocks noChangeArrowheads="1"/>
                    </p:cNvSpPr>
                    <p:nvPr/>
                  </p:nvSpPr>
                  <p:spPr bwMode="auto">
                    <a:xfrm>
                      <a:off x="2626" y="4098"/>
                      <a:ext cx="20" cy="21"/>
                    </a:xfrm>
                    <a:prstGeom prst="ellipse">
                      <a:avLst/>
                    </a:prstGeom>
                    <a:solidFill>
                      <a:srgbClr val="80FFFF"/>
                    </a:solidFill>
                    <a:ln w="12700">
                      <a:noFill/>
                      <a:round/>
                      <a:headEnd/>
                      <a:tailEnd/>
                    </a:ln>
                  </p:spPr>
                  <p:txBody>
                    <a:bodyPr wrap="none" anchor="ctr"/>
                    <a:lstStyle/>
                    <a:p>
                      <a:endParaRPr lang="en-US" dirty="0"/>
                    </a:p>
                  </p:txBody>
                </p:sp>
                <p:sp>
                  <p:nvSpPr>
                    <p:cNvPr id="851" name="Oval 265">
                      <a:extLst>
                        <a:ext uri="{FF2B5EF4-FFF2-40B4-BE49-F238E27FC236}">
                          <a16:creationId xmlns:a16="http://schemas.microsoft.com/office/drawing/2014/main" id="{C4DE2280-2E95-404A-98DD-E858E24DBFD6}"/>
                        </a:ext>
                      </a:extLst>
                    </p:cNvPr>
                    <p:cNvSpPr>
                      <a:spLocks noChangeArrowheads="1"/>
                    </p:cNvSpPr>
                    <p:nvPr/>
                  </p:nvSpPr>
                  <p:spPr bwMode="auto">
                    <a:xfrm>
                      <a:off x="2630" y="4105"/>
                      <a:ext cx="14" cy="13"/>
                    </a:xfrm>
                    <a:prstGeom prst="ellipse">
                      <a:avLst/>
                    </a:prstGeom>
                    <a:solidFill>
                      <a:srgbClr val="00E0E0"/>
                    </a:solidFill>
                    <a:ln w="12700">
                      <a:noFill/>
                      <a:round/>
                      <a:headEnd/>
                      <a:tailEnd/>
                    </a:ln>
                  </p:spPr>
                  <p:txBody>
                    <a:bodyPr wrap="none" anchor="ctr"/>
                    <a:lstStyle/>
                    <a:p>
                      <a:endParaRPr lang="en-US" dirty="0"/>
                    </a:p>
                  </p:txBody>
                </p:sp>
                <p:sp>
                  <p:nvSpPr>
                    <p:cNvPr id="852" name="Oval 266">
                      <a:extLst>
                        <a:ext uri="{FF2B5EF4-FFF2-40B4-BE49-F238E27FC236}">
                          <a16:creationId xmlns:a16="http://schemas.microsoft.com/office/drawing/2014/main" id="{AB997849-430A-4F11-8763-7AC2E7AC7E73}"/>
                        </a:ext>
                      </a:extLst>
                    </p:cNvPr>
                    <p:cNvSpPr>
                      <a:spLocks noChangeArrowheads="1"/>
                    </p:cNvSpPr>
                    <p:nvPr/>
                  </p:nvSpPr>
                  <p:spPr bwMode="auto">
                    <a:xfrm>
                      <a:off x="2629" y="4100"/>
                      <a:ext cx="13" cy="18"/>
                    </a:xfrm>
                    <a:prstGeom prst="ellipse">
                      <a:avLst/>
                    </a:prstGeom>
                    <a:solidFill>
                      <a:srgbClr val="80FFFF"/>
                    </a:solidFill>
                    <a:ln w="12700">
                      <a:noFill/>
                      <a:round/>
                      <a:headEnd/>
                      <a:tailEnd/>
                    </a:ln>
                  </p:spPr>
                  <p:txBody>
                    <a:bodyPr wrap="none" anchor="ctr"/>
                    <a:lstStyle/>
                    <a:p>
                      <a:endParaRPr lang="en-US" dirty="0"/>
                    </a:p>
                  </p:txBody>
                </p:sp>
                <p:sp>
                  <p:nvSpPr>
                    <p:cNvPr id="853" name="Oval 267">
                      <a:extLst>
                        <a:ext uri="{FF2B5EF4-FFF2-40B4-BE49-F238E27FC236}">
                          <a16:creationId xmlns:a16="http://schemas.microsoft.com/office/drawing/2014/main" id="{09548819-1755-40B5-9F88-0DCC9D5CD448}"/>
                        </a:ext>
                      </a:extLst>
                    </p:cNvPr>
                    <p:cNvSpPr>
                      <a:spLocks noChangeArrowheads="1"/>
                    </p:cNvSpPr>
                    <p:nvPr/>
                  </p:nvSpPr>
                  <p:spPr bwMode="auto">
                    <a:xfrm>
                      <a:off x="2629" y="4107"/>
                      <a:ext cx="7" cy="8"/>
                    </a:xfrm>
                    <a:prstGeom prst="ellipse">
                      <a:avLst/>
                    </a:prstGeom>
                    <a:solidFill>
                      <a:srgbClr val="C0FFFF"/>
                    </a:solidFill>
                    <a:ln w="12700">
                      <a:noFill/>
                      <a:round/>
                      <a:headEnd/>
                      <a:tailEnd/>
                    </a:ln>
                  </p:spPr>
                  <p:txBody>
                    <a:bodyPr wrap="none" anchor="ctr"/>
                    <a:lstStyle/>
                    <a:p>
                      <a:endParaRPr lang="en-US" dirty="0"/>
                    </a:p>
                  </p:txBody>
                </p:sp>
                <p:sp>
                  <p:nvSpPr>
                    <p:cNvPr id="854" name="Oval 268">
                      <a:extLst>
                        <a:ext uri="{FF2B5EF4-FFF2-40B4-BE49-F238E27FC236}">
                          <a16:creationId xmlns:a16="http://schemas.microsoft.com/office/drawing/2014/main" id="{0EA8DE71-6A59-4A50-9DE7-857637CA4A18}"/>
                        </a:ext>
                      </a:extLst>
                    </p:cNvPr>
                    <p:cNvSpPr>
                      <a:spLocks noChangeArrowheads="1"/>
                    </p:cNvSpPr>
                    <p:nvPr/>
                  </p:nvSpPr>
                  <p:spPr bwMode="auto">
                    <a:xfrm>
                      <a:off x="2629" y="4112"/>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78" name="Group 269">
                    <a:extLst>
                      <a:ext uri="{FF2B5EF4-FFF2-40B4-BE49-F238E27FC236}">
                        <a16:creationId xmlns:a16="http://schemas.microsoft.com/office/drawing/2014/main" id="{77A405E1-438C-47D2-945E-C13DA8DF6862}"/>
                      </a:ext>
                    </a:extLst>
                  </p:cNvPr>
                  <p:cNvGrpSpPr>
                    <a:grpSpLocks/>
                  </p:cNvGrpSpPr>
                  <p:nvPr/>
                </p:nvGrpSpPr>
                <p:grpSpPr bwMode="auto">
                  <a:xfrm>
                    <a:off x="2643" y="4114"/>
                    <a:ext cx="17" cy="16"/>
                    <a:chOff x="2643" y="4114"/>
                    <a:chExt cx="17" cy="16"/>
                  </a:xfrm>
                </p:grpSpPr>
                <p:sp>
                  <p:nvSpPr>
                    <p:cNvPr id="845" name="Oval 270">
                      <a:extLst>
                        <a:ext uri="{FF2B5EF4-FFF2-40B4-BE49-F238E27FC236}">
                          <a16:creationId xmlns:a16="http://schemas.microsoft.com/office/drawing/2014/main" id="{154A3183-0FFD-4A7A-9E28-CC32B05EBA55}"/>
                        </a:ext>
                      </a:extLst>
                    </p:cNvPr>
                    <p:cNvSpPr>
                      <a:spLocks noChangeArrowheads="1"/>
                    </p:cNvSpPr>
                    <p:nvPr/>
                  </p:nvSpPr>
                  <p:spPr bwMode="auto">
                    <a:xfrm>
                      <a:off x="2643" y="4114"/>
                      <a:ext cx="17" cy="16"/>
                    </a:xfrm>
                    <a:prstGeom prst="ellipse">
                      <a:avLst/>
                    </a:prstGeom>
                    <a:solidFill>
                      <a:srgbClr val="80FFFF"/>
                    </a:solidFill>
                    <a:ln w="12700">
                      <a:noFill/>
                      <a:round/>
                      <a:headEnd/>
                      <a:tailEnd/>
                    </a:ln>
                  </p:spPr>
                  <p:txBody>
                    <a:bodyPr wrap="none" anchor="ctr"/>
                    <a:lstStyle/>
                    <a:p>
                      <a:endParaRPr lang="en-US" dirty="0"/>
                    </a:p>
                  </p:txBody>
                </p:sp>
                <p:sp>
                  <p:nvSpPr>
                    <p:cNvPr id="846" name="Oval 271">
                      <a:extLst>
                        <a:ext uri="{FF2B5EF4-FFF2-40B4-BE49-F238E27FC236}">
                          <a16:creationId xmlns:a16="http://schemas.microsoft.com/office/drawing/2014/main" id="{D861CB07-2101-4C89-93CD-F9A4C7B05F5A}"/>
                        </a:ext>
                      </a:extLst>
                    </p:cNvPr>
                    <p:cNvSpPr>
                      <a:spLocks noChangeArrowheads="1"/>
                    </p:cNvSpPr>
                    <p:nvPr/>
                  </p:nvSpPr>
                  <p:spPr bwMode="auto">
                    <a:xfrm>
                      <a:off x="2647" y="4115"/>
                      <a:ext cx="11" cy="10"/>
                    </a:xfrm>
                    <a:prstGeom prst="ellipse">
                      <a:avLst/>
                    </a:prstGeom>
                    <a:solidFill>
                      <a:srgbClr val="00E0E0"/>
                    </a:solidFill>
                    <a:ln w="12700">
                      <a:noFill/>
                      <a:round/>
                      <a:headEnd/>
                      <a:tailEnd/>
                    </a:ln>
                  </p:spPr>
                  <p:txBody>
                    <a:bodyPr wrap="none" anchor="ctr"/>
                    <a:lstStyle/>
                    <a:p>
                      <a:endParaRPr lang="en-US" dirty="0"/>
                    </a:p>
                  </p:txBody>
                </p:sp>
                <p:sp>
                  <p:nvSpPr>
                    <p:cNvPr id="847" name="Oval 272">
                      <a:extLst>
                        <a:ext uri="{FF2B5EF4-FFF2-40B4-BE49-F238E27FC236}">
                          <a16:creationId xmlns:a16="http://schemas.microsoft.com/office/drawing/2014/main" id="{F6EC53C1-3478-4632-B6F2-54EA7EDD8639}"/>
                        </a:ext>
                      </a:extLst>
                    </p:cNvPr>
                    <p:cNvSpPr>
                      <a:spLocks noChangeArrowheads="1"/>
                    </p:cNvSpPr>
                    <p:nvPr/>
                  </p:nvSpPr>
                  <p:spPr bwMode="auto">
                    <a:xfrm>
                      <a:off x="2644" y="4115"/>
                      <a:ext cx="13" cy="12"/>
                    </a:xfrm>
                    <a:prstGeom prst="ellipse">
                      <a:avLst/>
                    </a:prstGeom>
                    <a:solidFill>
                      <a:srgbClr val="80FFFF"/>
                    </a:solidFill>
                    <a:ln w="12700">
                      <a:noFill/>
                      <a:round/>
                      <a:headEnd/>
                      <a:tailEnd/>
                    </a:ln>
                  </p:spPr>
                  <p:txBody>
                    <a:bodyPr wrap="none" anchor="ctr"/>
                    <a:lstStyle/>
                    <a:p>
                      <a:endParaRPr lang="en-US" dirty="0"/>
                    </a:p>
                  </p:txBody>
                </p:sp>
                <p:sp>
                  <p:nvSpPr>
                    <p:cNvPr id="848" name="Oval 273">
                      <a:extLst>
                        <a:ext uri="{FF2B5EF4-FFF2-40B4-BE49-F238E27FC236}">
                          <a16:creationId xmlns:a16="http://schemas.microsoft.com/office/drawing/2014/main" id="{AE45DE49-2DB3-47C0-A76A-834A2A7CF577}"/>
                        </a:ext>
                      </a:extLst>
                    </p:cNvPr>
                    <p:cNvSpPr>
                      <a:spLocks noChangeArrowheads="1"/>
                    </p:cNvSpPr>
                    <p:nvPr/>
                  </p:nvSpPr>
                  <p:spPr bwMode="auto">
                    <a:xfrm>
                      <a:off x="2645" y="4118"/>
                      <a:ext cx="7" cy="5"/>
                    </a:xfrm>
                    <a:prstGeom prst="ellipse">
                      <a:avLst/>
                    </a:prstGeom>
                    <a:solidFill>
                      <a:srgbClr val="C0FFFF"/>
                    </a:solidFill>
                    <a:ln w="12700">
                      <a:noFill/>
                      <a:round/>
                      <a:headEnd/>
                      <a:tailEnd/>
                    </a:ln>
                  </p:spPr>
                  <p:txBody>
                    <a:bodyPr wrap="none" anchor="ctr"/>
                    <a:lstStyle/>
                    <a:p>
                      <a:endParaRPr lang="en-US" dirty="0"/>
                    </a:p>
                  </p:txBody>
                </p:sp>
                <p:sp>
                  <p:nvSpPr>
                    <p:cNvPr id="849" name="Oval 274">
                      <a:extLst>
                        <a:ext uri="{FF2B5EF4-FFF2-40B4-BE49-F238E27FC236}">
                          <a16:creationId xmlns:a16="http://schemas.microsoft.com/office/drawing/2014/main" id="{7B04EE9E-B809-4AF2-86F0-DA3A437D969F}"/>
                        </a:ext>
                      </a:extLst>
                    </p:cNvPr>
                    <p:cNvSpPr>
                      <a:spLocks noChangeArrowheads="1"/>
                    </p:cNvSpPr>
                    <p:nvPr/>
                  </p:nvSpPr>
                  <p:spPr bwMode="auto">
                    <a:xfrm>
                      <a:off x="2645" y="4119"/>
                      <a:ext cx="3" cy="1"/>
                    </a:xfrm>
                    <a:prstGeom prst="ellipse">
                      <a:avLst/>
                    </a:prstGeom>
                    <a:solidFill>
                      <a:srgbClr val="FFFFFF"/>
                    </a:solidFill>
                    <a:ln w="12700">
                      <a:noFill/>
                      <a:round/>
                      <a:headEnd/>
                      <a:tailEnd/>
                    </a:ln>
                  </p:spPr>
                  <p:txBody>
                    <a:bodyPr wrap="none" anchor="ctr"/>
                    <a:lstStyle/>
                    <a:p>
                      <a:endParaRPr lang="en-US" dirty="0"/>
                    </a:p>
                  </p:txBody>
                </p:sp>
              </p:grpSp>
              <p:grpSp>
                <p:nvGrpSpPr>
                  <p:cNvPr id="779" name="Group 275">
                    <a:extLst>
                      <a:ext uri="{FF2B5EF4-FFF2-40B4-BE49-F238E27FC236}">
                        <a16:creationId xmlns:a16="http://schemas.microsoft.com/office/drawing/2014/main" id="{0DF4B020-AA37-40C4-9053-90303463743B}"/>
                      </a:ext>
                    </a:extLst>
                  </p:cNvPr>
                  <p:cNvGrpSpPr>
                    <a:grpSpLocks/>
                  </p:cNvGrpSpPr>
                  <p:nvPr/>
                </p:nvGrpSpPr>
                <p:grpSpPr bwMode="auto">
                  <a:xfrm>
                    <a:off x="2651" y="4069"/>
                    <a:ext cx="32" cy="28"/>
                    <a:chOff x="2651" y="4069"/>
                    <a:chExt cx="32" cy="28"/>
                  </a:xfrm>
                </p:grpSpPr>
                <p:sp>
                  <p:nvSpPr>
                    <p:cNvPr id="840" name="Oval 276">
                      <a:extLst>
                        <a:ext uri="{FF2B5EF4-FFF2-40B4-BE49-F238E27FC236}">
                          <a16:creationId xmlns:a16="http://schemas.microsoft.com/office/drawing/2014/main" id="{9ED614BD-0B6B-4666-A82E-4D7953CE6B8D}"/>
                        </a:ext>
                      </a:extLst>
                    </p:cNvPr>
                    <p:cNvSpPr>
                      <a:spLocks noChangeArrowheads="1"/>
                    </p:cNvSpPr>
                    <p:nvPr/>
                  </p:nvSpPr>
                  <p:spPr bwMode="auto">
                    <a:xfrm>
                      <a:off x="2651" y="4069"/>
                      <a:ext cx="32" cy="28"/>
                    </a:xfrm>
                    <a:prstGeom prst="ellipse">
                      <a:avLst/>
                    </a:prstGeom>
                    <a:solidFill>
                      <a:srgbClr val="80FFFF"/>
                    </a:solidFill>
                    <a:ln w="12700">
                      <a:noFill/>
                      <a:round/>
                      <a:headEnd/>
                      <a:tailEnd/>
                    </a:ln>
                  </p:spPr>
                  <p:txBody>
                    <a:bodyPr wrap="none" anchor="ctr"/>
                    <a:lstStyle/>
                    <a:p>
                      <a:endParaRPr lang="en-US" dirty="0"/>
                    </a:p>
                  </p:txBody>
                </p:sp>
                <p:sp>
                  <p:nvSpPr>
                    <p:cNvPr id="841" name="Oval 277">
                      <a:extLst>
                        <a:ext uri="{FF2B5EF4-FFF2-40B4-BE49-F238E27FC236}">
                          <a16:creationId xmlns:a16="http://schemas.microsoft.com/office/drawing/2014/main" id="{84FEDB06-EAD8-4F64-9B28-0CDDC430A700}"/>
                        </a:ext>
                      </a:extLst>
                    </p:cNvPr>
                    <p:cNvSpPr>
                      <a:spLocks noChangeArrowheads="1"/>
                    </p:cNvSpPr>
                    <p:nvPr/>
                  </p:nvSpPr>
                  <p:spPr bwMode="auto">
                    <a:xfrm>
                      <a:off x="2654" y="4071"/>
                      <a:ext cx="23" cy="18"/>
                    </a:xfrm>
                    <a:prstGeom prst="ellipse">
                      <a:avLst/>
                    </a:prstGeom>
                    <a:solidFill>
                      <a:srgbClr val="00E0E0"/>
                    </a:solidFill>
                    <a:ln w="12700">
                      <a:noFill/>
                      <a:round/>
                      <a:headEnd/>
                      <a:tailEnd/>
                    </a:ln>
                  </p:spPr>
                  <p:txBody>
                    <a:bodyPr wrap="none" anchor="ctr"/>
                    <a:lstStyle/>
                    <a:p>
                      <a:endParaRPr lang="en-US" dirty="0"/>
                    </a:p>
                  </p:txBody>
                </p:sp>
                <p:sp>
                  <p:nvSpPr>
                    <p:cNvPr id="842" name="Oval 278">
                      <a:extLst>
                        <a:ext uri="{FF2B5EF4-FFF2-40B4-BE49-F238E27FC236}">
                          <a16:creationId xmlns:a16="http://schemas.microsoft.com/office/drawing/2014/main" id="{F0B61230-FB1B-4F4B-8450-B468300DC95B}"/>
                        </a:ext>
                      </a:extLst>
                    </p:cNvPr>
                    <p:cNvSpPr>
                      <a:spLocks noChangeArrowheads="1"/>
                    </p:cNvSpPr>
                    <p:nvPr/>
                  </p:nvSpPr>
                  <p:spPr bwMode="auto">
                    <a:xfrm>
                      <a:off x="2657" y="4071"/>
                      <a:ext cx="24" cy="23"/>
                    </a:xfrm>
                    <a:prstGeom prst="ellipse">
                      <a:avLst/>
                    </a:prstGeom>
                    <a:solidFill>
                      <a:srgbClr val="80FFFF"/>
                    </a:solidFill>
                    <a:ln w="12700">
                      <a:noFill/>
                      <a:round/>
                      <a:headEnd/>
                      <a:tailEnd/>
                    </a:ln>
                  </p:spPr>
                  <p:txBody>
                    <a:bodyPr wrap="none" anchor="ctr"/>
                    <a:lstStyle/>
                    <a:p>
                      <a:endParaRPr lang="en-US" dirty="0"/>
                    </a:p>
                  </p:txBody>
                </p:sp>
                <p:sp>
                  <p:nvSpPr>
                    <p:cNvPr id="843" name="Oval 279">
                      <a:extLst>
                        <a:ext uri="{FF2B5EF4-FFF2-40B4-BE49-F238E27FC236}">
                          <a16:creationId xmlns:a16="http://schemas.microsoft.com/office/drawing/2014/main" id="{EFE2030E-B689-41CF-928D-137F2EF849C2}"/>
                        </a:ext>
                      </a:extLst>
                    </p:cNvPr>
                    <p:cNvSpPr>
                      <a:spLocks noChangeArrowheads="1"/>
                    </p:cNvSpPr>
                    <p:nvPr/>
                  </p:nvSpPr>
                  <p:spPr bwMode="auto">
                    <a:xfrm>
                      <a:off x="2666" y="4074"/>
                      <a:ext cx="13" cy="11"/>
                    </a:xfrm>
                    <a:prstGeom prst="ellipse">
                      <a:avLst/>
                    </a:prstGeom>
                    <a:solidFill>
                      <a:srgbClr val="C0FFFF"/>
                    </a:solidFill>
                    <a:ln w="12700">
                      <a:noFill/>
                      <a:round/>
                      <a:headEnd/>
                      <a:tailEnd/>
                    </a:ln>
                  </p:spPr>
                  <p:txBody>
                    <a:bodyPr wrap="none" anchor="ctr"/>
                    <a:lstStyle/>
                    <a:p>
                      <a:endParaRPr lang="en-US" dirty="0"/>
                    </a:p>
                  </p:txBody>
                </p:sp>
                <p:sp>
                  <p:nvSpPr>
                    <p:cNvPr id="844" name="Oval 280">
                      <a:extLst>
                        <a:ext uri="{FF2B5EF4-FFF2-40B4-BE49-F238E27FC236}">
                          <a16:creationId xmlns:a16="http://schemas.microsoft.com/office/drawing/2014/main" id="{BFCFE6D5-D33E-4030-9BE4-DC3D82FDCEB7}"/>
                        </a:ext>
                      </a:extLst>
                    </p:cNvPr>
                    <p:cNvSpPr>
                      <a:spLocks noChangeArrowheads="1"/>
                    </p:cNvSpPr>
                    <p:nvPr/>
                  </p:nvSpPr>
                  <p:spPr bwMode="auto">
                    <a:xfrm>
                      <a:off x="2676" y="4079"/>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0" name="Group 281">
                    <a:extLst>
                      <a:ext uri="{FF2B5EF4-FFF2-40B4-BE49-F238E27FC236}">
                        <a16:creationId xmlns:a16="http://schemas.microsoft.com/office/drawing/2014/main" id="{44D1A980-01B4-428C-88ED-77EBEAD54911}"/>
                      </a:ext>
                    </a:extLst>
                  </p:cNvPr>
                  <p:cNvGrpSpPr>
                    <a:grpSpLocks/>
                  </p:cNvGrpSpPr>
                  <p:nvPr/>
                </p:nvGrpSpPr>
                <p:grpSpPr bwMode="auto">
                  <a:xfrm>
                    <a:off x="2662" y="4055"/>
                    <a:ext cx="18" cy="15"/>
                    <a:chOff x="2662" y="4055"/>
                    <a:chExt cx="18" cy="15"/>
                  </a:xfrm>
                </p:grpSpPr>
                <p:sp>
                  <p:nvSpPr>
                    <p:cNvPr id="835" name="Oval 282">
                      <a:extLst>
                        <a:ext uri="{FF2B5EF4-FFF2-40B4-BE49-F238E27FC236}">
                          <a16:creationId xmlns:a16="http://schemas.microsoft.com/office/drawing/2014/main" id="{6D4AC110-F519-4555-BEFD-C9075B195D01}"/>
                        </a:ext>
                      </a:extLst>
                    </p:cNvPr>
                    <p:cNvSpPr>
                      <a:spLocks noChangeArrowheads="1"/>
                    </p:cNvSpPr>
                    <p:nvPr/>
                  </p:nvSpPr>
                  <p:spPr bwMode="auto">
                    <a:xfrm>
                      <a:off x="2662" y="4055"/>
                      <a:ext cx="18" cy="15"/>
                    </a:xfrm>
                    <a:prstGeom prst="ellipse">
                      <a:avLst/>
                    </a:prstGeom>
                    <a:solidFill>
                      <a:srgbClr val="80FFFF"/>
                    </a:solidFill>
                    <a:ln w="12700">
                      <a:noFill/>
                      <a:round/>
                      <a:headEnd/>
                      <a:tailEnd/>
                    </a:ln>
                  </p:spPr>
                  <p:txBody>
                    <a:bodyPr wrap="none" anchor="ctr"/>
                    <a:lstStyle/>
                    <a:p>
                      <a:endParaRPr lang="en-US" dirty="0"/>
                    </a:p>
                  </p:txBody>
                </p:sp>
                <p:sp>
                  <p:nvSpPr>
                    <p:cNvPr id="836" name="Oval 283">
                      <a:extLst>
                        <a:ext uri="{FF2B5EF4-FFF2-40B4-BE49-F238E27FC236}">
                          <a16:creationId xmlns:a16="http://schemas.microsoft.com/office/drawing/2014/main" id="{62E7C6FC-6556-4DE9-A394-E6D9E25FEE80}"/>
                        </a:ext>
                      </a:extLst>
                    </p:cNvPr>
                    <p:cNvSpPr>
                      <a:spLocks noChangeArrowheads="1"/>
                    </p:cNvSpPr>
                    <p:nvPr/>
                  </p:nvSpPr>
                  <p:spPr bwMode="auto">
                    <a:xfrm>
                      <a:off x="2667" y="4056"/>
                      <a:ext cx="11" cy="10"/>
                    </a:xfrm>
                    <a:prstGeom prst="ellipse">
                      <a:avLst/>
                    </a:prstGeom>
                    <a:solidFill>
                      <a:srgbClr val="00E0E0"/>
                    </a:solidFill>
                    <a:ln w="12700">
                      <a:noFill/>
                      <a:round/>
                      <a:headEnd/>
                      <a:tailEnd/>
                    </a:ln>
                  </p:spPr>
                  <p:txBody>
                    <a:bodyPr wrap="none" anchor="ctr"/>
                    <a:lstStyle/>
                    <a:p>
                      <a:endParaRPr lang="en-US" dirty="0"/>
                    </a:p>
                  </p:txBody>
                </p:sp>
                <p:sp>
                  <p:nvSpPr>
                    <p:cNvPr id="837" name="Oval 284">
                      <a:extLst>
                        <a:ext uri="{FF2B5EF4-FFF2-40B4-BE49-F238E27FC236}">
                          <a16:creationId xmlns:a16="http://schemas.microsoft.com/office/drawing/2014/main" id="{F40CB09E-4D41-4C58-BF86-5CBA5B7B9F64}"/>
                        </a:ext>
                      </a:extLst>
                    </p:cNvPr>
                    <p:cNvSpPr>
                      <a:spLocks noChangeArrowheads="1"/>
                    </p:cNvSpPr>
                    <p:nvPr/>
                  </p:nvSpPr>
                  <p:spPr bwMode="auto">
                    <a:xfrm>
                      <a:off x="2665" y="4056"/>
                      <a:ext cx="12" cy="12"/>
                    </a:xfrm>
                    <a:prstGeom prst="ellipse">
                      <a:avLst/>
                    </a:prstGeom>
                    <a:solidFill>
                      <a:srgbClr val="80FFFF"/>
                    </a:solidFill>
                    <a:ln w="12700">
                      <a:noFill/>
                      <a:round/>
                      <a:headEnd/>
                      <a:tailEnd/>
                    </a:ln>
                  </p:spPr>
                  <p:txBody>
                    <a:bodyPr wrap="none" anchor="ctr"/>
                    <a:lstStyle/>
                    <a:p>
                      <a:endParaRPr lang="en-US" dirty="0"/>
                    </a:p>
                  </p:txBody>
                </p:sp>
                <p:sp>
                  <p:nvSpPr>
                    <p:cNvPr id="838" name="Oval 285">
                      <a:extLst>
                        <a:ext uri="{FF2B5EF4-FFF2-40B4-BE49-F238E27FC236}">
                          <a16:creationId xmlns:a16="http://schemas.microsoft.com/office/drawing/2014/main" id="{A0507F70-CAC3-444F-A319-87AE18B74D91}"/>
                        </a:ext>
                      </a:extLst>
                    </p:cNvPr>
                    <p:cNvSpPr>
                      <a:spLocks noChangeArrowheads="1"/>
                    </p:cNvSpPr>
                    <p:nvPr/>
                  </p:nvSpPr>
                  <p:spPr bwMode="auto">
                    <a:xfrm>
                      <a:off x="2666" y="4058"/>
                      <a:ext cx="6" cy="5"/>
                    </a:xfrm>
                    <a:prstGeom prst="ellipse">
                      <a:avLst/>
                    </a:prstGeom>
                    <a:solidFill>
                      <a:srgbClr val="C0FFFF"/>
                    </a:solidFill>
                    <a:ln w="12700">
                      <a:noFill/>
                      <a:round/>
                      <a:headEnd/>
                      <a:tailEnd/>
                    </a:ln>
                  </p:spPr>
                  <p:txBody>
                    <a:bodyPr wrap="none" anchor="ctr"/>
                    <a:lstStyle/>
                    <a:p>
                      <a:endParaRPr lang="en-US" dirty="0"/>
                    </a:p>
                  </p:txBody>
                </p:sp>
                <p:sp>
                  <p:nvSpPr>
                    <p:cNvPr id="839" name="Oval 286">
                      <a:extLst>
                        <a:ext uri="{FF2B5EF4-FFF2-40B4-BE49-F238E27FC236}">
                          <a16:creationId xmlns:a16="http://schemas.microsoft.com/office/drawing/2014/main" id="{ED817838-9709-4EB9-A266-C63769EFA4A3}"/>
                        </a:ext>
                      </a:extLst>
                    </p:cNvPr>
                    <p:cNvSpPr>
                      <a:spLocks noChangeArrowheads="1"/>
                    </p:cNvSpPr>
                    <p:nvPr/>
                  </p:nvSpPr>
                  <p:spPr bwMode="auto">
                    <a:xfrm>
                      <a:off x="2665" y="4060"/>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81" name="Group 287">
                    <a:extLst>
                      <a:ext uri="{FF2B5EF4-FFF2-40B4-BE49-F238E27FC236}">
                        <a16:creationId xmlns:a16="http://schemas.microsoft.com/office/drawing/2014/main" id="{52A50A40-ED72-4E98-A697-78E868F5D063}"/>
                      </a:ext>
                    </a:extLst>
                  </p:cNvPr>
                  <p:cNvGrpSpPr>
                    <a:grpSpLocks/>
                  </p:cNvGrpSpPr>
                  <p:nvPr/>
                </p:nvGrpSpPr>
                <p:grpSpPr bwMode="auto">
                  <a:xfrm>
                    <a:off x="2569" y="4075"/>
                    <a:ext cx="24" cy="20"/>
                    <a:chOff x="2569" y="4075"/>
                    <a:chExt cx="24" cy="20"/>
                  </a:xfrm>
                </p:grpSpPr>
                <p:sp>
                  <p:nvSpPr>
                    <p:cNvPr id="830" name="Oval 288">
                      <a:extLst>
                        <a:ext uri="{FF2B5EF4-FFF2-40B4-BE49-F238E27FC236}">
                          <a16:creationId xmlns:a16="http://schemas.microsoft.com/office/drawing/2014/main" id="{BF92A1D3-7C2C-416D-A7E4-A91AF4B5C837}"/>
                        </a:ext>
                      </a:extLst>
                    </p:cNvPr>
                    <p:cNvSpPr>
                      <a:spLocks noChangeArrowheads="1"/>
                    </p:cNvSpPr>
                    <p:nvPr/>
                  </p:nvSpPr>
                  <p:spPr bwMode="auto">
                    <a:xfrm>
                      <a:off x="2569" y="4075"/>
                      <a:ext cx="24" cy="20"/>
                    </a:xfrm>
                    <a:prstGeom prst="ellipse">
                      <a:avLst/>
                    </a:prstGeom>
                    <a:solidFill>
                      <a:srgbClr val="80FFFF"/>
                    </a:solidFill>
                    <a:ln w="12700">
                      <a:noFill/>
                      <a:round/>
                      <a:headEnd/>
                      <a:tailEnd/>
                    </a:ln>
                  </p:spPr>
                  <p:txBody>
                    <a:bodyPr wrap="none" anchor="ctr"/>
                    <a:lstStyle/>
                    <a:p>
                      <a:endParaRPr lang="en-US" dirty="0"/>
                    </a:p>
                  </p:txBody>
                </p:sp>
                <p:sp>
                  <p:nvSpPr>
                    <p:cNvPr id="831" name="Oval 289">
                      <a:extLst>
                        <a:ext uri="{FF2B5EF4-FFF2-40B4-BE49-F238E27FC236}">
                          <a16:creationId xmlns:a16="http://schemas.microsoft.com/office/drawing/2014/main" id="{516A6DC0-3D63-4393-A374-30CBF23D86FF}"/>
                        </a:ext>
                      </a:extLst>
                    </p:cNvPr>
                    <p:cNvSpPr>
                      <a:spLocks noChangeArrowheads="1"/>
                    </p:cNvSpPr>
                    <p:nvPr/>
                  </p:nvSpPr>
                  <p:spPr bwMode="auto">
                    <a:xfrm>
                      <a:off x="2574" y="4078"/>
                      <a:ext cx="17" cy="11"/>
                    </a:xfrm>
                    <a:prstGeom prst="ellipse">
                      <a:avLst/>
                    </a:prstGeom>
                    <a:solidFill>
                      <a:srgbClr val="00E0E0"/>
                    </a:solidFill>
                    <a:ln w="12700">
                      <a:noFill/>
                      <a:round/>
                      <a:headEnd/>
                      <a:tailEnd/>
                    </a:ln>
                  </p:spPr>
                  <p:txBody>
                    <a:bodyPr wrap="none" anchor="ctr"/>
                    <a:lstStyle/>
                    <a:p>
                      <a:endParaRPr lang="en-US" dirty="0"/>
                    </a:p>
                  </p:txBody>
                </p:sp>
                <p:sp>
                  <p:nvSpPr>
                    <p:cNvPr id="832" name="Oval 290">
                      <a:extLst>
                        <a:ext uri="{FF2B5EF4-FFF2-40B4-BE49-F238E27FC236}">
                          <a16:creationId xmlns:a16="http://schemas.microsoft.com/office/drawing/2014/main" id="{5871E888-3381-4CCC-9C82-2565E6A359DC}"/>
                        </a:ext>
                      </a:extLst>
                    </p:cNvPr>
                    <p:cNvSpPr>
                      <a:spLocks noChangeArrowheads="1"/>
                    </p:cNvSpPr>
                    <p:nvPr/>
                  </p:nvSpPr>
                  <p:spPr bwMode="auto">
                    <a:xfrm>
                      <a:off x="2571" y="4078"/>
                      <a:ext cx="17" cy="16"/>
                    </a:xfrm>
                    <a:prstGeom prst="ellipse">
                      <a:avLst/>
                    </a:prstGeom>
                    <a:solidFill>
                      <a:srgbClr val="80FFFF"/>
                    </a:solidFill>
                    <a:ln w="12700">
                      <a:noFill/>
                      <a:round/>
                      <a:headEnd/>
                      <a:tailEnd/>
                    </a:ln>
                  </p:spPr>
                  <p:txBody>
                    <a:bodyPr wrap="none" anchor="ctr"/>
                    <a:lstStyle/>
                    <a:p>
                      <a:endParaRPr lang="en-US" dirty="0"/>
                    </a:p>
                  </p:txBody>
                </p:sp>
                <p:sp>
                  <p:nvSpPr>
                    <p:cNvPr id="833" name="Oval 291">
                      <a:extLst>
                        <a:ext uri="{FF2B5EF4-FFF2-40B4-BE49-F238E27FC236}">
                          <a16:creationId xmlns:a16="http://schemas.microsoft.com/office/drawing/2014/main" id="{0D26106E-14F1-4072-B58E-2748276876F1}"/>
                        </a:ext>
                      </a:extLst>
                    </p:cNvPr>
                    <p:cNvSpPr>
                      <a:spLocks noChangeArrowheads="1"/>
                    </p:cNvSpPr>
                    <p:nvPr/>
                  </p:nvSpPr>
                  <p:spPr bwMode="auto">
                    <a:xfrm>
                      <a:off x="2572" y="4079"/>
                      <a:ext cx="10" cy="7"/>
                    </a:xfrm>
                    <a:prstGeom prst="ellipse">
                      <a:avLst/>
                    </a:prstGeom>
                    <a:solidFill>
                      <a:srgbClr val="C0FFFF"/>
                    </a:solidFill>
                    <a:ln w="12700">
                      <a:noFill/>
                      <a:round/>
                      <a:headEnd/>
                      <a:tailEnd/>
                    </a:ln>
                  </p:spPr>
                  <p:txBody>
                    <a:bodyPr wrap="none" anchor="ctr"/>
                    <a:lstStyle/>
                    <a:p>
                      <a:endParaRPr lang="en-US" dirty="0"/>
                    </a:p>
                  </p:txBody>
                </p:sp>
                <p:sp>
                  <p:nvSpPr>
                    <p:cNvPr id="834" name="Oval 292">
                      <a:extLst>
                        <a:ext uri="{FF2B5EF4-FFF2-40B4-BE49-F238E27FC236}">
                          <a16:creationId xmlns:a16="http://schemas.microsoft.com/office/drawing/2014/main" id="{61A0C437-B0B0-4C8F-BFB0-7C9FF5EFEAAF}"/>
                        </a:ext>
                      </a:extLst>
                    </p:cNvPr>
                    <p:cNvSpPr>
                      <a:spLocks noChangeArrowheads="1"/>
                    </p:cNvSpPr>
                    <p:nvPr/>
                  </p:nvSpPr>
                  <p:spPr bwMode="auto">
                    <a:xfrm>
                      <a:off x="2574" y="4082"/>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2" name="Group 293">
                    <a:extLst>
                      <a:ext uri="{FF2B5EF4-FFF2-40B4-BE49-F238E27FC236}">
                        <a16:creationId xmlns:a16="http://schemas.microsoft.com/office/drawing/2014/main" id="{C0A5775B-FE99-4D7A-BAA8-3B4A4680504D}"/>
                      </a:ext>
                    </a:extLst>
                  </p:cNvPr>
                  <p:cNvGrpSpPr>
                    <a:grpSpLocks/>
                  </p:cNvGrpSpPr>
                  <p:nvPr/>
                </p:nvGrpSpPr>
                <p:grpSpPr bwMode="auto">
                  <a:xfrm>
                    <a:off x="2611" y="4079"/>
                    <a:ext cx="22" cy="16"/>
                    <a:chOff x="2611" y="4079"/>
                    <a:chExt cx="22" cy="16"/>
                  </a:xfrm>
                </p:grpSpPr>
                <p:sp>
                  <p:nvSpPr>
                    <p:cNvPr id="825" name="Oval 294">
                      <a:extLst>
                        <a:ext uri="{FF2B5EF4-FFF2-40B4-BE49-F238E27FC236}">
                          <a16:creationId xmlns:a16="http://schemas.microsoft.com/office/drawing/2014/main" id="{7599AA73-F467-40D0-AEA1-D463D5ED209B}"/>
                        </a:ext>
                      </a:extLst>
                    </p:cNvPr>
                    <p:cNvSpPr>
                      <a:spLocks noChangeArrowheads="1"/>
                    </p:cNvSpPr>
                    <p:nvPr/>
                  </p:nvSpPr>
                  <p:spPr bwMode="auto">
                    <a:xfrm>
                      <a:off x="2611" y="4079"/>
                      <a:ext cx="22" cy="16"/>
                    </a:xfrm>
                    <a:prstGeom prst="ellipse">
                      <a:avLst/>
                    </a:prstGeom>
                    <a:solidFill>
                      <a:srgbClr val="80FFFF"/>
                    </a:solidFill>
                    <a:ln w="12700">
                      <a:noFill/>
                      <a:round/>
                      <a:headEnd/>
                      <a:tailEnd/>
                    </a:ln>
                  </p:spPr>
                  <p:txBody>
                    <a:bodyPr wrap="none" anchor="ctr"/>
                    <a:lstStyle/>
                    <a:p>
                      <a:endParaRPr lang="en-US" dirty="0"/>
                    </a:p>
                  </p:txBody>
                </p:sp>
                <p:sp>
                  <p:nvSpPr>
                    <p:cNvPr id="826" name="Oval 295">
                      <a:extLst>
                        <a:ext uri="{FF2B5EF4-FFF2-40B4-BE49-F238E27FC236}">
                          <a16:creationId xmlns:a16="http://schemas.microsoft.com/office/drawing/2014/main" id="{C8003B41-E29E-4DAE-9264-362DA796D2C9}"/>
                        </a:ext>
                      </a:extLst>
                    </p:cNvPr>
                    <p:cNvSpPr>
                      <a:spLocks noChangeArrowheads="1"/>
                    </p:cNvSpPr>
                    <p:nvPr/>
                  </p:nvSpPr>
                  <p:spPr bwMode="auto">
                    <a:xfrm>
                      <a:off x="2615" y="4079"/>
                      <a:ext cx="15" cy="12"/>
                    </a:xfrm>
                    <a:prstGeom prst="ellipse">
                      <a:avLst/>
                    </a:prstGeom>
                    <a:solidFill>
                      <a:srgbClr val="00E0E0"/>
                    </a:solidFill>
                    <a:ln w="12700">
                      <a:noFill/>
                      <a:round/>
                      <a:headEnd/>
                      <a:tailEnd/>
                    </a:ln>
                  </p:spPr>
                  <p:txBody>
                    <a:bodyPr wrap="none" anchor="ctr"/>
                    <a:lstStyle/>
                    <a:p>
                      <a:endParaRPr lang="en-US" dirty="0"/>
                    </a:p>
                  </p:txBody>
                </p:sp>
                <p:sp>
                  <p:nvSpPr>
                    <p:cNvPr id="827" name="Oval 296">
                      <a:extLst>
                        <a:ext uri="{FF2B5EF4-FFF2-40B4-BE49-F238E27FC236}">
                          <a16:creationId xmlns:a16="http://schemas.microsoft.com/office/drawing/2014/main" id="{63A864BC-6EA8-4D75-849E-12F8583D03B6}"/>
                        </a:ext>
                      </a:extLst>
                    </p:cNvPr>
                    <p:cNvSpPr>
                      <a:spLocks noChangeArrowheads="1"/>
                    </p:cNvSpPr>
                    <p:nvPr/>
                  </p:nvSpPr>
                  <p:spPr bwMode="auto">
                    <a:xfrm>
                      <a:off x="2613" y="4079"/>
                      <a:ext cx="16" cy="15"/>
                    </a:xfrm>
                    <a:prstGeom prst="ellipse">
                      <a:avLst/>
                    </a:prstGeom>
                    <a:solidFill>
                      <a:srgbClr val="80FFFF"/>
                    </a:solidFill>
                    <a:ln w="12700">
                      <a:noFill/>
                      <a:round/>
                      <a:headEnd/>
                      <a:tailEnd/>
                    </a:ln>
                  </p:spPr>
                  <p:txBody>
                    <a:bodyPr wrap="none" anchor="ctr"/>
                    <a:lstStyle/>
                    <a:p>
                      <a:endParaRPr lang="en-US" dirty="0"/>
                    </a:p>
                  </p:txBody>
                </p:sp>
                <p:sp>
                  <p:nvSpPr>
                    <p:cNvPr id="828" name="Oval 297">
                      <a:extLst>
                        <a:ext uri="{FF2B5EF4-FFF2-40B4-BE49-F238E27FC236}">
                          <a16:creationId xmlns:a16="http://schemas.microsoft.com/office/drawing/2014/main" id="{124B9FF1-6E37-4468-8D92-5EAE99FE4C1A}"/>
                        </a:ext>
                      </a:extLst>
                    </p:cNvPr>
                    <p:cNvSpPr>
                      <a:spLocks noChangeArrowheads="1"/>
                    </p:cNvSpPr>
                    <p:nvPr/>
                  </p:nvSpPr>
                  <p:spPr bwMode="auto">
                    <a:xfrm>
                      <a:off x="2614" y="4081"/>
                      <a:ext cx="8" cy="6"/>
                    </a:xfrm>
                    <a:prstGeom prst="ellipse">
                      <a:avLst/>
                    </a:prstGeom>
                    <a:solidFill>
                      <a:srgbClr val="C0FFFF"/>
                    </a:solidFill>
                    <a:ln w="12700">
                      <a:noFill/>
                      <a:round/>
                      <a:headEnd/>
                      <a:tailEnd/>
                    </a:ln>
                  </p:spPr>
                  <p:txBody>
                    <a:bodyPr wrap="none" anchor="ctr"/>
                    <a:lstStyle/>
                    <a:p>
                      <a:endParaRPr lang="en-US" dirty="0"/>
                    </a:p>
                  </p:txBody>
                </p:sp>
                <p:sp>
                  <p:nvSpPr>
                    <p:cNvPr id="829" name="Oval 298">
                      <a:extLst>
                        <a:ext uri="{FF2B5EF4-FFF2-40B4-BE49-F238E27FC236}">
                          <a16:creationId xmlns:a16="http://schemas.microsoft.com/office/drawing/2014/main" id="{41B4E3F0-5BBE-4537-9E9F-8E092FA7136C}"/>
                        </a:ext>
                      </a:extLst>
                    </p:cNvPr>
                    <p:cNvSpPr>
                      <a:spLocks noChangeArrowheads="1"/>
                    </p:cNvSpPr>
                    <p:nvPr/>
                  </p:nvSpPr>
                  <p:spPr bwMode="auto">
                    <a:xfrm>
                      <a:off x="2615" y="4083"/>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3" name="Group 299">
                    <a:extLst>
                      <a:ext uri="{FF2B5EF4-FFF2-40B4-BE49-F238E27FC236}">
                        <a16:creationId xmlns:a16="http://schemas.microsoft.com/office/drawing/2014/main" id="{C24B6EFC-70E9-4557-B902-D1E35CB6A8B2}"/>
                      </a:ext>
                    </a:extLst>
                  </p:cNvPr>
                  <p:cNvGrpSpPr>
                    <a:grpSpLocks/>
                  </p:cNvGrpSpPr>
                  <p:nvPr/>
                </p:nvGrpSpPr>
                <p:grpSpPr bwMode="auto">
                  <a:xfrm>
                    <a:off x="2583" y="4097"/>
                    <a:ext cx="27" cy="21"/>
                    <a:chOff x="2583" y="4097"/>
                    <a:chExt cx="27" cy="21"/>
                  </a:xfrm>
                </p:grpSpPr>
                <p:sp>
                  <p:nvSpPr>
                    <p:cNvPr id="820" name="Oval 300">
                      <a:extLst>
                        <a:ext uri="{FF2B5EF4-FFF2-40B4-BE49-F238E27FC236}">
                          <a16:creationId xmlns:a16="http://schemas.microsoft.com/office/drawing/2014/main" id="{C703D7FD-C744-4C8A-AD03-DC5161EEC450}"/>
                        </a:ext>
                      </a:extLst>
                    </p:cNvPr>
                    <p:cNvSpPr>
                      <a:spLocks noChangeArrowheads="1"/>
                    </p:cNvSpPr>
                    <p:nvPr/>
                  </p:nvSpPr>
                  <p:spPr bwMode="auto">
                    <a:xfrm>
                      <a:off x="2583" y="4097"/>
                      <a:ext cx="27" cy="21"/>
                    </a:xfrm>
                    <a:prstGeom prst="ellipse">
                      <a:avLst/>
                    </a:prstGeom>
                    <a:solidFill>
                      <a:srgbClr val="80FFFF"/>
                    </a:solidFill>
                    <a:ln w="12700">
                      <a:noFill/>
                      <a:round/>
                      <a:headEnd/>
                      <a:tailEnd/>
                    </a:ln>
                  </p:spPr>
                  <p:txBody>
                    <a:bodyPr wrap="none" anchor="ctr"/>
                    <a:lstStyle/>
                    <a:p>
                      <a:endParaRPr lang="en-US" dirty="0"/>
                    </a:p>
                  </p:txBody>
                </p:sp>
                <p:sp>
                  <p:nvSpPr>
                    <p:cNvPr id="821" name="Oval 301">
                      <a:extLst>
                        <a:ext uri="{FF2B5EF4-FFF2-40B4-BE49-F238E27FC236}">
                          <a16:creationId xmlns:a16="http://schemas.microsoft.com/office/drawing/2014/main" id="{A7EF00ED-F19D-40E1-BE00-661A2B442481}"/>
                        </a:ext>
                      </a:extLst>
                    </p:cNvPr>
                    <p:cNvSpPr>
                      <a:spLocks noChangeArrowheads="1"/>
                    </p:cNvSpPr>
                    <p:nvPr/>
                  </p:nvSpPr>
                  <p:spPr bwMode="auto">
                    <a:xfrm>
                      <a:off x="2587" y="4098"/>
                      <a:ext cx="18" cy="14"/>
                    </a:xfrm>
                    <a:prstGeom prst="ellipse">
                      <a:avLst/>
                    </a:prstGeom>
                    <a:solidFill>
                      <a:srgbClr val="00E0E0"/>
                    </a:solidFill>
                    <a:ln w="12700">
                      <a:noFill/>
                      <a:round/>
                      <a:headEnd/>
                      <a:tailEnd/>
                    </a:ln>
                  </p:spPr>
                  <p:txBody>
                    <a:bodyPr wrap="none" anchor="ctr"/>
                    <a:lstStyle/>
                    <a:p>
                      <a:endParaRPr lang="en-US" dirty="0"/>
                    </a:p>
                  </p:txBody>
                </p:sp>
                <p:sp>
                  <p:nvSpPr>
                    <p:cNvPr id="822" name="Oval 302">
                      <a:extLst>
                        <a:ext uri="{FF2B5EF4-FFF2-40B4-BE49-F238E27FC236}">
                          <a16:creationId xmlns:a16="http://schemas.microsoft.com/office/drawing/2014/main" id="{9C7FBA18-69C3-412D-8E46-AD7EBB34FFA3}"/>
                        </a:ext>
                      </a:extLst>
                    </p:cNvPr>
                    <p:cNvSpPr>
                      <a:spLocks noChangeArrowheads="1"/>
                    </p:cNvSpPr>
                    <p:nvPr/>
                  </p:nvSpPr>
                  <p:spPr bwMode="auto">
                    <a:xfrm>
                      <a:off x="2588" y="4098"/>
                      <a:ext cx="21" cy="17"/>
                    </a:xfrm>
                    <a:prstGeom prst="ellipse">
                      <a:avLst/>
                    </a:prstGeom>
                    <a:solidFill>
                      <a:srgbClr val="80FFFF"/>
                    </a:solidFill>
                    <a:ln w="12700">
                      <a:noFill/>
                      <a:round/>
                      <a:headEnd/>
                      <a:tailEnd/>
                    </a:ln>
                  </p:spPr>
                  <p:txBody>
                    <a:bodyPr wrap="none" anchor="ctr"/>
                    <a:lstStyle/>
                    <a:p>
                      <a:endParaRPr lang="en-US" dirty="0"/>
                    </a:p>
                  </p:txBody>
                </p:sp>
                <p:sp>
                  <p:nvSpPr>
                    <p:cNvPr id="823" name="Oval 303">
                      <a:extLst>
                        <a:ext uri="{FF2B5EF4-FFF2-40B4-BE49-F238E27FC236}">
                          <a16:creationId xmlns:a16="http://schemas.microsoft.com/office/drawing/2014/main" id="{F27A308C-A8DD-4BA3-9FB5-AC60B87FAC2D}"/>
                        </a:ext>
                      </a:extLst>
                    </p:cNvPr>
                    <p:cNvSpPr>
                      <a:spLocks noChangeArrowheads="1"/>
                    </p:cNvSpPr>
                    <p:nvPr/>
                  </p:nvSpPr>
                  <p:spPr bwMode="auto">
                    <a:xfrm>
                      <a:off x="2596" y="4100"/>
                      <a:ext cx="11" cy="9"/>
                    </a:xfrm>
                    <a:prstGeom prst="ellipse">
                      <a:avLst/>
                    </a:prstGeom>
                    <a:solidFill>
                      <a:srgbClr val="C0FFFF"/>
                    </a:solidFill>
                    <a:ln w="12700">
                      <a:noFill/>
                      <a:round/>
                      <a:headEnd/>
                      <a:tailEnd/>
                    </a:ln>
                  </p:spPr>
                  <p:txBody>
                    <a:bodyPr wrap="none" anchor="ctr"/>
                    <a:lstStyle/>
                    <a:p>
                      <a:endParaRPr lang="en-US" dirty="0"/>
                    </a:p>
                  </p:txBody>
                </p:sp>
                <p:sp>
                  <p:nvSpPr>
                    <p:cNvPr id="824" name="Oval 304">
                      <a:extLst>
                        <a:ext uri="{FF2B5EF4-FFF2-40B4-BE49-F238E27FC236}">
                          <a16:creationId xmlns:a16="http://schemas.microsoft.com/office/drawing/2014/main" id="{B11753C4-4355-4DD3-8D27-FC6D0EA8264C}"/>
                        </a:ext>
                      </a:extLst>
                    </p:cNvPr>
                    <p:cNvSpPr>
                      <a:spLocks noChangeArrowheads="1"/>
                    </p:cNvSpPr>
                    <p:nvPr/>
                  </p:nvSpPr>
                  <p:spPr bwMode="auto">
                    <a:xfrm>
                      <a:off x="2605" y="4105"/>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4" name="Group 305">
                    <a:extLst>
                      <a:ext uri="{FF2B5EF4-FFF2-40B4-BE49-F238E27FC236}">
                        <a16:creationId xmlns:a16="http://schemas.microsoft.com/office/drawing/2014/main" id="{ACC18388-7542-4F0A-B0A1-ACC029159E67}"/>
                      </a:ext>
                    </a:extLst>
                  </p:cNvPr>
                  <p:cNvGrpSpPr>
                    <a:grpSpLocks/>
                  </p:cNvGrpSpPr>
                  <p:nvPr/>
                </p:nvGrpSpPr>
                <p:grpSpPr bwMode="auto">
                  <a:xfrm>
                    <a:off x="2539" y="4084"/>
                    <a:ext cx="17" cy="14"/>
                    <a:chOff x="2539" y="4084"/>
                    <a:chExt cx="17" cy="14"/>
                  </a:xfrm>
                </p:grpSpPr>
                <p:sp>
                  <p:nvSpPr>
                    <p:cNvPr id="815" name="Oval 306">
                      <a:extLst>
                        <a:ext uri="{FF2B5EF4-FFF2-40B4-BE49-F238E27FC236}">
                          <a16:creationId xmlns:a16="http://schemas.microsoft.com/office/drawing/2014/main" id="{8A6C1150-B94C-40E3-9004-3F75D3677EE4}"/>
                        </a:ext>
                      </a:extLst>
                    </p:cNvPr>
                    <p:cNvSpPr>
                      <a:spLocks noChangeArrowheads="1"/>
                    </p:cNvSpPr>
                    <p:nvPr/>
                  </p:nvSpPr>
                  <p:spPr bwMode="auto">
                    <a:xfrm>
                      <a:off x="2539" y="4084"/>
                      <a:ext cx="17" cy="14"/>
                    </a:xfrm>
                    <a:prstGeom prst="ellipse">
                      <a:avLst/>
                    </a:prstGeom>
                    <a:solidFill>
                      <a:srgbClr val="80FFFF"/>
                    </a:solidFill>
                    <a:ln w="12700">
                      <a:noFill/>
                      <a:round/>
                      <a:headEnd/>
                      <a:tailEnd/>
                    </a:ln>
                  </p:spPr>
                  <p:txBody>
                    <a:bodyPr wrap="none" anchor="ctr"/>
                    <a:lstStyle/>
                    <a:p>
                      <a:endParaRPr lang="en-US" dirty="0"/>
                    </a:p>
                  </p:txBody>
                </p:sp>
                <p:sp>
                  <p:nvSpPr>
                    <p:cNvPr id="816" name="Oval 307">
                      <a:extLst>
                        <a:ext uri="{FF2B5EF4-FFF2-40B4-BE49-F238E27FC236}">
                          <a16:creationId xmlns:a16="http://schemas.microsoft.com/office/drawing/2014/main" id="{EE4F670D-1143-41DE-950E-4BCB2DD667B7}"/>
                        </a:ext>
                      </a:extLst>
                    </p:cNvPr>
                    <p:cNvSpPr>
                      <a:spLocks noChangeArrowheads="1"/>
                    </p:cNvSpPr>
                    <p:nvPr/>
                  </p:nvSpPr>
                  <p:spPr bwMode="auto">
                    <a:xfrm>
                      <a:off x="2543" y="4085"/>
                      <a:ext cx="12" cy="10"/>
                    </a:xfrm>
                    <a:prstGeom prst="ellipse">
                      <a:avLst/>
                    </a:prstGeom>
                    <a:solidFill>
                      <a:srgbClr val="00E0E0"/>
                    </a:solidFill>
                    <a:ln w="12700">
                      <a:noFill/>
                      <a:round/>
                      <a:headEnd/>
                      <a:tailEnd/>
                    </a:ln>
                  </p:spPr>
                  <p:txBody>
                    <a:bodyPr wrap="none" anchor="ctr"/>
                    <a:lstStyle/>
                    <a:p>
                      <a:endParaRPr lang="en-US" dirty="0"/>
                    </a:p>
                  </p:txBody>
                </p:sp>
                <p:sp>
                  <p:nvSpPr>
                    <p:cNvPr id="817" name="Oval 308">
                      <a:extLst>
                        <a:ext uri="{FF2B5EF4-FFF2-40B4-BE49-F238E27FC236}">
                          <a16:creationId xmlns:a16="http://schemas.microsoft.com/office/drawing/2014/main" id="{68365F33-CD70-46FC-801B-6BB0FE6B7BB3}"/>
                        </a:ext>
                      </a:extLst>
                    </p:cNvPr>
                    <p:cNvSpPr>
                      <a:spLocks noChangeArrowheads="1"/>
                    </p:cNvSpPr>
                    <p:nvPr/>
                  </p:nvSpPr>
                  <p:spPr bwMode="auto">
                    <a:xfrm>
                      <a:off x="2541" y="4085"/>
                      <a:ext cx="11" cy="12"/>
                    </a:xfrm>
                    <a:prstGeom prst="ellipse">
                      <a:avLst/>
                    </a:prstGeom>
                    <a:solidFill>
                      <a:srgbClr val="80FFFF"/>
                    </a:solidFill>
                    <a:ln w="12700">
                      <a:noFill/>
                      <a:round/>
                      <a:headEnd/>
                      <a:tailEnd/>
                    </a:ln>
                  </p:spPr>
                  <p:txBody>
                    <a:bodyPr wrap="none" anchor="ctr"/>
                    <a:lstStyle/>
                    <a:p>
                      <a:endParaRPr lang="en-US" dirty="0"/>
                    </a:p>
                  </p:txBody>
                </p:sp>
                <p:sp>
                  <p:nvSpPr>
                    <p:cNvPr id="818" name="Oval 309">
                      <a:extLst>
                        <a:ext uri="{FF2B5EF4-FFF2-40B4-BE49-F238E27FC236}">
                          <a16:creationId xmlns:a16="http://schemas.microsoft.com/office/drawing/2014/main" id="{9D857B1D-6ABC-43DF-AE06-F461001D318C}"/>
                        </a:ext>
                      </a:extLst>
                    </p:cNvPr>
                    <p:cNvSpPr>
                      <a:spLocks noChangeArrowheads="1"/>
                    </p:cNvSpPr>
                    <p:nvPr/>
                  </p:nvSpPr>
                  <p:spPr bwMode="auto">
                    <a:xfrm>
                      <a:off x="2542" y="4086"/>
                      <a:ext cx="5" cy="7"/>
                    </a:xfrm>
                    <a:prstGeom prst="ellipse">
                      <a:avLst/>
                    </a:prstGeom>
                    <a:solidFill>
                      <a:srgbClr val="C0FFFF"/>
                    </a:solidFill>
                    <a:ln w="12700">
                      <a:noFill/>
                      <a:round/>
                      <a:headEnd/>
                      <a:tailEnd/>
                    </a:ln>
                  </p:spPr>
                  <p:txBody>
                    <a:bodyPr wrap="none" anchor="ctr"/>
                    <a:lstStyle/>
                    <a:p>
                      <a:endParaRPr lang="en-US" dirty="0"/>
                    </a:p>
                  </p:txBody>
                </p:sp>
                <p:sp>
                  <p:nvSpPr>
                    <p:cNvPr id="819" name="Oval 310">
                      <a:extLst>
                        <a:ext uri="{FF2B5EF4-FFF2-40B4-BE49-F238E27FC236}">
                          <a16:creationId xmlns:a16="http://schemas.microsoft.com/office/drawing/2014/main" id="{DAF0F5AA-6F7B-48AB-BA33-5C513981CD4C}"/>
                        </a:ext>
                      </a:extLst>
                    </p:cNvPr>
                    <p:cNvSpPr>
                      <a:spLocks noChangeArrowheads="1"/>
                    </p:cNvSpPr>
                    <p:nvPr/>
                  </p:nvSpPr>
                  <p:spPr bwMode="auto">
                    <a:xfrm>
                      <a:off x="2542" y="4088"/>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85" name="Group 311">
                    <a:extLst>
                      <a:ext uri="{FF2B5EF4-FFF2-40B4-BE49-F238E27FC236}">
                        <a16:creationId xmlns:a16="http://schemas.microsoft.com/office/drawing/2014/main" id="{F485380B-86FC-4F1B-B8A6-3160929B363F}"/>
                      </a:ext>
                    </a:extLst>
                  </p:cNvPr>
                  <p:cNvGrpSpPr>
                    <a:grpSpLocks/>
                  </p:cNvGrpSpPr>
                  <p:nvPr/>
                </p:nvGrpSpPr>
                <p:grpSpPr bwMode="auto">
                  <a:xfrm>
                    <a:off x="2505" y="4151"/>
                    <a:ext cx="23" cy="21"/>
                    <a:chOff x="2505" y="4151"/>
                    <a:chExt cx="23" cy="21"/>
                  </a:xfrm>
                </p:grpSpPr>
                <p:sp>
                  <p:nvSpPr>
                    <p:cNvPr id="810" name="Oval 312">
                      <a:extLst>
                        <a:ext uri="{FF2B5EF4-FFF2-40B4-BE49-F238E27FC236}">
                          <a16:creationId xmlns:a16="http://schemas.microsoft.com/office/drawing/2014/main" id="{37F20BFA-1B46-413F-906F-B4DFBD43F488}"/>
                        </a:ext>
                      </a:extLst>
                    </p:cNvPr>
                    <p:cNvSpPr>
                      <a:spLocks noChangeArrowheads="1"/>
                    </p:cNvSpPr>
                    <p:nvPr/>
                  </p:nvSpPr>
                  <p:spPr bwMode="auto">
                    <a:xfrm>
                      <a:off x="2505" y="4151"/>
                      <a:ext cx="23" cy="21"/>
                    </a:xfrm>
                    <a:prstGeom prst="ellipse">
                      <a:avLst/>
                    </a:prstGeom>
                    <a:solidFill>
                      <a:srgbClr val="80FFFF"/>
                    </a:solidFill>
                    <a:ln w="12700">
                      <a:noFill/>
                      <a:round/>
                      <a:headEnd/>
                      <a:tailEnd/>
                    </a:ln>
                  </p:spPr>
                  <p:txBody>
                    <a:bodyPr wrap="none" anchor="ctr"/>
                    <a:lstStyle/>
                    <a:p>
                      <a:endParaRPr lang="en-US" dirty="0"/>
                    </a:p>
                  </p:txBody>
                </p:sp>
                <p:sp>
                  <p:nvSpPr>
                    <p:cNvPr id="811" name="Oval 313">
                      <a:extLst>
                        <a:ext uri="{FF2B5EF4-FFF2-40B4-BE49-F238E27FC236}">
                          <a16:creationId xmlns:a16="http://schemas.microsoft.com/office/drawing/2014/main" id="{FAAE5EA4-749A-4548-89B2-D0969CB209CA}"/>
                        </a:ext>
                      </a:extLst>
                    </p:cNvPr>
                    <p:cNvSpPr>
                      <a:spLocks noChangeArrowheads="1"/>
                    </p:cNvSpPr>
                    <p:nvPr/>
                  </p:nvSpPr>
                  <p:spPr bwMode="auto">
                    <a:xfrm>
                      <a:off x="2508" y="4152"/>
                      <a:ext cx="15" cy="14"/>
                    </a:xfrm>
                    <a:prstGeom prst="ellipse">
                      <a:avLst/>
                    </a:prstGeom>
                    <a:solidFill>
                      <a:srgbClr val="00E0E0"/>
                    </a:solidFill>
                    <a:ln w="12700">
                      <a:noFill/>
                      <a:round/>
                      <a:headEnd/>
                      <a:tailEnd/>
                    </a:ln>
                  </p:spPr>
                  <p:txBody>
                    <a:bodyPr wrap="none" anchor="ctr"/>
                    <a:lstStyle/>
                    <a:p>
                      <a:endParaRPr lang="en-US" dirty="0"/>
                    </a:p>
                  </p:txBody>
                </p:sp>
                <p:sp>
                  <p:nvSpPr>
                    <p:cNvPr id="812" name="Oval 314">
                      <a:extLst>
                        <a:ext uri="{FF2B5EF4-FFF2-40B4-BE49-F238E27FC236}">
                          <a16:creationId xmlns:a16="http://schemas.microsoft.com/office/drawing/2014/main" id="{E76CA32C-388D-400E-AEE3-560B1316306A}"/>
                        </a:ext>
                      </a:extLst>
                    </p:cNvPr>
                    <p:cNvSpPr>
                      <a:spLocks noChangeArrowheads="1"/>
                    </p:cNvSpPr>
                    <p:nvPr/>
                  </p:nvSpPr>
                  <p:spPr bwMode="auto">
                    <a:xfrm>
                      <a:off x="2509" y="4152"/>
                      <a:ext cx="17" cy="18"/>
                    </a:xfrm>
                    <a:prstGeom prst="ellipse">
                      <a:avLst/>
                    </a:prstGeom>
                    <a:solidFill>
                      <a:srgbClr val="80FFFF"/>
                    </a:solidFill>
                    <a:ln w="12700">
                      <a:noFill/>
                      <a:round/>
                      <a:headEnd/>
                      <a:tailEnd/>
                    </a:ln>
                  </p:spPr>
                  <p:txBody>
                    <a:bodyPr wrap="none" anchor="ctr"/>
                    <a:lstStyle/>
                    <a:p>
                      <a:endParaRPr lang="en-US" dirty="0"/>
                    </a:p>
                  </p:txBody>
                </p:sp>
                <p:sp>
                  <p:nvSpPr>
                    <p:cNvPr id="813" name="Oval 315">
                      <a:extLst>
                        <a:ext uri="{FF2B5EF4-FFF2-40B4-BE49-F238E27FC236}">
                          <a16:creationId xmlns:a16="http://schemas.microsoft.com/office/drawing/2014/main" id="{64C62956-7BB0-4B3E-9F33-337FFD848B30}"/>
                        </a:ext>
                      </a:extLst>
                    </p:cNvPr>
                    <p:cNvSpPr>
                      <a:spLocks noChangeArrowheads="1"/>
                    </p:cNvSpPr>
                    <p:nvPr/>
                  </p:nvSpPr>
                  <p:spPr bwMode="auto">
                    <a:xfrm>
                      <a:off x="2516" y="4154"/>
                      <a:ext cx="8" cy="9"/>
                    </a:xfrm>
                    <a:prstGeom prst="ellipse">
                      <a:avLst/>
                    </a:prstGeom>
                    <a:solidFill>
                      <a:srgbClr val="C0FFFF"/>
                    </a:solidFill>
                    <a:ln w="12700">
                      <a:noFill/>
                      <a:round/>
                      <a:headEnd/>
                      <a:tailEnd/>
                    </a:ln>
                  </p:spPr>
                  <p:txBody>
                    <a:bodyPr wrap="none" anchor="ctr"/>
                    <a:lstStyle/>
                    <a:p>
                      <a:endParaRPr lang="en-US" dirty="0"/>
                    </a:p>
                  </p:txBody>
                </p:sp>
                <p:sp>
                  <p:nvSpPr>
                    <p:cNvPr id="814" name="Oval 316">
                      <a:extLst>
                        <a:ext uri="{FF2B5EF4-FFF2-40B4-BE49-F238E27FC236}">
                          <a16:creationId xmlns:a16="http://schemas.microsoft.com/office/drawing/2014/main" id="{25191B27-2524-45FE-B748-3FE465DFDE14}"/>
                        </a:ext>
                      </a:extLst>
                    </p:cNvPr>
                    <p:cNvSpPr>
                      <a:spLocks noChangeArrowheads="1"/>
                    </p:cNvSpPr>
                    <p:nvPr/>
                  </p:nvSpPr>
                  <p:spPr bwMode="auto">
                    <a:xfrm>
                      <a:off x="2522" y="4158"/>
                      <a:ext cx="2" cy="1"/>
                    </a:xfrm>
                    <a:prstGeom prst="ellipse">
                      <a:avLst/>
                    </a:prstGeom>
                    <a:solidFill>
                      <a:srgbClr val="FFFFFF"/>
                    </a:solidFill>
                    <a:ln w="12700">
                      <a:noFill/>
                      <a:round/>
                      <a:headEnd/>
                      <a:tailEnd/>
                    </a:ln>
                  </p:spPr>
                  <p:txBody>
                    <a:bodyPr wrap="none" anchor="ctr"/>
                    <a:lstStyle/>
                    <a:p>
                      <a:endParaRPr lang="en-US" dirty="0"/>
                    </a:p>
                  </p:txBody>
                </p:sp>
              </p:grpSp>
              <p:grpSp>
                <p:nvGrpSpPr>
                  <p:cNvPr id="786" name="Group 317">
                    <a:extLst>
                      <a:ext uri="{FF2B5EF4-FFF2-40B4-BE49-F238E27FC236}">
                        <a16:creationId xmlns:a16="http://schemas.microsoft.com/office/drawing/2014/main" id="{8EF10147-B341-402E-90A4-244232F3A729}"/>
                      </a:ext>
                    </a:extLst>
                  </p:cNvPr>
                  <p:cNvGrpSpPr>
                    <a:grpSpLocks/>
                  </p:cNvGrpSpPr>
                  <p:nvPr/>
                </p:nvGrpSpPr>
                <p:grpSpPr bwMode="auto">
                  <a:xfrm>
                    <a:off x="2563" y="4125"/>
                    <a:ext cx="25" cy="20"/>
                    <a:chOff x="2563" y="4125"/>
                    <a:chExt cx="25" cy="20"/>
                  </a:xfrm>
                </p:grpSpPr>
                <p:sp>
                  <p:nvSpPr>
                    <p:cNvPr id="805" name="Oval 318">
                      <a:extLst>
                        <a:ext uri="{FF2B5EF4-FFF2-40B4-BE49-F238E27FC236}">
                          <a16:creationId xmlns:a16="http://schemas.microsoft.com/office/drawing/2014/main" id="{B7D2CEFA-DCD0-42E5-9973-D64E8DFE4D88}"/>
                        </a:ext>
                      </a:extLst>
                    </p:cNvPr>
                    <p:cNvSpPr>
                      <a:spLocks noChangeArrowheads="1"/>
                    </p:cNvSpPr>
                    <p:nvPr/>
                  </p:nvSpPr>
                  <p:spPr bwMode="auto">
                    <a:xfrm>
                      <a:off x="2563" y="4125"/>
                      <a:ext cx="25" cy="20"/>
                    </a:xfrm>
                    <a:prstGeom prst="ellipse">
                      <a:avLst/>
                    </a:prstGeom>
                    <a:solidFill>
                      <a:srgbClr val="80FFFF"/>
                    </a:solidFill>
                    <a:ln w="12700">
                      <a:noFill/>
                      <a:round/>
                      <a:headEnd/>
                      <a:tailEnd/>
                    </a:ln>
                  </p:spPr>
                  <p:txBody>
                    <a:bodyPr wrap="none" anchor="ctr"/>
                    <a:lstStyle/>
                    <a:p>
                      <a:endParaRPr lang="en-US" dirty="0"/>
                    </a:p>
                  </p:txBody>
                </p:sp>
                <p:sp>
                  <p:nvSpPr>
                    <p:cNvPr id="806" name="Oval 319">
                      <a:extLst>
                        <a:ext uri="{FF2B5EF4-FFF2-40B4-BE49-F238E27FC236}">
                          <a16:creationId xmlns:a16="http://schemas.microsoft.com/office/drawing/2014/main" id="{3F905275-EF64-46C9-A4F3-C19D0222C8C8}"/>
                        </a:ext>
                      </a:extLst>
                    </p:cNvPr>
                    <p:cNvSpPr>
                      <a:spLocks noChangeArrowheads="1"/>
                    </p:cNvSpPr>
                    <p:nvPr/>
                  </p:nvSpPr>
                  <p:spPr bwMode="auto">
                    <a:xfrm>
                      <a:off x="2568" y="4126"/>
                      <a:ext cx="18" cy="13"/>
                    </a:xfrm>
                    <a:prstGeom prst="ellipse">
                      <a:avLst/>
                    </a:prstGeom>
                    <a:solidFill>
                      <a:srgbClr val="00E0E0"/>
                    </a:solidFill>
                    <a:ln w="12700">
                      <a:noFill/>
                      <a:round/>
                      <a:headEnd/>
                      <a:tailEnd/>
                    </a:ln>
                  </p:spPr>
                  <p:txBody>
                    <a:bodyPr wrap="none" anchor="ctr"/>
                    <a:lstStyle/>
                    <a:p>
                      <a:endParaRPr lang="en-US" dirty="0"/>
                    </a:p>
                  </p:txBody>
                </p:sp>
                <p:sp>
                  <p:nvSpPr>
                    <p:cNvPr id="807" name="Oval 320">
                      <a:extLst>
                        <a:ext uri="{FF2B5EF4-FFF2-40B4-BE49-F238E27FC236}">
                          <a16:creationId xmlns:a16="http://schemas.microsoft.com/office/drawing/2014/main" id="{0FC7BAD6-EE9A-41BD-B3C7-4F6E669E7066}"/>
                        </a:ext>
                      </a:extLst>
                    </p:cNvPr>
                    <p:cNvSpPr>
                      <a:spLocks noChangeArrowheads="1"/>
                    </p:cNvSpPr>
                    <p:nvPr/>
                  </p:nvSpPr>
                  <p:spPr bwMode="auto">
                    <a:xfrm>
                      <a:off x="2565" y="4126"/>
                      <a:ext cx="20" cy="18"/>
                    </a:xfrm>
                    <a:prstGeom prst="ellipse">
                      <a:avLst/>
                    </a:prstGeom>
                    <a:solidFill>
                      <a:srgbClr val="80FFFF"/>
                    </a:solidFill>
                    <a:ln w="12700">
                      <a:noFill/>
                      <a:round/>
                      <a:headEnd/>
                      <a:tailEnd/>
                    </a:ln>
                  </p:spPr>
                  <p:txBody>
                    <a:bodyPr wrap="none" anchor="ctr"/>
                    <a:lstStyle/>
                    <a:p>
                      <a:endParaRPr lang="en-US" dirty="0"/>
                    </a:p>
                  </p:txBody>
                </p:sp>
                <p:sp>
                  <p:nvSpPr>
                    <p:cNvPr id="808" name="Oval 321">
                      <a:extLst>
                        <a:ext uri="{FF2B5EF4-FFF2-40B4-BE49-F238E27FC236}">
                          <a16:creationId xmlns:a16="http://schemas.microsoft.com/office/drawing/2014/main" id="{C9C26A5E-72BB-487C-A159-2F512B305D07}"/>
                        </a:ext>
                      </a:extLst>
                    </p:cNvPr>
                    <p:cNvSpPr>
                      <a:spLocks noChangeArrowheads="1"/>
                    </p:cNvSpPr>
                    <p:nvPr/>
                  </p:nvSpPr>
                  <p:spPr bwMode="auto">
                    <a:xfrm>
                      <a:off x="2566" y="4128"/>
                      <a:ext cx="11" cy="9"/>
                    </a:xfrm>
                    <a:prstGeom prst="ellipse">
                      <a:avLst/>
                    </a:prstGeom>
                    <a:solidFill>
                      <a:srgbClr val="C0FFFF"/>
                    </a:solidFill>
                    <a:ln w="12700">
                      <a:noFill/>
                      <a:round/>
                      <a:headEnd/>
                      <a:tailEnd/>
                    </a:ln>
                  </p:spPr>
                  <p:txBody>
                    <a:bodyPr wrap="none" anchor="ctr"/>
                    <a:lstStyle/>
                    <a:p>
                      <a:endParaRPr lang="en-US" dirty="0"/>
                    </a:p>
                  </p:txBody>
                </p:sp>
                <p:sp>
                  <p:nvSpPr>
                    <p:cNvPr id="809" name="Oval 322">
                      <a:extLst>
                        <a:ext uri="{FF2B5EF4-FFF2-40B4-BE49-F238E27FC236}">
                          <a16:creationId xmlns:a16="http://schemas.microsoft.com/office/drawing/2014/main" id="{98531956-3470-4F96-AD6B-63445E6B94FC}"/>
                        </a:ext>
                      </a:extLst>
                    </p:cNvPr>
                    <p:cNvSpPr>
                      <a:spLocks noChangeArrowheads="1"/>
                    </p:cNvSpPr>
                    <p:nvPr/>
                  </p:nvSpPr>
                  <p:spPr bwMode="auto">
                    <a:xfrm>
                      <a:off x="2568" y="4131"/>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7" name="Group 323">
                    <a:extLst>
                      <a:ext uri="{FF2B5EF4-FFF2-40B4-BE49-F238E27FC236}">
                        <a16:creationId xmlns:a16="http://schemas.microsoft.com/office/drawing/2014/main" id="{26FC8FF5-FB0C-40CB-9D18-AEA36AD2A158}"/>
                      </a:ext>
                    </a:extLst>
                  </p:cNvPr>
                  <p:cNvGrpSpPr>
                    <a:grpSpLocks/>
                  </p:cNvGrpSpPr>
                  <p:nvPr/>
                </p:nvGrpSpPr>
                <p:grpSpPr bwMode="auto">
                  <a:xfrm>
                    <a:off x="2610" y="4135"/>
                    <a:ext cx="22" cy="16"/>
                    <a:chOff x="2610" y="4135"/>
                    <a:chExt cx="22" cy="16"/>
                  </a:xfrm>
                </p:grpSpPr>
                <p:sp>
                  <p:nvSpPr>
                    <p:cNvPr id="800" name="Oval 324">
                      <a:extLst>
                        <a:ext uri="{FF2B5EF4-FFF2-40B4-BE49-F238E27FC236}">
                          <a16:creationId xmlns:a16="http://schemas.microsoft.com/office/drawing/2014/main" id="{7C9954A4-7774-4EFC-A189-F10E7A8DF204}"/>
                        </a:ext>
                      </a:extLst>
                    </p:cNvPr>
                    <p:cNvSpPr>
                      <a:spLocks noChangeArrowheads="1"/>
                    </p:cNvSpPr>
                    <p:nvPr/>
                  </p:nvSpPr>
                  <p:spPr bwMode="auto">
                    <a:xfrm>
                      <a:off x="2610" y="4135"/>
                      <a:ext cx="22" cy="16"/>
                    </a:xfrm>
                    <a:prstGeom prst="ellipse">
                      <a:avLst/>
                    </a:prstGeom>
                    <a:solidFill>
                      <a:srgbClr val="80FFFF"/>
                    </a:solidFill>
                    <a:ln w="12700">
                      <a:noFill/>
                      <a:round/>
                      <a:headEnd/>
                      <a:tailEnd/>
                    </a:ln>
                  </p:spPr>
                  <p:txBody>
                    <a:bodyPr wrap="none" anchor="ctr"/>
                    <a:lstStyle/>
                    <a:p>
                      <a:endParaRPr lang="en-US" dirty="0"/>
                    </a:p>
                  </p:txBody>
                </p:sp>
                <p:sp>
                  <p:nvSpPr>
                    <p:cNvPr id="801" name="Oval 325">
                      <a:extLst>
                        <a:ext uri="{FF2B5EF4-FFF2-40B4-BE49-F238E27FC236}">
                          <a16:creationId xmlns:a16="http://schemas.microsoft.com/office/drawing/2014/main" id="{ED5DFBE7-109C-4EED-BABB-A9215E9917C7}"/>
                        </a:ext>
                      </a:extLst>
                    </p:cNvPr>
                    <p:cNvSpPr>
                      <a:spLocks noChangeArrowheads="1"/>
                    </p:cNvSpPr>
                    <p:nvPr/>
                  </p:nvSpPr>
                  <p:spPr bwMode="auto">
                    <a:xfrm>
                      <a:off x="2614" y="4136"/>
                      <a:ext cx="15" cy="12"/>
                    </a:xfrm>
                    <a:prstGeom prst="ellipse">
                      <a:avLst/>
                    </a:prstGeom>
                    <a:solidFill>
                      <a:srgbClr val="00E0E0"/>
                    </a:solidFill>
                    <a:ln w="12700">
                      <a:noFill/>
                      <a:round/>
                      <a:headEnd/>
                      <a:tailEnd/>
                    </a:ln>
                  </p:spPr>
                  <p:txBody>
                    <a:bodyPr wrap="none" anchor="ctr"/>
                    <a:lstStyle/>
                    <a:p>
                      <a:endParaRPr lang="en-US" dirty="0"/>
                    </a:p>
                  </p:txBody>
                </p:sp>
                <p:sp>
                  <p:nvSpPr>
                    <p:cNvPr id="802" name="Oval 326">
                      <a:extLst>
                        <a:ext uri="{FF2B5EF4-FFF2-40B4-BE49-F238E27FC236}">
                          <a16:creationId xmlns:a16="http://schemas.microsoft.com/office/drawing/2014/main" id="{1767FAB1-9638-4039-B627-D9D767981C86}"/>
                        </a:ext>
                      </a:extLst>
                    </p:cNvPr>
                    <p:cNvSpPr>
                      <a:spLocks noChangeArrowheads="1"/>
                    </p:cNvSpPr>
                    <p:nvPr/>
                  </p:nvSpPr>
                  <p:spPr bwMode="auto">
                    <a:xfrm>
                      <a:off x="2611" y="4137"/>
                      <a:ext cx="18" cy="14"/>
                    </a:xfrm>
                    <a:prstGeom prst="ellipse">
                      <a:avLst/>
                    </a:prstGeom>
                    <a:solidFill>
                      <a:srgbClr val="80FFFF"/>
                    </a:solidFill>
                    <a:ln w="12700">
                      <a:noFill/>
                      <a:round/>
                      <a:headEnd/>
                      <a:tailEnd/>
                    </a:ln>
                  </p:spPr>
                  <p:txBody>
                    <a:bodyPr wrap="none" anchor="ctr"/>
                    <a:lstStyle/>
                    <a:p>
                      <a:endParaRPr lang="en-US" dirty="0"/>
                    </a:p>
                  </p:txBody>
                </p:sp>
                <p:sp>
                  <p:nvSpPr>
                    <p:cNvPr id="803" name="Oval 327">
                      <a:extLst>
                        <a:ext uri="{FF2B5EF4-FFF2-40B4-BE49-F238E27FC236}">
                          <a16:creationId xmlns:a16="http://schemas.microsoft.com/office/drawing/2014/main" id="{BBA97D8D-076F-4F51-86C7-A1C582C7B4BC}"/>
                        </a:ext>
                      </a:extLst>
                    </p:cNvPr>
                    <p:cNvSpPr>
                      <a:spLocks noChangeArrowheads="1"/>
                    </p:cNvSpPr>
                    <p:nvPr/>
                  </p:nvSpPr>
                  <p:spPr bwMode="auto">
                    <a:xfrm>
                      <a:off x="2613" y="4138"/>
                      <a:ext cx="8" cy="8"/>
                    </a:xfrm>
                    <a:prstGeom prst="ellipse">
                      <a:avLst/>
                    </a:prstGeom>
                    <a:solidFill>
                      <a:srgbClr val="C0FFFF"/>
                    </a:solidFill>
                    <a:ln w="12700">
                      <a:noFill/>
                      <a:round/>
                      <a:headEnd/>
                      <a:tailEnd/>
                    </a:ln>
                  </p:spPr>
                  <p:txBody>
                    <a:bodyPr wrap="none" anchor="ctr"/>
                    <a:lstStyle/>
                    <a:p>
                      <a:endParaRPr lang="en-US" dirty="0"/>
                    </a:p>
                  </p:txBody>
                </p:sp>
                <p:sp>
                  <p:nvSpPr>
                    <p:cNvPr id="804" name="Oval 328">
                      <a:extLst>
                        <a:ext uri="{FF2B5EF4-FFF2-40B4-BE49-F238E27FC236}">
                          <a16:creationId xmlns:a16="http://schemas.microsoft.com/office/drawing/2014/main" id="{AEAB7ADF-0C70-400B-A491-241F2CAB1DB3}"/>
                        </a:ext>
                      </a:extLst>
                    </p:cNvPr>
                    <p:cNvSpPr>
                      <a:spLocks noChangeArrowheads="1"/>
                    </p:cNvSpPr>
                    <p:nvPr/>
                  </p:nvSpPr>
                  <p:spPr bwMode="auto">
                    <a:xfrm>
                      <a:off x="2614" y="4140"/>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8" name="Group 329">
                    <a:extLst>
                      <a:ext uri="{FF2B5EF4-FFF2-40B4-BE49-F238E27FC236}">
                        <a16:creationId xmlns:a16="http://schemas.microsoft.com/office/drawing/2014/main" id="{0BECBC76-A962-4D3E-B02E-8FA4CEC641A0}"/>
                      </a:ext>
                    </a:extLst>
                  </p:cNvPr>
                  <p:cNvGrpSpPr>
                    <a:grpSpLocks/>
                  </p:cNvGrpSpPr>
                  <p:nvPr/>
                </p:nvGrpSpPr>
                <p:grpSpPr bwMode="auto">
                  <a:xfrm>
                    <a:off x="2580" y="4146"/>
                    <a:ext cx="26" cy="21"/>
                    <a:chOff x="2580" y="4146"/>
                    <a:chExt cx="26" cy="21"/>
                  </a:xfrm>
                </p:grpSpPr>
                <p:sp>
                  <p:nvSpPr>
                    <p:cNvPr id="795" name="Oval 330">
                      <a:extLst>
                        <a:ext uri="{FF2B5EF4-FFF2-40B4-BE49-F238E27FC236}">
                          <a16:creationId xmlns:a16="http://schemas.microsoft.com/office/drawing/2014/main" id="{BF27C3BB-E1BD-489F-866D-44DBBEA54AA3}"/>
                        </a:ext>
                      </a:extLst>
                    </p:cNvPr>
                    <p:cNvSpPr>
                      <a:spLocks noChangeArrowheads="1"/>
                    </p:cNvSpPr>
                    <p:nvPr/>
                  </p:nvSpPr>
                  <p:spPr bwMode="auto">
                    <a:xfrm>
                      <a:off x="2580" y="4146"/>
                      <a:ext cx="26" cy="21"/>
                    </a:xfrm>
                    <a:prstGeom prst="ellipse">
                      <a:avLst/>
                    </a:prstGeom>
                    <a:solidFill>
                      <a:srgbClr val="80FFFF"/>
                    </a:solidFill>
                    <a:ln w="12700">
                      <a:noFill/>
                      <a:round/>
                      <a:headEnd/>
                      <a:tailEnd/>
                    </a:ln>
                  </p:spPr>
                  <p:txBody>
                    <a:bodyPr wrap="none" anchor="ctr"/>
                    <a:lstStyle/>
                    <a:p>
                      <a:endParaRPr lang="en-US" dirty="0"/>
                    </a:p>
                  </p:txBody>
                </p:sp>
                <p:sp>
                  <p:nvSpPr>
                    <p:cNvPr id="796" name="Oval 331">
                      <a:extLst>
                        <a:ext uri="{FF2B5EF4-FFF2-40B4-BE49-F238E27FC236}">
                          <a16:creationId xmlns:a16="http://schemas.microsoft.com/office/drawing/2014/main" id="{8F1E1798-41D8-49D0-A8FE-23D1A468A64F}"/>
                        </a:ext>
                      </a:extLst>
                    </p:cNvPr>
                    <p:cNvSpPr>
                      <a:spLocks noChangeArrowheads="1"/>
                    </p:cNvSpPr>
                    <p:nvPr/>
                  </p:nvSpPr>
                  <p:spPr bwMode="auto">
                    <a:xfrm>
                      <a:off x="2582" y="4148"/>
                      <a:ext cx="19" cy="13"/>
                    </a:xfrm>
                    <a:prstGeom prst="ellipse">
                      <a:avLst/>
                    </a:prstGeom>
                    <a:solidFill>
                      <a:srgbClr val="00E0E0"/>
                    </a:solidFill>
                    <a:ln w="12700">
                      <a:noFill/>
                      <a:round/>
                      <a:headEnd/>
                      <a:tailEnd/>
                    </a:ln>
                  </p:spPr>
                  <p:txBody>
                    <a:bodyPr wrap="none" anchor="ctr"/>
                    <a:lstStyle/>
                    <a:p>
                      <a:endParaRPr lang="en-US" dirty="0"/>
                    </a:p>
                  </p:txBody>
                </p:sp>
                <p:sp>
                  <p:nvSpPr>
                    <p:cNvPr id="797" name="Oval 332">
                      <a:extLst>
                        <a:ext uri="{FF2B5EF4-FFF2-40B4-BE49-F238E27FC236}">
                          <a16:creationId xmlns:a16="http://schemas.microsoft.com/office/drawing/2014/main" id="{10DC53EC-1361-4BD5-8D84-68894DE460F3}"/>
                        </a:ext>
                      </a:extLst>
                    </p:cNvPr>
                    <p:cNvSpPr>
                      <a:spLocks noChangeArrowheads="1"/>
                    </p:cNvSpPr>
                    <p:nvPr/>
                  </p:nvSpPr>
                  <p:spPr bwMode="auto">
                    <a:xfrm>
                      <a:off x="2585" y="4148"/>
                      <a:ext cx="19" cy="17"/>
                    </a:xfrm>
                    <a:prstGeom prst="ellipse">
                      <a:avLst/>
                    </a:prstGeom>
                    <a:solidFill>
                      <a:srgbClr val="80FFFF"/>
                    </a:solidFill>
                    <a:ln w="12700">
                      <a:noFill/>
                      <a:round/>
                      <a:headEnd/>
                      <a:tailEnd/>
                    </a:ln>
                  </p:spPr>
                  <p:txBody>
                    <a:bodyPr wrap="none" anchor="ctr"/>
                    <a:lstStyle/>
                    <a:p>
                      <a:endParaRPr lang="en-US" dirty="0"/>
                    </a:p>
                  </p:txBody>
                </p:sp>
                <p:sp>
                  <p:nvSpPr>
                    <p:cNvPr id="798" name="Oval 333">
                      <a:extLst>
                        <a:ext uri="{FF2B5EF4-FFF2-40B4-BE49-F238E27FC236}">
                          <a16:creationId xmlns:a16="http://schemas.microsoft.com/office/drawing/2014/main" id="{D9E1D2ED-23DF-4C90-B372-16BA2A42F322}"/>
                        </a:ext>
                      </a:extLst>
                    </p:cNvPr>
                    <p:cNvSpPr>
                      <a:spLocks noChangeArrowheads="1"/>
                    </p:cNvSpPr>
                    <p:nvPr/>
                  </p:nvSpPr>
                  <p:spPr bwMode="auto">
                    <a:xfrm>
                      <a:off x="2591" y="4149"/>
                      <a:ext cx="12" cy="9"/>
                    </a:xfrm>
                    <a:prstGeom prst="ellipse">
                      <a:avLst/>
                    </a:prstGeom>
                    <a:solidFill>
                      <a:srgbClr val="C0FFFF"/>
                    </a:solidFill>
                    <a:ln w="12700">
                      <a:noFill/>
                      <a:round/>
                      <a:headEnd/>
                      <a:tailEnd/>
                    </a:ln>
                  </p:spPr>
                  <p:txBody>
                    <a:bodyPr wrap="none" anchor="ctr"/>
                    <a:lstStyle/>
                    <a:p>
                      <a:endParaRPr lang="en-US" dirty="0"/>
                    </a:p>
                  </p:txBody>
                </p:sp>
                <p:sp>
                  <p:nvSpPr>
                    <p:cNvPr id="799" name="Oval 334">
                      <a:extLst>
                        <a:ext uri="{FF2B5EF4-FFF2-40B4-BE49-F238E27FC236}">
                          <a16:creationId xmlns:a16="http://schemas.microsoft.com/office/drawing/2014/main" id="{4C39DB00-FD48-4684-9462-AFC944554182}"/>
                        </a:ext>
                      </a:extLst>
                    </p:cNvPr>
                    <p:cNvSpPr>
                      <a:spLocks noChangeArrowheads="1"/>
                    </p:cNvSpPr>
                    <p:nvPr/>
                  </p:nvSpPr>
                  <p:spPr bwMode="auto">
                    <a:xfrm>
                      <a:off x="2601" y="4152"/>
                      <a:ext cx="1" cy="1"/>
                    </a:xfrm>
                    <a:prstGeom prst="ellipse">
                      <a:avLst/>
                    </a:prstGeom>
                    <a:solidFill>
                      <a:srgbClr val="FFFFFF"/>
                    </a:solidFill>
                    <a:ln w="12700">
                      <a:noFill/>
                      <a:round/>
                      <a:headEnd/>
                      <a:tailEnd/>
                    </a:ln>
                  </p:spPr>
                  <p:txBody>
                    <a:bodyPr wrap="none" anchor="ctr"/>
                    <a:lstStyle/>
                    <a:p>
                      <a:endParaRPr lang="en-US" dirty="0"/>
                    </a:p>
                  </p:txBody>
                </p:sp>
              </p:grpSp>
              <p:grpSp>
                <p:nvGrpSpPr>
                  <p:cNvPr id="789" name="Group 335">
                    <a:extLst>
                      <a:ext uri="{FF2B5EF4-FFF2-40B4-BE49-F238E27FC236}">
                        <a16:creationId xmlns:a16="http://schemas.microsoft.com/office/drawing/2014/main" id="{936F70DE-43E7-4198-B23D-BBC2FCD0ADE6}"/>
                      </a:ext>
                    </a:extLst>
                  </p:cNvPr>
                  <p:cNvGrpSpPr>
                    <a:grpSpLocks/>
                  </p:cNvGrpSpPr>
                  <p:nvPr/>
                </p:nvGrpSpPr>
                <p:grpSpPr bwMode="auto">
                  <a:xfrm>
                    <a:off x="2535" y="4134"/>
                    <a:ext cx="17" cy="14"/>
                    <a:chOff x="2535" y="4134"/>
                    <a:chExt cx="17" cy="14"/>
                  </a:xfrm>
                </p:grpSpPr>
                <p:sp>
                  <p:nvSpPr>
                    <p:cNvPr id="790" name="Oval 336">
                      <a:extLst>
                        <a:ext uri="{FF2B5EF4-FFF2-40B4-BE49-F238E27FC236}">
                          <a16:creationId xmlns:a16="http://schemas.microsoft.com/office/drawing/2014/main" id="{C7468E85-174E-46D6-9046-A2E6ABEA4141}"/>
                        </a:ext>
                      </a:extLst>
                    </p:cNvPr>
                    <p:cNvSpPr>
                      <a:spLocks noChangeArrowheads="1"/>
                    </p:cNvSpPr>
                    <p:nvPr/>
                  </p:nvSpPr>
                  <p:spPr bwMode="auto">
                    <a:xfrm>
                      <a:off x="2535" y="4134"/>
                      <a:ext cx="17" cy="14"/>
                    </a:xfrm>
                    <a:prstGeom prst="ellipse">
                      <a:avLst/>
                    </a:prstGeom>
                    <a:solidFill>
                      <a:srgbClr val="80FFFF"/>
                    </a:solidFill>
                    <a:ln w="12700">
                      <a:noFill/>
                      <a:round/>
                      <a:headEnd/>
                      <a:tailEnd/>
                    </a:ln>
                  </p:spPr>
                  <p:txBody>
                    <a:bodyPr wrap="none" anchor="ctr"/>
                    <a:lstStyle/>
                    <a:p>
                      <a:endParaRPr lang="en-US" dirty="0"/>
                    </a:p>
                  </p:txBody>
                </p:sp>
                <p:sp>
                  <p:nvSpPr>
                    <p:cNvPr id="791" name="Oval 337">
                      <a:extLst>
                        <a:ext uri="{FF2B5EF4-FFF2-40B4-BE49-F238E27FC236}">
                          <a16:creationId xmlns:a16="http://schemas.microsoft.com/office/drawing/2014/main" id="{550C4EA2-9790-419A-9CC3-46877D4B2AC8}"/>
                        </a:ext>
                      </a:extLst>
                    </p:cNvPr>
                    <p:cNvSpPr>
                      <a:spLocks noChangeArrowheads="1"/>
                    </p:cNvSpPr>
                    <p:nvPr/>
                  </p:nvSpPr>
                  <p:spPr bwMode="auto">
                    <a:xfrm>
                      <a:off x="2539" y="4135"/>
                      <a:ext cx="11" cy="10"/>
                    </a:xfrm>
                    <a:prstGeom prst="ellipse">
                      <a:avLst/>
                    </a:prstGeom>
                    <a:solidFill>
                      <a:srgbClr val="00E0E0"/>
                    </a:solidFill>
                    <a:ln w="12700">
                      <a:noFill/>
                      <a:round/>
                      <a:headEnd/>
                      <a:tailEnd/>
                    </a:ln>
                  </p:spPr>
                  <p:txBody>
                    <a:bodyPr wrap="none" anchor="ctr"/>
                    <a:lstStyle/>
                    <a:p>
                      <a:endParaRPr lang="en-US" dirty="0"/>
                    </a:p>
                  </p:txBody>
                </p:sp>
                <p:sp>
                  <p:nvSpPr>
                    <p:cNvPr id="792" name="Oval 338">
                      <a:extLst>
                        <a:ext uri="{FF2B5EF4-FFF2-40B4-BE49-F238E27FC236}">
                          <a16:creationId xmlns:a16="http://schemas.microsoft.com/office/drawing/2014/main" id="{0BF4AA80-8B83-4F19-A162-FE57350E3962}"/>
                        </a:ext>
                      </a:extLst>
                    </p:cNvPr>
                    <p:cNvSpPr>
                      <a:spLocks noChangeArrowheads="1"/>
                    </p:cNvSpPr>
                    <p:nvPr/>
                  </p:nvSpPr>
                  <p:spPr bwMode="auto">
                    <a:xfrm>
                      <a:off x="2537" y="4135"/>
                      <a:ext cx="12" cy="11"/>
                    </a:xfrm>
                    <a:prstGeom prst="ellipse">
                      <a:avLst/>
                    </a:prstGeom>
                    <a:solidFill>
                      <a:srgbClr val="80FFFF"/>
                    </a:solidFill>
                    <a:ln w="12700">
                      <a:noFill/>
                      <a:round/>
                      <a:headEnd/>
                      <a:tailEnd/>
                    </a:ln>
                  </p:spPr>
                  <p:txBody>
                    <a:bodyPr wrap="none" anchor="ctr"/>
                    <a:lstStyle/>
                    <a:p>
                      <a:endParaRPr lang="en-US" dirty="0"/>
                    </a:p>
                  </p:txBody>
                </p:sp>
                <p:sp>
                  <p:nvSpPr>
                    <p:cNvPr id="793" name="Oval 339">
                      <a:extLst>
                        <a:ext uri="{FF2B5EF4-FFF2-40B4-BE49-F238E27FC236}">
                          <a16:creationId xmlns:a16="http://schemas.microsoft.com/office/drawing/2014/main" id="{B2EEBA0B-0A27-433C-89C5-54794323DBC4}"/>
                        </a:ext>
                      </a:extLst>
                    </p:cNvPr>
                    <p:cNvSpPr>
                      <a:spLocks noChangeArrowheads="1"/>
                    </p:cNvSpPr>
                    <p:nvPr/>
                  </p:nvSpPr>
                  <p:spPr bwMode="auto">
                    <a:xfrm>
                      <a:off x="2537" y="4136"/>
                      <a:ext cx="7" cy="7"/>
                    </a:xfrm>
                    <a:prstGeom prst="ellipse">
                      <a:avLst/>
                    </a:prstGeom>
                    <a:solidFill>
                      <a:srgbClr val="C0FFFF"/>
                    </a:solidFill>
                    <a:ln w="12700">
                      <a:noFill/>
                      <a:round/>
                      <a:headEnd/>
                      <a:tailEnd/>
                    </a:ln>
                  </p:spPr>
                  <p:txBody>
                    <a:bodyPr wrap="none" anchor="ctr"/>
                    <a:lstStyle/>
                    <a:p>
                      <a:endParaRPr lang="en-US" dirty="0"/>
                    </a:p>
                  </p:txBody>
                </p:sp>
                <p:sp>
                  <p:nvSpPr>
                    <p:cNvPr id="794" name="Oval 340">
                      <a:extLst>
                        <a:ext uri="{FF2B5EF4-FFF2-40B4-BE49-F238E27FC236}">
                          <a16:creationId xmlns:a16="http://schemas.microsoft.com/office/drawing/2014/main" id="{F665006E-B16A-4949-AD06-0A1CDA3928A5}"/>
                        </a:ext>
                      </a:extLst>
                    </p:cNvPr>
                    <p:cNvSpPr>
                      <a:spLocks noChangeArrowheads="1"/>
                    </p:cNvSpPr>
                    <p:nvPr/>
                  </p:nvSpPr>
                  <p:spPr bwMode="auto">
                    <a:xfrm>
                      <a:off x="2537" y="4138"/>
                      <a:ext cx="2" cy="1"/>
                    </a:xfrm>
                    <a:prstGeom prst="ellipse">
                      <a:avLst/>
                    </a:prstGeom>
                    <a:solidFill>
                      <a:srgbClr val="FFFFFF"/>
                    </a:solidFill>
                    <a:ln w="12700">
                      <a:noFill/>
                      <a:round/>
                      <a:headEnd/>
                      <a:tailEnd/>
                    </a:ln>
                  </p:spPr>
                  <p:txBody>
                    <a:bodyPr wrap="none" anchor="ctr"/>
                    <a:lstStyle/>
                    <a:p>
                      <a:endParaRPr lang="en-US" dirty="0"/>
                    </a:p>
                  </p:txBody>
                </p:sp>
              </p:grpSp>
            </p:grpSp>
          </p:grpSp>
          <p:grpSp>
            <p:nvGrpSpPr>
              <p:cNvPr id="621" name="Group 341">
                <a:extLst>
                  <a:ext uri="{FF2B5EF4-FFF2-40B4-BE49-F238E27FC236}">
                    <a16:creationId xmlns:a16="http://schemas.microsoft.com/office/drawing/2014/main" id="{88FD4E58-1D43-4B4C-A759-1048F29245AF}"/>
                  </a:ext>
                </a:extLst>
              </p:cNvPr>
              <p:cNvGrpSpPr>
                <a:grpSpLocks/>
              </p:cNvGrpSpPr>
              <p:nvPr/>
            </p:nvGrpSpPr>
            <p:grpSpPr bwMode="auto">
              <a:xfrm>
                <a:off x="2696" y="4214"/>
                <a:ext cx="547" cy="403"/>
                <a:chOff x="2696" y="4214"/>
                <a:chExt cx="547" cy="403"/>
              </a:xfrm>
            </p:grpSpPr>
            <p:sp>
              <p:nvSpPr>
                <p:cNvPr id="622" name="Oval 342">
                  <a:extLst>
                    <a:ext uri="{FF2B5EF4-FFF2-40B4-BE49-F238E27FC236}">
                      <a16:creationId xmlns:a16="http://schemas.microsoft.com/office/drawing/2014/main" id="{FC5CD540-B991-4DEA-8002-969F12A0710D}"/>
                    </a:ext>
                  </a:extLst>
                </p:cNvPr>
                <p:cNvSpPr>
                  <a:spLocks noChangeArrowheads="1"/>
                </p:cNvSpPr>
                <p:nvPr/>
              </p:nvSpPr>
              <p:spPr bwMode="auto">
                <a:xfrm>
                  <a:off x="2918" y="4329"/>
                  <a:ext cx="284" cy="210"/>
                </a:xfrm>
                <a:prstGeom prst="ellipse">
                  <a:avLst/>
                </a:prstGeom>
                <a:solidFill>
                  <a:srgbClr val="00A000"/>
                </a:solidFill>
                <a:ln w="12700">
                  <a:noFill/>
                  <a:round/>
                  <a:headEnd/>
                  <a:tailEnd/>
                </a:ln>
              </p:spPr>
              <p:txBody>
                <a:bodyPr wrap="none" anchor="ctr"/>
                <a:lstStyle/>
                <a:p>
                  <a:endParaRPr lang="en-US" dirty="0"/>
                </a:p>
              </p:txBody>
            </p:sp>
            <p:sp>
              <p:nvSpPr>
                <p:cNvPr id="623" name="Freeform 343">
                  <a:extLst>
                    <a:ext uri="{FF2B5EF4-FFF2-40B4-BE49-F238E27FC236}">
                      <a16:creationId xmlns:a16="http://schemas.microsoft.com/office/drawing/2014/main" id="{75C74284-05C4-46C0-861E-0DD65DACFEAC}"/>
                    </a:ext>
                  </a:extLst>
                </p:cNvPr>
                <p:cNvSpPr>
                  <a:spLocks/>
                </p:cNvSpPr>
                <p:nvPr/>
              </p:nvSpPr>
              <p:spPr bwMode="auto">
                <a:xfrm>
                  <a:off x="2912" y="4372"/>
                  <a:ext cx="144" cy="105"/>
                </a:xfrm>
                <a:custGeom>
                  <a:avLst/>
                  <a:gdLst>
                    <a:gd name="T0" fmla="*/ 87 w 144"/>
                    <a:gd name="T1" fmla="*/ 104 h 105"/>
                    <a:gd name="T2" fmla="*/ 52 w 144"/>
                    <a:gd name="T3" fmla="*/ 90 h 105"/>
                    <a:gd name="T4" fmla="*/ 23 w 144"/>
                    <a:gd name="T5" fmla="*/ 60 h 105"/>
                    <a:gd name="T6" fmla="*/ 0 w 144"/>
                    <a:gd name="T7" fmla="*/ 16 h 105"/>
                    <a:gd name="T8" fmla="*/ 46 w 144"/>
                    <a:gd name="T9" fmla="*/ 0 h 105"/>
                    <a:gd name="T10" fmla="*/ 65 w 144"/>
                    <a:gd name="T11" fmla="*/ 19 h 105"/>
                    <a:gd name="T12" fmla="*/ 84 w 144"/>
                    <a:gd name="T13" fmla="*/ 31 h 105"/>
                    <a:gd name="T14" fmla="*/ 108 w 144"/>
                    <a:gd name="T15" fmla="*/ 39 h 105"/>
                    <a:gd name="T16" fmla="*/ 143 w 144"/>
                    <a:gd name="T17" fmla="*/ 48 h 105"/>
                    <a:gd name="T18" fmla="*/ 87 w 144"/>
                    <a:gd name="T19" fmla="*/ 104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4"/>
                    <a:gd name="T31" fmla="*/ 0 h 105"/>
                    <a:gd name="T32" fmla="*/ 144 w 144"/>
                    <a:gd name="T33" fmla="*/ 105 h 1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4" h="105">
                      <a:moveTo>
                        <a:pt x="87" y="104"/>
                      </a:moveTo>
                      <a:lnTo>
                        <a:pt x="52" y="90"/>
                      </a:lnTo>
                      <a:lnTo>
                        <a:pt x="23" y="60"/>
                      </a:lnTo>
                      <a:lnTo>
                        <a:pt x="0" y="16"/>
                      </a:lnTo>
                      <a:lnTo>
                        <a:pt x="46" y="0"/>
                      </a:lnTo>
                      <a:lnTo>
                        <a:pt x="65" y="19"/>
                      </a:lnTo>
                      <a:lnTo>
                        <a:pt x="84" y="31"/>
                      </a:lnTo>
                      <a:lnTo>
                        <a:pt x="108" y="39"/>
                      </a:lnTo>
                      <a:lnTo>
                        <a:pt x="143" y="48"/>
                      </a:lnTo>
                      <a:lnTo>
                        <a:pt x="87" y="104"/>
                      </a:lnTo>
                    </a:path>
                  </a:pathLst>
                </a:custGeom>
                <a:solidFill>
                  <a:srgbClr val="008000"/>
                </a:solidFill>
                <a:ln w="12700" cap="rnd">
                  <a:noFill/>
                  <a:round/>
                  <a:headEnd/>
                  <a:tailEnd/>
                </a:ln>
              </p:spPr>
              <p:txBody>
                <a:bodyPr/>
                <a:lstStyle/>
                <a:p>
                  <a:endParaRPr lang="en-US" dirty="0"/>
                </a:p>
              </p:txBody>
            </p:sp>
            <p:sp>
              <p:nvSpPr>
                <p:cNvPr id="624" name="Freeform 344">
                  <a:extLst>
                    <a:ext uri="{FF2B5EF4-FFF2-40B4-BE49-F238E27FC236}">
                      <a16:creationId xmlns:a16="http://schemas.microsoft.com/office/drawing/2014/main" id="{EA7BB58E-F6B7-4444-A8C6-E5F6803755BB}"/>
                    </a:ext>
                  </a:extLst>
                </p:cNvPr>
                <p:cNvSpPr>
                  <a:spLocks/>
                </p:cNvSpPr>
                <p:nvPr/>
              </p:nvSpPr>
              <p:spPr bwMode="auto">
                <a:xfrm>
                  <a:off x="2925" y="4407"/>
                  <a:ext cx="69" cy="98"/>
                </a:xfrm>
                <a:custGeom>
                  <a:avLst/>
                  <a:gdLst>
                    <a:gd name="T0" fmla="*/ 0 w 69"/>
                    <a:gd name="T1" fmla="*/ 34 h 98"/>
                    <a:gd name="T2" fmla="*/ 16 w 69"/>
                    <a:gd name="T3" fmla="*/ 66 h 98"/>
                    <a:gd name="T4" fmla="*/ 28 w 69"/>
                    <a:gd name="T5" fmla="*/ 82 h 98"/>
                    <a:gd name="T6" fmla="*/ 41 w 69"/>
                    <a:gd name="T7" fmla="*/ 97 h 98"/>
                    <a:gd name="T8" fmla="*/ 63 w 69"/>
                    <a:gd name="T9" fmla="*/ 78 h 98"/>
                    <a:gd name="T10" fmla="*/ 68 w 69"/>
                    <a:gd name="T11" fmla="*/ 60 h 98"/>
                    <a:gd name="T12" fmla="*/ 45 w 69"/>
                    <a:gd name="T13" fmla="*/ 47 h 98"/>
                    <a:gd name="T14" fmla="*/ 34 w 69"/>
                    <a:gd name="T15" fmla="*/ 37 h 98"/>
                    <a:gd name="T16" fmla="*/ 21 w 69"/>
                    <a:gd name="T17" fmla="*/ 22 h 98"/>
                    <a:gd name="T18" fmla="*/ 6 w 69"/>
                    <a:gd name="T19" fmla="*/ 0 h 98"/>
                    <a:gd name="T20" fmla="*/ 0 w 69"/>
                    <a:gd name="T21" fmla="*/ 34 h 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98"/>
                    <a:gd name="T35" fmla="*/ 69 w 69"/>
                    <a:gd name="T36" fmla="*/ 98 h 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98">
                      <a:moveTo>
                        <a:pt x="0" y="34"/>
                      </a:moveTo>
                      <a:lnTo>
                        <a:pt x="16" y="66"/>
                      </a:lnTo>
                      <a:lnTo>
                        <a:pt x="28" y="82"/>
                      </a:lnTo>
                      <a:lnTo>
                        <a:pt x="41" y="97"/>
                      </a:lnTo>
                      <a:lnTo>
                        <a:pt x="63" y="78"/>
                      </a:lnTo>
                      <a:lnTo>
                        <a:pt x="68" y="60"/>
                      </a:lnTo>
                      <a:lnTo>
                        <a:pt x="45" y="47"/>
                      </a:lnTo>
                      <a:lnTo>
                        <a:pt x="34" y="37"/>
                      </a:lnTo>
                      <a:lnTo>
                        <a:pt x="21" y="22"/>
                      </a:lnTo>
                      <a:lnTo>
                        <a:pt x="6" y="0"/>
                      </a:lnTo>
                      <a:lnTo>
                        <a:pt x="0" y="34"/>
                      </a:lnTo>
                    </a:path>
                  </a:pathLst>
                </a:custGeom>
                <a:solidFill>
                  <a:srgbClr val="006000"/>
                </a:solidFill>
                <a:ln w="12700" cap="rnd">
                  <a:noFill/>
                  <a:round/>
                  <a:headEnd/>
                  <a:tailEnd/>
                </a:ln>
              </p:spPr>
              <p:txBody>
                <a:bodyPr/>
                <a:lstStyle/>
                <a:p>
                  <a:endParaRPr lang="en-US" dirty="0"/>
                </a:p>
              </p:txBody>
            </p:sp>
            <p:sp>
              <p:nvSpPr>
                <p:cNvPr id="625" name="Freeform 345">
                  <a:extLst>
                    <a:ext uri="{FF2B5EF4-FFF2-40B4-BE49-F238E27FC236}">
                      <a16:creationId xmlns:a16="http://schemas.microsoft.com/office/drawing/2014/main" id="{7D73E000-6FA8-4BCA-B3C8-C31975C420EA}"/>
                    </a:ext>
                  </a:extLst>
                </p:cNvPr>
                <p:cNvSpPr>
                  <a:spLocks/>
                </p:cNvSpPr>
                <p:nvPr/>
              </p:nvSpPr>
              <p:spPr bwMode="auto">
                <a:xfrm>
                  <a:off x="2703" y="4217"/>
                  <a:ext cx="254" cy="169"/>
                </a:xfrm>
                <a:custGeom>
                  <a:avLst/>
                  <a:gdLst>
                    <a:gd name="T0" fmla="*/ 84 w 254"/>
                    <a:gd name="T1" fmla="*/ 2 h 169"/>
                    <a:gd name="T2" fmla="*/ 253 w 254"/>
                    <a:gd name="T3" fmla="*/ 92 h 169"/>
                    <a:gd name="T4" fmla="*/ 170 w 254"/>
                    <a:gd name="T5" fmla="*/ 168 h 169"/>
                    <a:gd name="T6" fmla="*/ 5 w 254"/>
                    <a:gd name="T7" fmla="*/ 69 h 169"/>
                    <a:gd name="T8" fmla="*/ 0 w 254"/>
                    <a:gd name="T9" fmla="*/ 55 h 169"/>
                    <a:gd name="T10" fmla="*/ 4 w 254"/>
                    <a:gd name="T11" fmla="*/ 37 h 169"/>
                    <a:gd name="T12" fmla="*/ 23 w 254"/>
                    <a:gd name="T13" fmla="*/ 16 h 169"/>
                    <a:gd name="T14" fmla="*/ 61 w 254"/>
                    <a:gd name="T15" fmla="*/ 0 h 169"/>
                    <a:gd name="T16" fmla="*/ 84 w 254"/>
                    <a:gd name="T17" fmla="*/ 2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4"/>
                    <a:gd name="T28" fmla="*/ 0 h 169"/>
                    <a:gd name="T29" fmla="*/ 254 w 254"/>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4" h="169">
                      <a:moveTo>
                        <a:pt x="84" y="2"/>
                      </a:moveTo>
                      <a:lnTo>
                        <a:pt x="253" y="92"/>
                      </a:lnTo>
                      <a:lnTo>
                        <a:pt x="170" y="168"/>
                      </a:lnTo>
                      <a:lnTo>
                        <a:pt x="5" y="69"/>
                      </a:lnTo>
                      <a:lnTo>
                        <a:pt x="0" y="55"/>
                      </a:lnTo>
                      <a:lnTo>
                        <a:pt x="4" y="37"/>
                      </a:lnTo>
                      <a:lnTo>
                        <a:pt x="23" y="16"/>
                      </a:lnTo>
                      <a:lnTo>
                        <a:pt x="61" y="0"/>
                      </a:lnTo>
                      <a:lnTo>
                        <a:pt x="84" y="2"/>
                      </a:lnTo>
                    </a:path>
                  </a:pathLst>
                </a:custGeom>
                <a:solidFill>
                  <a:srgbClr val="00A000"/>
                </a:solidFill>
                <a:ln w="12700" cap="rnd">
                  <a:noFill/>
                  <a:round/>
                  <a:headEnd/>
                  <a:tailEnd/>
                </a:ln>
              </p:spPr>
              <p:txBody>
                <a:bodyPr/>
                <a:lstStyle/>
                <a:p>
                  <a:endParaRPr lang="en-US" dirty="0"/>
                </a:p>
              </p:txBody>
            </p:sp>
            <p:sp>
              <p:nvSpPr>
                <p:cNvPr id="626" name="Freeform 346">
                  <a:extLst>
                    <a:ext uri="{FF2B5EF4-FFF2-40B4-BE49-F238E27FC236}">
                      <a16:creationId xmlns:a16="http://schemas.microsoft.com/office/drawing/2014/main" id="{06316C44-7738-4466-AB2D-F2A650BE3AC5}"/>
                    </a:ext>
                  </a:extLst>
                </p:cNvPr>
                <p:cNvSpPr>
                  <a:spLocks/>
                </p:cNvSpPr>
                <p:nvPr/>
              </p:nvSpPr>
              <p:spPr bwMode="auto">
                <a:xfrm>
                  <a:off x="2710" y="4248"/>
                  <a:ext cx="187" cy="128"/>
                </a:xfrm>
                <a:custGeom>
                  <a:avLst/>
                  <a:gdLst>
                    <a:gd name="T0" fmla="*/ 2 w 187"/>
                    <a:gd name="T1" fmla="*/ 27 h 128"/>
                    <a:gd name="T2" fmla="*/ 176 w 187"/>
                    <a:gd name="T3" fmla="*/ 127 h 128"/>
                    <a:gd name="T4" fmla="*/ 186 w 187"/>
                    <a:gd name="T5" fmla="*/ 96 h 128"/>
                    <a:gd name="T6" fmla="*/ 8 w 187"/>
                    <a:gd name="T7" fmla="*/ 0 h 128"/>
                    <a:gd name="T8" fmla="*/ 0 w 187"/>
                    <a:gd name="T9" fmla="*/ 17 h 128"/>
                    <a:gd name="T10" fmla="*/ 2 w 187"/>
                    <a:gd name="T11" fmla="*/ 27 h 128"/>
                    <a:gd name="T12" fmla="*/ 0 60000 65536"/>
                    <a:gd name="T13" fmla="*/ 0 60000 65536"/>
                    <a:gd name="T14" fmla="*/ 0 60000 65536"/>
                    <a:gd name="T15" fmla="*/ 0 60000 65536"/>
                    <a:gd name="T16" fmla="*/ 0 60000 65536"/>
                    <a:gd name="T17" fmla="*/ 0 60000 65536"/>
                    <a:gd name="T18" fmla="*/ 0 w 187"/>
                    <a:gd name="T19" fmla="*/ 0 h 128"/>
                    <a:gd name="T20" fmla="*/ 187 w 187"/>
                    <a:gd name="T21" fmla="*/ 128 h 128"/>
                  </a:gdLst>
                  <a:ahLst/>
                  <a:cxnLst>
                    <a:cxn ang="T12">
                      <a:pos x="T0" y="T1"/>
                    </a:cxn>
                    <a:cxn ang="T13">
                      <a:pos x="T2" y="T3"/>
                    </a:cxn>
                    <a:cxn ang="T14">
                      <a:pos x="T4" y="T5"/>
                    </a:cxn>
                    <a:cxn ang="T15">
                      <a:pos x="T6" y="T7"/>
                    </a:cxn>
                    <a:cxn ang="T16">
                      <a:pos x="T8" y="T9"/>
                    </a:cxn>
                    <a:cxn ang="T17">
                      <a:pos x="T10" y="T11"/>
                    </a:cxn>
                  </a:cxnLst>
                  <a:rect l="T18" t="T19" r="T20" b="T21"/>
                  <a:pathLst>
                    <a:path w="187" h="128">
                      <a:moveTo>
                        <a:pt x="2" y="27"/>
                      </a:moveTo>
                      <a:lnTo>
                        <a:pt x="176" y="127"/>
                      </a:lnTo>
                      <a:lnTo>
                        <a:pt x="186" y="96"/>
                      </a:lnTo>
                      <a:lnTo>
                        <a:pt x="8" y="0"/>
                      </a:lnTo>
                      <a:lnTo>
                        <a:pt x="0" y="17"/>
                      </a:lnTo>
                      <a:lnTo>
                        <a:pt x="2" y="27"/>
                      </a:lnTo>
                    </a:path>
                  </a:pathLst>
                </a:custGeom>
                <a:solidFill>
                  <a:srgbClr val="006000"/>
                </a:solidFill>
                <a:ln w="12700" cap="rnd">
                  <a:noFill/>
                  <a:round/>
                  <a:headEnd/>
                  <a:tailEnd/>
                </a:ln>
              </p:spPr>
              <p:txBody>
                <a:bodyPr/>
                <a:lstStyle/>
                <a:p>
                  <a:endParaRPr lang="en-US" dirty="0"/>
                </a:p>
              </p:txBody>
            </p:sp>
            <p:sp>
              <p:nvSpPr>
                <p:cNvPr id="627" name="Freeform 347">
                  <a:extLst>
                    <a:ext uri="{FF2B5EF4-FFF2-40B4-BE49-F238E27FC236}">
                      <a16:creationId xmlns:a16="http://schemas.microsoft.com/office/drawing/2014/main" id="{8C33D3E6-399B-40C3-949B-A3919A6F38C7}"/>
                    </a:ext>
                  </a:extLst>
                </p:cNvPr>
                <p:cNvSpPr>
                  <a:spLocks/>
                </p:cNvSpPr>
                <p:nvPr/>
              </p:nvSpPr>
              <p:spPr bwMode="auto">
                <a:xfrm>
                  <a:off x="2718" y="4229"/>
                  <a:ext cx="211" cy="114"/>
                </a:xfrm>
                <a:custGeom>
                  <a:avLst/>
                  <a:gdLst>
                    <a:gd name="T0" fmla="*/ 179 w 211"/>
                    <a:gd name="T1" fmla="*/ 113 h 114"/>
                    <a:gd name="T2" fmla="*/ 0 w 211"/>
                    <a:gd name="T3" fmla="*/ 19 h 114"/>
                    <a:gd name="T4" fmla="*/ 8 w 211"/>
                    <a:gd name="T5" fmla="*/ 8 h 114"/>
                    <a:gd name="T6" fmla="*/ 21 w 211"/>
                    <a:gd name="T7" fmla="*/ 0 h 114"/>
                    <a:gd name="T8" fmla="*/ 210 w 211"/>
                    <a:gd name="T9" fmla="*/ 94 h 114"/>
                    <a:gd name="T10" fmla="*/ 179 w 211"/>
                    <a:gd name="T11" fmla="*/ 113 h 114"/>
                    <a:gd name="T12" fmla="*/ 0 60000 65536"/>
                    <a:gd name="T13" fmla="*/ 0 60000 65536"/>
                    <a:gd name="T14" fmla="*/ 0 60000 65536"/>
                    <a:gd name="T15" fmla="*/ 0 60000 65536"/>
                    <a:gd name="T16" fmla="*/ 0 60000 65536"/>
                    <a:gd name="T17" fmla="*/ 0 60000 65536"/>
                    <a:gd name="T18" fmla="*/ 0 w 211"/>
                    <a:gd name="T19" fmla="*/ 0 h 114"/>
                    <a:gd name="T20" fmla="*/ 211 w 211"/>
                    <a:gd name="T21" fmla="*/ 114 h 114"/>
                  </a:gdLst>
                  <a:ahLst/>
                  <a:cxnLst>
                    <a:cxn ang="T12">
                      <a:pos x="T0" y="T1"/>
                    </a:cxn>
                    <a:cxn ang="T13">
                      <a:pos x="T2" y="T3"/>
                    </a:cxn>
                    <a:cxn ang="T14">
                      <a:pos x="T4" y="T5"/>
                    </a:cxn>
                    <a:cxn ang="T15">
                      <a:pos x="T6" y="T7"/>
                    </a:cxn>
                    <a:cxn ang="T16">
                      <a:pos x="T8" y="T9"/>
                    </a:cxn>
                    <a:cxn ang="T17">
                      <a:pos x="T10" y="T11"/>
                    </a:cxn>
                  </a:cxnLst>
                  <a:rect l="T18" t="T19" r="T20" b="T21"/>
                  <a:pathLst>
                    <a:path w="211" h="114">
                      <a:moveTo>
                        <a:pt x="179" y="113"/>
                      </a:moveTo>
                      <a:lnTo>
                        <a:pt x="0" y="19"/>
                      </a:lnTo>
                      <a:lnTo>
                        <a:pt x="8" y="8"/>
                      </a:lnTo>
                      <a:lnTo>
                        <a:pt x="21" y="0"/>
                      </a:lnTo>
                      <a:lnTo>
                        <a:pt x="210" y="94"/>
                      </a:lnTo>
                      <a:lnTo>
                        <a:pt x="179" y="113"/>
                      </a:lnTo>
                    </a:path>
                  </a:pathLst>
                </a:custGeom>
                <a:solidFill>
                  <a:srgbClr val="008000"/>
                </a:solidFill>
                <a:ln w="12700" cap="rnd">
                  <a:noFill/>
                  <a:round/>
                  <a:headEnd/>
                  <a:tailEnd/>
                </a:ln>
              </p:spPr>
              <p:txBody>
                <a:bodyPr/>
                <a:lstStyle/>
                <a:p>
                  <a:endParaRPr lang="en-US" dirty="0"/>
                </a:p>
              </p:txBody>
            </p:sp>
            <p:sp>
              <p:nvSpPr>
                <p:cNvPr id="628" name="Freeform 348">
                  <a:extLst>
                    <a:ext uri="{FF2B5EF4-FFF2-40B4-BE49-F238E27FC236}">
                      <a16:creationId xmlns:a16="http://schemas.microsoft.com/office/drawing/2014/main" id="{F28C90D1-CB1B-4EDB-9271-1349F66BBDE4}"/>
                    </a:ext>
                  </a:extLst>
                </p:cNvPr>
                <p:cNvSpPr>
                  <a:spLocks/>
                </p:cNvSpPr>
                <p:nvPr/>
              </p:nvSpPr>
              <p:spPr bwMode="auto">
                <a:xfrm>
                  <a:off x="2696" y="4214"/>
                  <a:ext cx="97" cy="78"/>
                </a:xfrm>
                <a:custGeom>
                  <a:avLst/>
                  <a:gdLst>
                    <a:gd name="T0" fmla="*/ 89 w 97"/>
                    <a:gd name="T1" fmla="*/ 1 h 78"/>
                    <a:gd name="T2" fmla="*/ 83 w 97"/>
                    <a:gd name="T3" fmla="*/ 0 h 78"/>
                    <a:gd name="T4" fmla="*/ 75 w 97"/>
                    <a:gd name="T5" fmla="*/ 0 h 78"/>
                    <a:gd name="T6" fmla="*/ 67 w 97"/>
                    <a:gd name="T7" fmla="*/ 1 h 78"/>
                    <a:gd name="T8" fmla="*/ 59 w 97"/>
                    <a:gd name="T9" fmla="*/ 2 h 78"/>
                    <a:gd name="T10" fmla="*/ 52 w 97"/>
                    <a:gd name="T11" fmla="*/ 4 h 78"/>
                    <a:gd name="T12" fmla="*/ 46 w 97"/>
                    <a:gd name="T13" fmla="*/ 6 h 78"/>
                    <a:gd name="T14" fmla="*/ 40 w 97"/>
                    <a:gd name="T15" fmla="*/ 8 h 78"/>
                    <a:gd name="T16" fmla="*/ 34 w 97"/>
                    <a:gd name="T17" fmla="*/ 11 h 78"/>
                    <a:gd name="T18" fmla="*/ 27 w 97"/>
                    <a:gd name="T19" fmla="*/ 15 h 78"/>
                    <a:gd name="T20" fmla="*/ 23 w 97"/>
                    <a:gd name="T21" fmla="*/ 18 h 78"/>
                    <a:gd name="T22" fmla="*/ 19 w 97"/>
                    <a:gd name="T23" fmla="*/ 21 h 78"/>
                    <a:gd name="T24" fmla="*/ 15 w 97"/>
                    <a:gd name="T25" fmla="*/ 26 h 78"/>
                    <a:gd name="T26" fmla="*/ 10 w 97"/>
                    <a:gd name="T27" fmla="*/ 31 h 78"/>
                    <a:gd name="T28" fmla="*/ 7 w 97"/>
                    <a:gd name="T29" fmla="*/ 36 h 78"/>
                    <a:gd name="T30" fmla="*/ 5 w 97"/>
                    <a:gd name="T31" fmla="*/ 40 h 78"/>
                    <a:gd name="T32" fmla="*/ 2 w 97"/>
                    <a:gd name="T33" fmla="*/ 46 h 78"/>
                    <a:gd name="T34" fmla="*/ 1 w 97"/>
                    <a:gd name="T35" fmla="*/ 51 h 78"/>
                    <a:gd name="T36" fmla="*/ 0 w 97"/>
                    <a:gd name="T37" fmla="*/ 56 h 78"/>
                    <a:gd name="T38" fmla="*/ 0 w 97"/>
                    <a:gd name="T39" fmla="*/ 61 h 78"/>
                    <a:gd name="T40" fmla="*/ 0 w 97"/>
                    <a:gd name="T41" fmla="*/ 65 h 78"/>
                    <a:gd name="T42" fmla="*/ 1 w 97"/>
                    <a:gd name="T43" fmla="*/ 69 h 78"/>
                    <a:gd name="T44" fmla="*/ 2 w 97"/>
                    <a:gd name="T45" fmla="*/ 74 h 78"/>
                    <a:gd name="T46" fmla="*/ 6 w 97"/>
                    <a:gd name="T47" fmla="*/ 76 h 78"/>
                    <a:gd name="T48" fmla="*/ 9 w 97"/>
                    <a:gd name="T49" fmla="*/ 77 h 78"/>
                    <a:gd name="T50" fmla="*/ 12 w 97"/>
                    <a:gd name="T51" fmla="*/ 77 h 78"/>
                    <a:gd name="T52" fmla="*/ 12 w 97"/>
                    <a:gd name="T53" fmla="*/ 73 h 78"/>
                    <a:gd name="T54" fmla="*/ 11 w 97"/>
                    <a:gd name="T55" fmla="*/ 67 h 78"/>
                    <a:gd name="T56" fmla="*/ 11 w 97"/>
                    <a:gd name="T57" fmla="*/ 62 h 78"/>
                    <a:gd name="T58" fmla="*/ 12 w 97"/>
                    <a:gd name="T59" fmla="*/ 56 h 78"/>
                    <a:gd name="T60" fmla="*/ 13 w 97"/>
                    <a:gd name="T61" fmla="*/ 52 h 78"/>
                    <a:gd name="T62" fmla="*/ 15 w 97"/>
                    <a:gd name="T63" fmla="*/ 47 h 78"/>
                    <a:gd name="T64" fmla="*/ 16 w 97"/>
                    <a:gd name="T65" fmla="*/ 42 h 78"/>
                    <a:gd name="T66" fmla="*/ 19 w 97"/>
                    <a:gd name="T67" fmla="*/ 38 h 78"/>
                    <a:gd name="T68" fmla="*/ 22 w 97"/>
                    <a:gd name="T69" fmla="*/ 33 h 78"/>
                    <a:gd name="T70" fmla="*/ 25 w 97"/>
                    <a:gd name="T71" fmla="*/ 29 h 78"/>
                    <a:gd name="T72" fmla="*/ 29 w 97"/>
                    <a:gd name="T73" fmla="*/ 25 h 78"/>
                    <a:gd name="T74" fmla="*/ 35 w 97"/>
                    <a:gd name="T75" fmla="*/ 21 h 78"/>
                    <a:gd name="T76" fmla="*/ 39 w 97"/>
                    <a:gd name="T77" fmla="*/ 19 h 78"/>
                    <a:gd name="T78" fmla="*/ 44 w 97"/>
                    <a:gd name="T79" fmla="*/ 16 h 78"/>
                    <a:gd name="T80" fmla="*/ 49 w 97"/>
                    <a:gd name="T81" fmla="*/ 13 h 78"/>
                    <a:gd name="T82" fmla="*/ 55 w 97"/>
                    <a:gd name="T83" fmla="*/ 12 h 78"/>
                    <a:gd name="T84" fmla="*/ 62 w 97"/>
                    <a:gd name="T85" fmla="*/ 9 h 78"/>
                    <a:gd name="T86" fmla="*/ 69 w 97"/>
                    <a:gd name="T87" fmla="*/ 8 h 78"/>
                    <a:gd name="T88" fmla="*/ 76 w 97"/>
                    <a:gd name="T89" fmla="*/ 7 h 78"/>
                    <a:gd name="T90" fmla="*/ 83 w 97"/>
                    <a:gd name="T91" fmla="*/ 6 h 78"/>
                    <a:gd name="T92" fmla="*/ 91 w 97"/>
                    <a:gd name="T93" fmla="*/ 8 h 78"/>
                    <a:gd name="T94" fmla="*/ 96 w 97"/>
                    <a:gd name="T95" fmla="*/ 8 h 78"/>
                    <a:gd name="T96" fmla="*/ 96 w 97"/>
                    <a:gd name="T97" fmla="*/ 4 h 78"/>
                    <a:gd name="T98" fmla="*/ 94 w 97"/>
                    <a:gd name="T99" fmla="*/ 2 h 78"/>
                    <a:gd name="T100" fmla="*/ 89 w 97"/>
                    <a:gd name="T101" fmla="*/ 1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7"/>
                    <a:gd name="T154" fmla="*/ 0 h 78"/>
                    <a:gd name="T155" fmla="*/ 97 w 97"/>
                    <a:gd name="T156" fmla="*/ 78 h 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7" h="78">
                      <a:moveTo>
                        <a:pt x="89" y="1"/>
                      </a:moveTo>
                      <a:lnTo>
                        <a:pt x="83" y="0"/>
                      </a:lnTo>
                      <a:lnTo>
                        <a:pt x="75" y="0"/>
                      </a:lnTo>
                      <a:lnTo>
                        <a:pt x="67" y="1"/>
                      </a:lnTo>
                      <a:lnTo>
                        <a:pt x="59" y="2"/>
                      </a:lnTo>
                      <a:lnTo>
                        <a:pt x="52" y="4"/>
                      </a:lnTo>
                      <a:lnTo>
                        <a:pt x="46" y="6"/>
                      </a:lnTo>
                      <a:lnTo>
                        <a:pt x="40" y="8"/>
                      </a:lnTo>
                      <a:lnTo>
                        <a:pt x="34" y="11"/>
                      </a:lnTo>
                      <a:lnTo>
                        <a:pt x="27" y="15"/>
                      </a:lnTo>
                      <a:lnTo>
                        <a:pt x="23" y="18"/>
                      </a:lnTo>
                      <a:lnTo>
                        <a:pt x="19" y="21"/>
                      </a:lnTo>
                      <a:lnTo>
                        <a:pt x="15" y="26"/>
                      </a:lnTo>
                      <a:lnTo>
                        <a:pt x="10" y="31"/>
                      </a:lnTo>
                      <a:lnTo>
                        <a:pt x="7" y="36"/>
                      </a:lnTo>
                      <a:lnTo>
                        <a:pt x="5" y="40"/>
                      </a:lnTo>
                      <a:lnTo>
                        <a:pt x="2" y="46"/>
                      </a:lnTo>
                      <a:lnTo>
                        <a:pt x="1" y="51"/>
                      </a:lnTo>
                      <a:lnTo>
                        <a:pt x="0" y="56"/>
                      </a:lnTo>
                      <a:lnTo>
                        <a:pt x="0" y="61"/>
                      </a:lnTo>
                      <a:lnTo>
                        <a:pt x="0" y="65"/>
                      </a:lnTo>
                      <a:lnTo>
                        <a:pt x="1" y="69"/>
                      </a:lnTo>
                      <a:lnTo>
                        <a:pt x="2" y="74"/>
                      </a:lnTo>
                      <a:lnTo>
                        <a:pt x="6" y="76"/>
                      </a:lnTo>
                      <a:lnTo>
                        <a:pt x="9" y="77"/>
                      </a:lnTo>
                      <a:lnTo>
                        <a:pt x="12" y="77"/>
                      </a:lnTo>
                      <a:lnTo>
                        <a:pt x="12" y="73"/>
                      </a:lnTo>
                      <a:lnTo>
                        <a:pt x="11" y="67"/>
                      </a:lnTo>
                      <a:lnTo>
                        <a:pt x="11" y="62"/>
                      </a:lnTo>
                      <a:lnTo>
                        <a:pt x="12" y="56"/>
                      </a:lnTo>
                      <a:lnTo>
                        <a:pt x="13" y="52"/>
                      </a:lnTo>
                      <a:lnTo>
                        <a:pt x="15" y="47"/>
                      </a:lnTo>
                      <a:lnTo>
                        <a:pt x="16" y="42"/>
                      </a:lnTo>
                      <a:lnTo>
                        <a:pt x="19" y="38"/>
                      </a:lnTo>
                      <a:lnTo>
                        <a:pt x="22" y="33"/>
                      </a:lnTo>
                      <a:lnTo>
                        <a:pt x="25" y="29"/>
                      </a:lnTo>
                      <a:lnTo>
                        <a:pt x="29" y="25"/>
                      </a:lnTo>
                      <a:lnTo>
                        <a:pt x="35" y="21"/>
                      </a:lnTo>
                      <a:lnTo>
                        <a:pt x="39" y="19"/>
                      </a:lnTo>
                      <a:lnTo>
                        <a:pt x="44" y="16"/>
                      </a:lnTo>
                      <a:lnTo>
                        <a:pt x="49" y="13"/>
                      </a:lnTo>
                      <a:lnTo>
                        <a:pt x="55" y="12"/>
                      </a:lnTo>
                      <a:lnTo>
                        <a:pt x="62" y="9"/>
                      </a:lnTo>
                      <a:lnTo>
                        <a:pt x="69" y="8"/>
                      </a:lnTo>
                      <a:lnTo>
                        <a:pt x="76" y="7"/>
                      </a:lnTo>
                      <a:lnTo>
                        <a:pt x="83" y="6"/>
                      </a:lnTo>
                      <a:lnTo>
                        <a:pt x="91" y="8"/>
                      </a:lnTo>
                      <a:lnTo>
                        <a:pt x="96" y="8"/>
                      </a:lnTo>
                      <a:lnTo>
                        <a:pt x="96" y="4"/>
                      </a:lnTo>
                      <a:lnTo>
                        <a:pt x="94" y="2"/>
                      </a:lnTo>
                      <a:lnTo>
                        <a:pt x="89" y="1"/>
                      </a:lnTo>
                    </a:path>
                  </a:pathLst>
                </a:custGeom>
                <a:solidFill>
                  <a:srgbClr val="006000"/>
                </a:solidFill>
                <a:ln w="12700" cap="rnd">
                  <a:noFill/>
                  <a:round/>
                  <a:headEnd/>
                  <a:tailEnd/>
                </a:ln>
              </p:spPr>
              <p:txBody>
                <a:bodyPr/>
                <a:lstStyle/>
                <a:p>
                  <a:endParaRPr lang="en-US" dirty="0"/>
                </a:p>
              </p:txBody>
            </p:sp>
            <p:sp>
              <p:nvSpPr>
                <p:cNvPr id="629" name="Freeform 349">
                  <a:extLst>
                    <a:ext uri="{FF2B5EF4-FFF2-40B4-BE49-F238E27FC236}">
                      <a16:creationId xmlns:a16="http://schemas.microsoft.com/office/drawing/2014/main" id="{0DCF4A64-6126-4A72-BD88-25C477EE12BD}"/>
                    </a:ext>
                  </a:extLst>
                </p:cNvPr>
                <p:cNvSpPr>
                  <a:spLocks/>
                </p:cNvSpPr>
                <p:nvPr/>
              </p:nvSpPr>
              <p:spPr bwMode="auto">
                <a:xfrm>
                  <a:off x="2759" y="4249"/>
                  <a:ext cx="97" cy="77"/>
                </a:xfrm>
                <a:custGeom>
                  <a:avLst/>
                  <a:gdLst>
                    <a:gd name="T0" fmla="*/ 67 w 97"/>
                    <a:gd name="T1" fmla="*/ 2 h 77"/>
                    <a:gd name="T2" fmla="*/ 52 w 97"/>
                    <a:gd name="T3" fmla="*/ 6 h 77"/>
                    <a:gd name="T4" fmla="*/ 39 w 97"/>
                    <a:gd name="T5" fmla="*/ 11 h 77"/>
                    <a:gd name="T6" fmla="*/ 29 w 97"/>
                    <a:gd name="T7" fmla="*/ 16 h 77"/>
                    <a:gd name="T8" fmla="*/ 19 w 97"/>
                    <a:gd name="T9" fmla="*/ 24 h 77"/>
                    <a:gd name="T10" fmla="*/ 12 w 97"/>
                    <a:gd name="T11" fmla="*/ 32 h 77"/>
                    <a:gd name="T12" fmla="*/ 7 w 97"/>
                    <a:gd name="T13" fmla="*/ 40 h 77"/>
                    <a:gd name="T14" fmla="*/ 3 w 97"/>
                    <a:gd name="T15" fmla="*/ 49 h 77"/>
                    <a:gd name="T16" fmla="*/ 1 w 97"/>
                    <a:gd name="T17" fmla="*/ 57 h 77"/>
                    <a:gd name="T18" fmla="*/ 0 w 97"/>
                    <a:gd name="T19" fmla="*/ 65 h 77"/>
                    <a:gd name="T20" fmla="*/ 2 w 97"/>
                    <a:gd name="T21" fmla="*/ 71 h 77"/>
                    <a:gd name="T22" fmla="*/ 5 w 97"/>
                    <a:gd name="T23" fmla="*/ 74 h 77"/>
                    <a:gd name="T24" fmla="*/ 8 w 97"/>
                    <a:gd name="T25" fmla="*/ 76 h 77"/>
                    <a:gd name="T26" fmla="*/ 11 w 97"/>
                    <a:gd name="T27" fmla="*/ 76 h 77"/>
                    <a:gd name="T28" fmla="*/ 11 w 97"/>
                    <a:gd name="T29" fmla="*/ 65 h 77"/>
                    <a:gd name="T30" fmla="*/ 13 w 97"/>
                    <a:gd name="T31" fmla="*/ 56 h 77"/>
                    <a:gd name="T32" fmla="*/ 17 w 97"/>
                    <a:gd name="T33" fmla="*/ 47 h 77"/>
                    <a:gd name="T34" fmla="*/ 23 w 97"/>
                    <a:gd name="T35" fmla="*/ 39 h 77"/>
                    <a:gd name="T36" fmla="*/ 29 w 97"/>
                    <a:gd name="T37" fmla="*/ 31 h 77"/>
                    <a:gd name="T38" fmla="*/ 39 w 97"/>
                    <a:gd name="T39" fmla="*/ 24 h 77"/>
                    <a:gd name="T40" fmla="*/ 48 w 97"/>
                    <a:gd name="T41" fmla="*/ 18 h 77"/>
                    <a:gd name="T42" fmla="*/ 61 w 97"/>
                    <a:gd name="T43" fmla="*/ 13 h 77"/>
                    <a:gd name="T44" fmla="*/ 76 w 97"/>
                    <a:gd name="T45" fmla="*/ 9 h 77"/>
                    <a:gd name="T46" fmla="*/ 86 w 97"/>
                    <a:gd name="T47" fmla="*/ 7 h 77"/>
                    <a:gd name="T48" fmla="*/ 96 w 97"/>
                    <a:gd name="T49" fmla="*/ 6 h 77"/>
                    <a:gd name="T50" fmla="*/ 94 w 97"/>
                    <a:gd name="T51" fmla="*/ 4 h 77"/>
                    <a:gd name="T52" fmla="*/ 92 w 97"/>
                    <a:gd name="T53" fmla="*/ 1 h 77"/>
                    <a:gd name="T54" fmla="*/ 86 w 97"/>
                    <a:gd name="T55" fmla="*/ 0 h 77"/>
                    <a:gd name="T56" fmla="*/ 80 w 97"/>
                    <a:gd name="T57" fmla="*/ 0 h 77"/>
                    <a:gd name="T58" fmla="*/ 67 w 97"/>
                    <a:gd name="T59" fmla="*/ 2 h 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7"/>
                    <a:gd name="T91" fmla="*/ 0 h 77"/>
                    <a:gd name="T92" fmla="*/ 97 w 97"/>
                    <a:gd name="T93" fmla="*/ 77 h 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7" h="77">
                      <a:moveTo>
                        <a:pt x="67" y="2"/>
                      </a:moveTo>
                      <a:lnTo>
                        <a:pt x="52" y="6"/>
                      </a:lnTo>
                      <a:lnTo>
                        <a:pt x="39" y="11"/>
                      </a:lnTo>
                      <a:lnTo>
                        <a:pt x="29" y="16"/>
                      </a:lnTo>
                      <a:lnTo>
                        <a:pt x="19" y="24"/>
                      </a:lnTo>
                      <a:lnTo>
                        <a:pt x="12" y="32"/>
                      </a:lnTo>
                      <a:lnTo>
                        <a:pt x="7" y="40"/>
                      </a:lnTo>
                      <a:lnTo>
                        <a:pt x="3" y="49"/>
                      </a:lnTo>
                      <a:lnTo>
                        <a:pt x="1" y="57"/>
                      </a:lnTo>
                      <a:lnTo>
                        <a:pt x="0" y="65"/>
                      </a:lnTo>
                      <a:lnTo>
                        <a:pt x="2" y="71"/>
                      </a:lnTo>
                      <a:lnTo>
                        <a:pt x="5" y="74"/>
                      </a:lnTo>
                      <a:lnTo>
                        <a:pt x="8" y="76"/>
                      </a:lnTo>
                      <a:lnTo>
                        <a:pt x="11" y="76"/>
                      </a:lnTo>
                      <a:lnTo>
                        <a:pt x="11" y="65"/>
                      </a:lnTo>
                      <a:lnTo>
                        <a:pt x="13" y="56"/>
                      </a:lnTo>
                      <a:lnTo>
                        <a:pt x="17" y="47"/>
                      </a:lnTo>
                      <a:lnTo>
                        <a:pt x="23" y="39"/>
                      </a:lnTo>
                      <a:lnTo>
                        <a:pt x="29" y="31"/>
                      </a:lnTo>
                      <a:lnTo>
                        <a:pt x="39" y="24"/>
                      </a:lnTo>
                      <a:lnTo>
                        <a:pt x="48" y="18"/>
                      </a:lnTo>
                      <a:lnTo>
                        <a:pt x="61" y="13"/>
                      </a:lnTo>
                      <a:lnTo>
                        <a:pt x="76" y="9"/>
                      </a:lnTo>
                      <a:lnTo>
                        <a:pt x="86" y="7"/>
                      </a:lnTo>
                      <a:lnTo>
                        <a:pt x="96" y="6"/>
                      </a:lnTo>
                      <a:lnTo>
                        <a:pt x="94" y="4"/>
                      </a:lnTo>
                      <a:lnTo>
                        <a:pt x="92" y="1"/>
                      </a:lnTo>
                      <a:lnTo>
                        <a:pt x="86" y="0"/>
                      </a:lnTo>
                      <a:lnTo>
                        <a:pt x="80" y="0"/>
                      </a:lnTo>
                      <a:lnTo>
                        <a:pt x="67" y="2"/>
                      </a:lnTo>
                    </a:path>
                  </a:pathLst>
                </a:custGeom>
                <a:solidFill>
                  <a:srgbClr val="006000"/>
                </a:solidFill>
                <a:ln w="12700" cap="rnd">
                  <a:noFill/>
                  <a:round/>
                  <a:headEnd/>
                  <a:tailEnd/>
                </a:ln>
              </p:spPr>
              <p:txBody>
                <a:bodyPr/>
                <a:lstStyle/>
                <a:p>
                  <a:endParaRPr lang="en-US" dirty="0"/>
                </a:p>
              </p:txBody>
            </p:sp>
            <p:sp>
              <p:nvSpPr>
                <p:cNvPr id="630" name="Freeform 350">
                  <a:extLst>
                    <a:ext uri="{FF2B5EF4-FFF2-40B4-BE49-F238E27FC236}">
                      <a16:creationId xmlns:a16="http://schemas.microsoft.com/office/drawing/2014/main" id="{992BF91E-E04C-406C-8EF2-D0A98462524A}"/>
                    </a:ext>
                  </a:extLst>
                </p:cNvPr>
                <p:cNvSpPr>
                  <a:spLocks/>
                </p:cNvSpPr>
                <p:nvPr/>
              </p:nvSpPr>
              <p:spPr bwMode="auto">
                <a:xfrm>
                  <a:off x="2871" y="4309"/>
                  <a:ext cx="202" cy="162"/>
                </a:xfrm>
                <a:custGeom>
                  <a:avLst/>
                  <a:gdLst>
                    <a:gd name="T0" fmla="*/ 65 w 202"/>
                    <a:gd name="T1" fmla="*/ 5 h 162"/>
                    <a:gd name="T2" fmla="*/ 57 w 202"/>
                    <a:gd name="T3" fmla="*/ 7 h 162"/>
                    <a:gd name="T4" fmla="*/ 46 w 202"/>
                    <a:gd name="T5" fmla="*/ 12 h 162"/>
                    <a:gd name="T6" fmla="*/ 36 w 202"/>
                    <a:gd name="T7" fmla="*/ 18 h 162"/>
                    <a:gd name="T8" fmla="*/ 25 w 202"/>
                    <a:gd name="T9" fmla="*/ 25 h 162"/>
                    <a:gd name="T10" fmla="*/ 19 w 202"/>
                    <a:gd name="T11" fmla="*/ 31 h 162"/>
                    <a:gd name="T12" fmla="*/ 12 w 202"/>
                    <a:gd name="T13" fmla="*/ 40 h 162"/>
                    <a:gd name="T14" fmla="*/ 9 w 202"/>
                    <a:gd name="T15" fmla="*/ 47 h 162"/>
                    <a:gd name="T16" fmla="*/ 5 w 202"/>
                    <a:gd name="T17" fmla="*/ 55 h 162"/>
                    <a:gd name="T18" fmla="*/ 2 w 202"/>
                    <a:gd name="T19" fmla="*/ 63 h 162"/>
                    <a:gd name="T20" fmla="*/ 0 w 202"/>
                    <a:gd name="T21" fmla="*/ 76 h 162"/>
                    <a:gd name="T22" fmla="*/ 12 w 202"/>
                    <a:gd name="T23" fmla="*/ 90 h 162"/>
                    <a:gd name="T24" fmla="*/ 19 w 202"/>
                    <a:gd name="T25" fmla="*/ 102 h 162"/>
                    <a:gd name="T26" fmla="*/ 26 w 202"/>
                    <a:gd name="T27" fmla="*/ 115 h 162"/>
                    <a:gd name="T28" fmla="*/ 31 w 202"/>
                    <a:gd name="T29" fmla="*/ 128 h 162"/>
                    <a:gd name="T30" fmla="*/ 46 w 202"/>
                    <a:gd name="T31" fmla="*/ 161 h 162"/>
                    <a:gd name="T32" fmla="*/ 52 w 202"/>
                    <a:gd name="T33" fmla="*/ 137 h 162"/>
                    <a:gd name="T34" fmla="*/ 57 w 202"/>
                    <a:gd name="T35" fmla="*/ 122 h 162"/>
                    <a:gd name="T36" fmla="*/ 64 w 202"/>
                    <a:gd name="T37" fmla="*/ 108 h 162"/>
                    <a:gd name="T38" fmla="*/ 72 w 202"/>
                    <a:gd name="T39" fmla="*/ 95 h 162"/>
                    <a:gd name="T40" fmla="*/ 85 w 202"/>
                    <a:gd name="T41" fmla="*/ 80 h 162"/>
                    <a:gd name="T42" fmla="*/ 98 w 202"/>
                    <a:gd name="T43" fmla="*/ 64 h 162"/>
                    <a:gd name="T44" fmla="*/ 115 w 202"/>
                    <a:gd name="T45" fmla="*/ 52 h 162"/>
                    <a:gd name="T46" fmla="*/ 132 w 202"/>
                    <a:gd name="T47" fmla="*/ 42 h 162"/>
                    <a:gd name="T48" fmla="*/ 150 w 202"/>
                    <a:gd name="T49" fmla="*/ 33 h 162"/>
                    <a:gd name="T50" fmla="*/ 172 w 202"/>
                    <a:gd name="T51" fmla="*/ 24 h 162"/>
                    <a:gd name="T52" fmla="*/ 201 w 202"/>
                    <a:gd name="T53" fmla="*/ 14 h 162"/>
                    <a:gd name="T54" fmla="*/ 163 w 202"/>
                    <a:gd name="T55" fmla="*/ 11 h 162"/>
                    <a:gd name="T56" fmla="*/ 141 w 202"/>
                    <a:gd name="T57" fmla="*/ 9 h 162"/>
                    <a:gd name="T58" fmla="*/ 118 w 202"/>
                    <a:gd name="T59" fmla="*/ 6 h 162"/>
                    <a:gd name="T60" fmla="*/ 102 w 202"/>
                    <a:gd name="T61" fmla="*/ 4 h 162"/>
                    <a:gd name="T62" fmla="*/ 86 w 202"/>
                    <a:gd name="T63" fmla="*/ 0 h 162"/>
                    <a:gd name="T64" fmla="*/ 77 w 202"/>
                    <a:gd name="T65" fmla="*/ 2 h 162"/>
                    <a:gd name="T66" fmla="*/ 65 w 202"/>
                    <a:gd name="T67" fmla="*/ 5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2"/>
                    <a:gd name="T103" fmla="*/ 0 h 162"/>
                    <a:gd name="T104" fmla="*/ 202 w 202"/>
                    <a:gd name="T105" fmla="*/ 162 h 1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2" h="162">
                      <a:moveTo>
                        <a:pt x="65" y="5"/>
                      </a:moveTo>
                      <a:lnTo>
                        <a:pt x="57" y="7"/>
                      </a:lnTo>
                      <a:lnTo>
                        <a:pt x="46" y="12"/>
                      </a:lnTo>
                      <a:lnTo>
                        <a:pt x="36" y="18"/>
                      </a:lnTo>
                      <a:lnTo>
                        <a:pt x="25" y="25"/>
                      </a:lnTo>
                      <a:lnTo>
                        <a:pt x="19" y="31"/>
                      </a:lnTo>
                      <a:lnTo>
                        <a:pt x="12" y="40"/>
                      </a:lnTo>
                      <a:lnTo>
                        <a:pt x="9" y="47"/>
                      </a:lnTo>
                      <a:lnTo>
                        <a:pt x="5" y="55"/>
                      </a:lnTo>
                      <a:lnTo>
                        <a:pt x="2" y="63"/>
                      </a:lnTo>
                      <a:lnTo>
                        <a:pt x="0" y="76"/>
                      </a:lnTo>
                      <a:lnTo>
                        <a:pt x="12" y="90"/>
                      </a:lnTo>
                      <a:lnTo>
                        <a:pt x="19" y="102"/>
                      </a:lnTo>
                      <a:lnTo>
                        <a:pt x="26" y="115"/>
                      </a:lnTo>
                      <a:lnTo>
                        <a:pt x="31" y="128"/>
                      </a:lnTo>
                      <a:lnTo>
                        <a:pt x="46" y="161"/>
                      </a:lnTo>
                      <a:lnTo>
                        <a:pt x="52" y="137"/>
                      </a:lnTo>
                      <a:lnTo>
                        <a:pt x="57" y="122"/>
                      </a:lnTo>
                      <a:lnTo>
                        <a:pt x="64" y="108"/>
                      </a:lnTo>
                      <a:lnTo>
                        <a:pt x="72" y="95"/>
                      </a:lnTo>
                      <a:lnTo>
                        <a:pt x="85" y="80"/>
                      </a:lnTo>
                      <a:lnTo>
                        <a:pt x="98" y="64"/>
                      </a:lnTo>
                      <a:lnTo>
                        <a:pt x="115" y="52"/>
                      </a:lnTo>
                      <a:lnTo>
                        <a:pt x="132" y="42"/>
                      </a:lnTo>
                      <a:lnTo>
                        <a:pt x="150" y="33"/>
                      </a:lnTo>
                      <a:lnTo>
                        <a:pt x="172" y="24"/>
                      </a:lnTo>
                      <a:lnTo>
                        <a:pt x="201" y="14"/>
                      </a:lnTo>
                      <a:lnTo>
                        <a:pt x="163" y="11"/>
                      </a:lnTo>
                      <a:lnTo>
                        <a:pt x="141" y="9"/>
                      </a:lnTo>
                      <a:lnTo>
                        <a:pt x="118" y="6"/>
                      </a:lnTo>
                      <a:lnTo>
                        <a:pt x="102" y="4"/>
                      </a:lnTo>
                      <a:lnTo>
                        <a:pt x="86" y="0"/>
                      </a:lnTo>
                      <a:lnTo>
                        <a:pt x="77" y="2"/>
                      </a:lnTo>
                      <a:lnTo>
                        <a:pt x="65" y="5"/>
                      </a:lnTo>
                    </a:path>
                  </a:pathLst>
                </a:custGeom>
                <a:solidFill>
                  <a:srgbClr val="800080"/>
                </a:solidFill>
                <a:ln w="12700" cap="rnd">
                  <a:noFill/>
                  <a:round/>
                  <a:headEnd/>
                  <a:tailEnd/>
                </a:ln>
              </p:spPr>
              <p:txBody>
                <a:bodyPr/>
                <a:lstStyle/>
                <a:p>
                  <a:endParaRPr lang="en-US" dirty="0"/>
                </a:p>
              </p:txBody>
            </p:sp>
            <p:sp>
              <p:nvSpPr>
                <p:cNvPr id="631" name="Freeform 351">
                  <a:extLst>
                    <a:ext uri="{FF2B5EF4-FFF2-40B4-BE49-F238E27FC236}">
                      <a16:creationId xmlns:a16="http://schemas.microsoft.com/office/drawing/2014/main" id="{6C98F776-E249-408C-9CA9-60F448E57403}"/>
                    </a:ext>
                  </a:extLst>
                </p:cNvPr>
                <p:cNvSpPr>
                  <a:spLocks/>
                </p:cNvSpPr>
                <p:nvPr/>
              </p:nvSpPr>
              <p:spPr bwMode="auto">
                <a:xfrm>
                  <a:off x="2960" y="4349"/>
                  <a:ext cx="283" cy="268"/>
                </a:xfrm>
                <a:custGeom>
                  <a:avLst/>
                  <a:gdLst>
                    <a:gd name="T0" fmla="*/ 190 w 283"/>
                    <a:gd name="T1" fmla="*/ 0 h 268"/>
                    <a:gd name="T2" fmla="*/ 282 w 283"/>
                    <a:gd name="T3" fmla="*/ 58 h 268"/>
                    <a:gd name="T4" fmla="*/ 282 w 283"/>
                    <a:gd name="T5" fmla="*/ 267 h 268"/>
                    <a:gd name="T6" fmla="*/ 165 w 283"/>
                    <a:gd name="T7" fmla="*/ 267 h 268"/>
                    <a:gd name="T8" fmla="*/ 0 w 283"/>
                    <a:gd name="T9" fmla="*/ 171 h 268"/>
                    <a:gd name="T10" fmla="*/ 6 w 283"/>
                    <a:gd name="T11" fmla="*/ 154 h 268"/>
                    <a:gd name="T12" fmla="*/ 15 w 283"/>
                    <a:gd name="T13" fmla="*/ 136 h 268"/>
                    <a:gd name="T14" fmla="*/ 30 w 283"/>
                    <a:gd name="T15" fmla="*/ 115 h 268"/>
                    <a:gd name="T16" fmla="*/ 51 w 283"/>
                    <a:gd name="T17" fmla="*/ 91 h 268"/>
                    <a:gd name="T18" fmla="*/ 76 w 283"/>
                    <a:gd name="T19" fmla="*/ 68 h 268"/>
                    <a:gd name="T20" fmla="*/ 105 w 283"/>
                    <a:gd name="T21" fmla="*/ 45 h 268"/>
                    <a:gd name="T22" fmla="*/ 135 w 283"/>
                    <a:gd name="T23" fmla="*/ 25 h 268"/>
                    <a:gd name="T24" fmla="*/ 165 w 283"/>
                    <a:gd name="T25" fmla="*/ 9 h 268"/>
                    <a:gd name="T26" fmla="*/ 190 w 283"/>
                    <a:gd name="T27" fmla="*/ 0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3"/>
                    <a:gd name="T43" fmla="*/ 0 h 268"/>
                    <a:gd name="T44" fmla="*/ 283 w 283"/>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3" h="268">
                      <a:moveTo>
                        <a:pt x="190" y="0"/>
                      </a:moveTo>
                      <a:lnTo>
                        <a:pt x="282" y="58"/>
                      </a:lnTo>
                      <a:lnTo>
                        <a:pt x="282" y="267"/>
                      </a:lnTo>
                      <a:lnTo>
                        <a:pt x="165" y="267"/>
                      </a:lnTo>
                      <a:lnTo>
                        <a:pt x="0" y="171"/>
                      </a:lnTo>
                      <a:lnTo>
                        <a:pt x="6" y="154"/>
                      </a:lnTo>
                      <a:lnTo>
                        <a:pt x="15" y="136"/>
                      </a:lnTo>
                      <a:lnTo>
                        <a:pt x="30" y="115"/>
                      </a:lnTo>
                      <a:lnTo>
                        <a:pt x="51" y="91"/>
                      </a:lnTo>
                      <a:lnTo>
                        <a:pt x="76" y="68"/>
                      </a:lnTo>
                      <a:lnTo>
                        <a:pt x="105" y="45"/>
                      </a:lnTo>
                      <a:lnTo>
                        <a:pt x="135" y="25"/>
                      </a:lnTo>
                      <a:lnTo>
                        <a:pt x="165" y="9"/>
                      </a:lnTo>
                      <a:lnTo>
                        <a:pt x="190" y="0"/>
                      </a:lnTo>
                    </a:path>
                  </a:pathLst>
                </a:custGeom>
                <a:solidFill>
                  <a:srgbClr val="800080"/>
                </a:solidFill>
                <a:ln w="12700" cap="rnd">
                  <a:noFill/>
                  <a:round/>
                  <a:headEnd/>
                  <a:tailEnd/>
                </a:ln>
              </p:spPr>
              <p:txBody>
                <a:bodyPr/>
                <a:lstStyle/>
                <a:p>
                  <a:endParaRPr lang="en-US" dirty="0"/>
                </a:p>
              </p:txBody>
            </p:sp>
            <p:grpSp>
              <p:nvGrpSpPr>
                <p:cNvPr id="632" name="Group 352">
                  <a:extLst>
                    <a:ext uri="{FF2B5EF4-FFF2-40B4-BE49-F238E27FC236}">
                      <a16:creationId xmlns:a16="http://schemas.microsoft.com/office/drawing/2014/main" id="{B1221E4C-E68D-44E7-8F7E-25271C3C532A}"/>
                    </a:ext>
                  </a:extLst>
                </p:cNvPr>
                <p:cNvGrpSpPr>
                  <a:grpSpLocks/>
                </p:cNvGrpSpPr>
                <p:nvPr/>
              </p:nvGrpSpPr>
              <p:grpSpPr bwMode="auto">
                <a:xfrm>
                  <a:off x="2937" y="4437"/>
                  <a:ext cx="11" cy="10"/>
                  <a:chOff x="2937" y="4437"/>
                  <a:chExt cx="11" cy="10"/>
                </a:xfrm>
              </p:grpSpPr>
              <p:sp>
                <p:nvSpPr>
                  <p:cNvPr id="741" name="Oval 353">
                    <a:extLst>
                      <a:ext uri="{FF2B5EF4-FFF2-40B4-BE49-F238E27FC236}">
                        <a16:creationId xmlns:a16="http://schemas.microsoft.com/office/drawing/2014/main" id="{6AC03D79-8576-4524-B168-76FBB781DFD1}"/>
                      </a:ext>
                    </a:extLst>
                  </p:cNvPr>
                  <p:cNvSpPr>
                    <a:spLocks noChangeArrowheads="1"/>
                  </p:cNvSpPr>
                  <p:nvPr/>
                </p:nvSpPr>
                <p:spPr bwMode="auto">
                  <a:xfrm>
                    <a:off x="2940" y="4437"/>
                    <a:ext cx="8" cy="10"/>
                  </a:xfrm>
                  <a:prstGeom prst="ellipse">
                    <a:avLst/>
                  </a:prstGeom>
                  <a:solidFill>
                    <a:srgbClr val="004000"/>
                  </a:solidFill>
                  <a:ln w="12700">
                    <a:noFill/>
                    <a:round/>
                    <a:headEnd/>
                    <a:tailEnd/>
                  </a:ln>
                </p:spPr>
                <p:txBody>
                  <a:bodyPr wrap="none" anchor="ctr"/>
                  <a:lstStyle/>
                  <a:p>
                    <a:endParaRPr lang="en-US" dirty="0"/>
                  </a:p>
                </p:txBody>
              </p:sp>
              <p:sp>
                <p:nvSpPr>
                  <p:cNvPr id="742" name="Oval 354">
                    <a:extLst>
                      <a:ext uri="{FF2B5EF4-FFF2-40B4-BE49-F238E27FC236}">
                        <a16:creationId xmlns:a16="http://schemas.microsoft.com/office/drawing/2014/main" id="{2364818F-F393-4E3F-B83F-7FDC8294515C}"/>
                      </a:ext>
                    </a:extLst>
                  </p:cNvPr>
                  <p:cNvSpPr>
                    <a:spLocks noChangeArrowheads="1"/>
                  </p:cNvSpPr>
                  <p:nvPr/>
                </p:nvSpPr>
                <p:spPr bwMode="auto">
                  <a:xfrm>
                    <a:off x="2937" y="4437"/>
                    <a:ext cx="9" cy="10"/>
                  </a:xfrm>
                  <a:prstGeom prst="ellipse">
                    <a:avLst/>
                  </a:prstGeom>
                  <a:solidFill>
                    <a:srgbClr val="00C000"/>
                  </a:solidFill>
                  <a:ln w="12700">
                    <a:noFill/>
                    <a:round/>
                    <a:headEnd/>
                    <a:tailEnd/>
                  </a:ln>
                </p:spPr>
                <p:txBody>
                  <a:bodyPr wrap="none" anchor="ctr"/>
                  <a:lstStyle/>
                  <a:p>
                    <a:endParaRPr lang="en-US" dirty="0"/>
                  </a:p>
                </p:txBody>
              </p:sp>
              <p:sp>
                <p:nvSpPr>
                  <p:cNvPr id="743" name="Oval 355">
                    <a:extLst>
                      <a:ext uri="{FF2B5EF4-FFF2-40B4-BE49-F238E27FC236}">
                        <a16:creationId xmlns:a16="http://schemas.microsoft.com/office/drawing/2014/main" id="{74A98C10-9A00-48CF-992E-29D479B49710}"/>
                      </a:ext>
                    </a:extLst>
                  </p:cNvPr>
                  <p:cNvSpPr>
                    <a:spLocks noChangeArrowheads="1"/>
                  </p:cNvSpPr>
                  <p:nvPr/>
                </p:nvSpPr>
                <p:spPr bwMode="auto">
                  <a:xfrm>
                    <a:off x="2941" y="4437"/>
                    <a:ext cx="1" cy="2"/>
                  </a:xfrm>
                  <a:prstGeom prst="ellipse">
                    <a:avLst/>
                  </a:prstGeom>
                  <a:solidFill>
                    <a:srgbClr val="40FF40"/>
                  </a:solidFill>
                  <a:ln w="12700">
                    <a:noFill/>
                    <a:round/>
                    <a:headEnd/>
                    <a:tailEnd/>
                  </a:ln>
                </p:spPr>
                <p:txBody>
                  <a:bodyPr wrap="none" anchor="ctr"/>
                  <a:lstStyle/>
                  <a:p>
                    <a:endParaRPr lang="en-US" dirty="0"/>
                  </a:p>
                </p:txBody>
              </p:sp>
            </p:grpSp>
            <p:grpSp>
              <p:nvGrpSpPr>
                <p:cNvPr id="633" name="Group 356">
                  <a:extLst>
                    <a:ext uri="{FF2B5EF4-FFF2-40B4-BE49-F238E27FC236}">
                      <a16:creationId xmlns:a16="http://schemas.microsoft.com/office/drawing/2014/main" id="{3F8DE921-3853-48D3-AA05-86D32F612BAC}"/>
                    </a:ext>
                  </a:extLst>
                </p:cNvPr>
                <p:cNvGrpSpPr>
                  <a:grpSpLocks/>
                </p:cNvGrpSpPr>
                <p:nvPr/>
              </p:nvGrpSpPr>
              <p:grpSpPr bwMode="auto">
                <a:xfrm>
                  <a:off x="2987" y="4430"/>
                  <a:ext cx="10" cy="9"/>
                  <a:chOff x="2987" y="4430"/>
                  <a:chExt cx="10" cy="9"/>
                </a:xfrm>
              </p:grpSpPr>
              <p:sp>
                <p:nvSpPr>
                  <p:cNvPr id="738" name="Oval 357">
                    <a:extLst>
                      <a:ext uri="{FF2B5EF4-FFF2-40B4-BE49-F238E27FC236}">
                        <a16:creationId xmlns:a16="http://schemas.microsoft.com/office/drawing/2014/main" id="{B7219FF1-3C6C-4BB5-BC14-119644BB1A9E}"/>
                      </a:ext>
                    </a:extLst>
                  </p:cNvPr>
                  <p:cNvSpPr>
                    <a:spLocks noChangeArrowheads="1"/>
                  </p:cNvSpPr>
                  <p:nvPr/>
                </p:nvSpPr>
                <p:spPr bwMode="auto">
                  <a:xfrm>
                    <a:off x="2989" y="4431"/>
                    <a:ext cx="8" cy="8"/>
                  </a:xfrm>
                  <a:prstGeom prst="ellipse">
                    <a:avLst/>
                  </a:prstGeom>
                  <a:solidFill>
                    <a:srgbClr val="004000"/>
                  </a:solidFill>
                  <a:ln w="12700">
                    <a:noFill/>
                    <a:round/>
                    <a:headEnd/>
                    <a:tailEnd/>
                  </a:ln>
                </p:spPr>
                <p:txBody>
                  <a:bodyPr wrap="none" anchor="ctr"/>
                  <a:lstStyle/>
                  <a:p>
                    <a:endParaRPr lang="en-US" dirty="0"/>
                  </a:p>
                </p:txBody>
              </p:sp>
              <p:sp>
                <p:nvSpPr>
                  <p:cNvPr id="739" name="Oval 358">
                    <a:extLst>
                      <a:ext uri="{FF2B5EF4-FFF2-40B4-BE49-F238E27FC236}">
                        <a16:creationId xmlns:a16="http://schemas.microsoft.com/office/drawing/2014/main" id="{63EF007B-D842-4BE7-B7F3-45D89A51906B}"/>
                      </a:ext>
                    </a:extLst>
                  </p:cNvPr>
                  <p:cNvSpPr>
                    <a:spLocks noChangeArrowheads="1"/>
                  </p:cNvSpPr>
                  <p:nvPr/>
                </p:nvSpPr>
                <p:spPr bwMode="auto">
                  <a:xfrm>
                    <a:off x="2987" y="4430"/>
                    <a:ext cx="9" cy="8"/>
                  </a:xfrm>
                  <a:prstGeom prst="ellipse">
                    <a:avLst/>
                  </a:prstGeom>
                  <a:solidFill>
                    <a:srgbClr val="00C000"/>
                  </a:solidFill>
                  <a:ln w="12700">
                    <a:noFill/>
                    <a:round/>
                    <a:headEnd/>
                    <a:tailEnd/>
                  </a:ln>
                </p:spPr>
                <p:txBody>
                  <a:bodyPr wrap="none" anchor="ctr"/>
                  <a:lstStyle/>
                  <a:p>
                    <a:endParaRPr lang="en-US" dirty="0"/>
                  </a:p>
                </p:txBody>
              </p:sp>
              <p:sp>
                <p:nvSpPr>
                  <p:cNvPr id="740" name="Oval 359">
                    <a:extLst>
                      <a:ext uri="{FF2B5EF4-FFF2-40B4-BE49-F238E27FC236}">
                        <a16:creationId xmlns:a16="http://schemas.microsoft.com/office/drawing/2014/main" id="{432DE965-AD6D-4AE9-909A-0257E1D64D6D}"/>
                      </a:ext>
                    </a:extLst>
                  </p:cNvPr>
                  <p:cNvSpPr>
                    <a:spLocks noChangeArrowheads="1"/>
                  </p:cNvSpPr>
                  <p:nvPr/>
                </p:nvSpPr>
                <p:spPr bwMode="auto">
                  <a:xfrm>
                    <a:off x="2990" y="4431"/>
                    <a:ext cx="1" cy="1"/>
                  </a:xfrm>
                  <a:prstGeom prst="ellipse">
                    <a:avLst/>
                  </a:prstGeom>
                  <a:solidFill>
                    <a:srgbClr val="40FF40"/>
                  </a:solidFill>
                  <a:ln w="12700">
                    <a:noFill/>
                    <a:round/>
                    <a:headEnd/>
                    <a:tailEnd/>
                  </a:ln>
                </p:spPr>
                <p:txBody>
                  <a:bodyPr wrap="none" anchor="ctr"/>
                  <a:lstStyle/>
                  <a:p>
                    <a:endParaRPr lang="en-US" dirty="0"/>
                  </a:p>
                </p:txBody>
              </p:sp>
            </p:grpSp>
            <p:grpSp>
              <p:nvGrpSpPr>
                <p:cNvPr id="634" name="Group 360">
                  <a:extLst>
                    <a:ext uri="{FF2B5EF4-FFF2-40B4-BE49-F238E27FC236}">
                      <a16:creationId xmlns:a16="http://schemas.microsoft.com/office/drawing/2014/main" id="{9128F80C-044F-4D3B-B7BC-9F4A97F31242}"/>
                    </a:ext>
                  </a:extLst>
                </p:cNvPr>
                <p:cNvGrpSpPr>
                  <a:grpSpLocks/>
                </p:cNvGrpSpPr>
                <p:nvPr/>
              </p:nvGrpSpPr>
              <p:grpSpPr bwMode="auto">
                <a:xfrm>
                  <a:off x="2968" y="4455"/>
                  <a:ext cx="7" cy="7"/>
                  <a:chOff x="2968" y="4455"/>
                  <a:chExt cx="7" cy="7"/>
                </a:xfrm>
              </p:grpSpPr>
              <p:sp>
                <p:nvSpPr>
                  <p:cNvPr id="735" name="Oval 361">
                    <a:extLst>
                      <a:ext uri="{FF2B5EF4-FFF2-40B4-BE49-F238E27FC236}">
                        <a16:creationId xmlns:a16="http://schemas.microsoft.com/office/drawing/2014/main" id="{034BA345-56AD-4B5D-A980-2F447C630F6B}"/>
                      </a:ext>
                    </a:extLst>
                  </p:cNvPr>
                  <p:cNvSpPr>
                    <a:spLocks noChangeArrowheads="1"/>
                  </p:cNvSpPr>
                  <p:nvPr/>
                </p:nvSpPr>
                <p:spPr bwMode="auto">
                  <a:xfrm>
                    <a:off x="2971" y="4456"/>
                    <a:ext cx="4" cy="6"/>
                  </a:xfrm>
                  <a:prstGeom prst="ellipse">
                    <a:avLst/>
                  </a:prstGeom>
                  <a:solidFill>
                    <a:srgbClr val="004000"/>
                  </a:solidFill>
                  <a:ln w="12700">
                    <a:noFill/>
                    <a:round/>
                    <a:headEnd/>
                    <a:tailEnd/>
                  </a:ln>
                </p:spPr>
                <p:txBody>
                  <a:bodyPr wrap="none" anchor="ctr"/>
                  <a:lstStyle/>
                  <a:p>
                    <a:endParaRPr lang="en-US" dirty="0"/>
                  </a:p>
                </p:txBody>
              </p:sp>
              <p:sp>
                <p:nvSpPr>
                  <p:cNvPr id="736" name="Oval 362">
                    <a:extLst>
                      <a:ext uri="{FF2B5EF4-FFF2-40B4-BE49-F238E27FC236}">
                        <a16:creationId xmlns:a16="http://schemas.microsoft.com/office/drawing/2014/main" id="{FFED52CA-23C6-4285-ACFF-2A49EE0D873E}"/>
                      </a:ext>
                    </a:extLst>
                  </p:cNvPr>
                  <p:cNvSpPr>
                    <a:spLocks noChangeArrowheads="1"/>
                  </p:cNvSpPr>
                  <p:nvPr/>
                </p:nvSpPr>
                <p:spPr bwMode="auto">
                  <a:xfrm>
                    <a:off x="2968" y="4455"/>
                    <a:ext cx="6" cy="6"/>
                  </a:xfrm>
                  <a:prstGeom prst="ellipse">
                    <a:avLst/>
                  </a:prstGeom>
                  <a:solidFill>
                    <a:srgbClr val="00C000"/>
                  </a:solidFill>
                  <a:ln w="12700">
                    <a:noFill/>
                    <a:round/>
                    <a:headEnd/>
                    <a:tailEnd/>
                  </a:ln>
                </p:spPr>
                <p:txBody>
                  <a:bodyPr wrap="none" anchor="ctr"/>
                  <a:lstStyle/>
                  <a:p>
                    <a:endParaRPr lang="en-US" dirty="0"/>
                  </a:p>
                </p:txBody>
              </p:sp>
              <p:sp>
                <p:nvSpPr>
                  <p:cNvPr id="737" name="Oval 363">
                    <a:extLst>
                      <a:ext uri="{FF2B5EF4-FFF2-40B4-BE49-F238E27FC236}">
                        <a16:creationId xmlns:a16="http://schemas.microsoft.com/office/drawing/2014/main" id="{C4165FAE-1975-4EED-87FE-5BDD4E49515C}"/>
                      </a:ext>
                    </a:extLst>
                  </p:cNvPr>
                  <p:cNvSpPr>
                    <a:spLocks noChangeArrowheads="1"/>
                  </p:cNvSpPr>
                  <p:nvPr/>
                </p:nvSpPr>
                <p:spPr bwMode="auto">
                  <a:xfrm>
                    <a:off x="2971" y="4456"/>
                    <a:ext cx="1" cy="1"/>
                  </a:xfrm>
                  <a:prstGeom prst="ellipse">
                    <a:avLst/>
                  </a:prstGeom>
                  <a:solidFill>
                    <a:srgbClr val="40FF40"/>
                  </a:solidFill>
                  <a:ln w="12700">
                    <a:noFill/>
                    <a:round/>
                    <a:headEnd/>
                    <a:tailEnd/>
                  </a:ln>
                </p:spPr>
                <p:txBody>
                  <a:bodyPr wrap="none" anchor="ctr"/>
                  <a:lstStyle/>
                  <a:p>
                    <a:endParaRPr lang="en-US" dirty="0"/>
                  </a:p>
                </p:txBody>
              </p:sp>
            </p:grpSp>
            <p:grpSp>
              <p:nvGrpSpPr>
                <p:cNvPr id="635" name="Group 364">
                  <a:extLst>
                    <a:ext uri="{FF2B5EF4-FFF2-40B4-BE49-F238E27FC236}">
                      <a16:creationId xmlns:a16="http://schemas.microsoft.com/office/drawing/2014/main" id="{2725C13F-219D-413F-ADC8-94C593493556}"/>
                    </a:ext>
                  </a:extLst>
                </p:cNvPr>
                <p:cNvGrpSpPr>
                  <a:grpSpLocks/>
                </p:cNvGrpSpPr>
                <p:nvPr/>
              </p:nvGrpSpPr>
              <p:grpSpPr bwMode="auto">
                <a:xfrm>
                  <a:off x="2932" y="4462"/>
                  <a:ext cx="3" cy="3"/>
                  <a:chOff x="2932" y="4462"/>
                  <a:chExt cx="3" cy="3"/>
                </a:xfrm>
              </p:grpSpPr>
              <p:sp>
                <p:nvSpPr>
                  <p:cNvPr id="732" name="Oval 365">
                    <a:extLst>
                      <a:ext uri="{FF2B5EF4-FFF2-40B4-BE49-F238E27FC236}">
                        <a16:creationId xmlns:a16="http://schemas.microsoft.com/office/drawing/2014/main" id="{57A20943-558D-43ED-BD6A-FD0175A79554}"/>
                      </a:ext>
                    </a:extLst>
                  </p:cNvPr>
                  <p:cNvSpPr>
                    <a:spLocks noChangeArrowheads="1"/>
                  </p:cNvSpPr>
                  <p:nvPr/>
                </p:nvSpPr>
                <p:spPr bwMode="auto">
                  <a:xfrm>
                    <a:off x="2932" y="4462"/>
                    <a:ext cx="2" cy="3"/>
                  </a:xfrm>
                  <a:prstGeom prst="ellipse">
                    <a:avLst/>
                  </a:prstGeom>
                  <a:solidFill>
                    <a:srgbClr val="004000"/>
                  </a:solidFill>
                  <a:ln w="12700">
                    <a:noFill/>
                    <a:round/>
                    <a:headEnd/>
                    <a:tailEnd/>
                  </a:ln>
                </p:spPr>
                <p:txBody>
                  <a:bodyPr wrap="none" anchor="ctr"/>
                  <a:lstStyle/>
                  <a:p>
                    <a:endParaRPr lang="en-US" dirty="0"/>
                  </a:p>
                </p:txBody>
              </p:sp>
              <p:sp>
                <p:nvSpPr>
                  <p:cNvPr id="733" name="Oval 366">
                    <a:extLst>
                      <a:ext uri="{FF2B5EF4-FFF2-40B4-BE49-F238E27FC236}">
                        <a16:creationId xmlns:a16="http://schemas.microsoft.com/office/drawing/2014/main" id="{E9AB90EE-3C8B-4674-B1A1-D2A4742D9C6D}"/>
                      </a:ext>
                    </a:extLst>
                  </p:cNvPr>
                  <p:cNvSpPr>
                    <a:spLocks noChangeArrowheads="1"/>
                  </p:cNvSpPr>
                  <p:nvPr/>
                </p:nvSpPr>
                <p:spPr bwMode="auto">
                  <a:xfrm>
                    <a:off x="2932" y="4462"/>
                    <a:ext cx="1" cy="3"/>
                  </a:xfrm>
                  <a:prstGeom prst="ellipse">
                    <a:avLst/>
                  </a:prstGeom>
                  <a:solidFill>
                    <a:srgbClr val="00C000"/>
                  </a:solidFill>
                  <a:ln w="12700">
                    <a:noFill/>
                    <a:round/>
                    <a:headEnd/>
                    <a:tailEnd/>
                  </a:ln>
                </p:spPr>
                <p:txBody>
                  <a:bodyPr wrap="none" anchor="ctr"/>
                  <a:lstStyle/>
                  <a:p>
                    <a:endParaRPr lang="en-US" dirty="0"/>
                  </a:p>
                </p:txBody>
              </p:sp>
              <p:sp>
                <p:nvSpPr>
                  <p:cNvPr id="734" name="Oval 367">
                    <a:extLst>
                      <a:ext uri="{FF2B5EF4-FFF2-40B4-BE49-F238E27FC236}">
                        <a16:creationId xmlns:a16="http://schemas.microsoft.com/office/drawing/2014/main" id="{DE9344A6-5671-4A75-B5B7-B231A697BB2A}"/>
                      </a:ext>
                    </a:extLst>
                  </p:cNvPr>
                  <p:cNvSpPr>
                    <a:spLocks noChangeArrowheads="1"/>
                  </p:cNvSpPr>
                  <p:nvPr/>
                </p:nvSpPr>
                <p:spPr bwMode="auto">
                  <a:xfrm>
                    <a:off x="2932" y="4462"/>
                    <a:ext cx="3" cy="1"/>
                  </a:xfrm>
                  <a:prstGeom prst="ellipse">
                    <a:avLst/>
                  </a:prstGeom>
                  <a:solidFill>
                    <a:srgbClr val="40FF40"/>
                  </a:solidFill>
                  <a:ln w="12700">
                    <a:noFill/>
                    <a:round/>
                    <a:headEnd/>
                    <a:tailEnd/>
                  </a:ln>
                </p:spPr>
                <p:txBody>
                  <a:bodyPr wrap="none" anchor="ctr"/>
                  <a:lstStyle/>
                  <a:p>
                    <a:endParaRPr lang="en-US" dirty="0"/>
                  </a:p>
                </p:txBody>
              </p:sp>
            </p:grpSp>
            <p:grpSp>
              <p:nvGrpSpPr>
                <p:cNvPr id="636" name="Group 368">
                  <a:extLst>
                    <a:ext uri="{FF2B5EF4-FFF2-40B4-BE49-F238E27FC236}">
                      <a16:creationId xmlns:a16="http://schemas.microsoft.com/office/drawing/2014/main" id="{B9E9CAC3-81CE-4D6C-8BB6-E51A7434BB60}"/>
                    </a:ext>
                  </a:extLst>
                </p:cNvPr>
                <p:cNvGrpSpPr>
                  <a:grpSpLocks/>
                </p:cNvGrpSpPr>
                <p:nvPr/>
              </p:nvGrpSpPr>
              <p:grpSpPr bwMode="auto">
                <a:xfrm>
                  <a:off x="2949" y="4414"/>
                  <a:ext cx="3" cy="4"/>
                  <a:chOff x="2949" y="4414"/>
                  <a:chExt cx="3" cy="4"/>
                </a:xfrm>
              </p:grpSpPr>
              <p:sp>
                <p:nvSpPr>
                  <p:cNvPr id="729" name="Oval 369">
                    <a:extLst>
                      <a:ext uri="{FF2B5EF4-FFF2-40B4-BE49-F238E27FC236}">
                        <a16:creationId xmlns:a16="http://schemas.microsoft.com/office/drawing/2014/main" id="{A55D33DB-798C-4631-858B-8ADC7D1E79FA}"/>
                      </a:ext>
                    </a:extLst>
                  </p:cNvPr>
                  <p:cNvSpPr>
                    <a:spLocks noChangeArrowheads="1"/>
                  </p:cNvSpPr>
                  <p:nvPr/>
                </p:nvSpPr>
                <p:spPr bwMode="auto">
                  <a:xfrm>
                    <a:off x="2951" y="4414"/>
                    <a:ext cx="1" cy="4"/>
                  </a:xfrm>
                  <a:prstGeom prst="ellipse">
                    <a:avLst/>
                  </a:prstGeom>
                  <a:solidFill>
                    <a:srgbClr val="004000"/>
                  </a:solidFill>
                  <a:ln w="12700">
                    <a:noFill/>
                    <a:round/>
                    <a:headEnd/>
                    <a:tailEnd/>
                  </a:ln>
                </p:spPr>
                <p:txBody>
                  <a:bodyPr wrap="none" anchor="ctr"/>
                  <a:lstStyle/>
                  <a:p>
                    <a:endParaRPr lang="en-US" dirty="0"/>
                  </a:p>
                </p:txBody>
              </p:sp>
              <p:sp>
                <p:nvSpPr>
                  <p:cNvPr id="730" name="Oval 370">
                    <a:extLst>
                      <a:ext uri="{FF2B5EF4-FFF2-40B4-BE49-F238E27FC236}">
                        <a16:creationId xmlns:a16="http://schemas.microsoft.com/office/drawing/2014/main" id="{A6F5621A-8E7F-4308-ABD2-8B7A5EAF91AE}"/>
                      </a:ext>
                    </a:extLst>
                  </p:cNvPr>
                  <p:cNvSpPr>
                    <a:spLocks noChangeArrowheads="1"/>
                  </p:cNvSpPr>
                  <p:nvPr/>
                </p:nvSpPr>
                <p:spPr bwMode="auto">
                  <a:xfrm>
                    <a:off x="2951" y="4414"/>
                    <a:ext cx="1" cy="4"/>
                  </a:xfrm>
                  <a:prstGeom prst="ellipse">
                    <a:avLst/>
                  </a:prstGeom>
                  <a:solidFill>
                    <a:srgbClr val="00C000"/>
                  </a:solidFill>
                  <a:ln w="12700">
                    <a:noFill/>
                    <a:round/>
                    <a:headEnd/>
                    <a:tailEnd/>
                  </a:ln>
                </p:spPr>
                <p:txBody>
                  <a:bodyPr wrap="none" anchor="ctr"/>
                  <a:lstStyle/>
                  <a:p>
                    <a:endParaRPr lang="en-US" dirty="0"/>
                  </a:p>
                </p:txBody>
              </p:sp>
              <p:sp>
                <p:nvSpPr>
                  <p:cNvPr id="731" name="Oval 371">
                    <a:extLst>
                      <a:ext uri="{FF2B5EF4-FFF2-40B4-BE49-F238E27FC236}">
                        <a16:creationId xmlns:a16="http://schemas.microsoft.com/office/drawing/2014/main" id="{9EC23D8F-D10E-4397-8C3D-BFE2177DC625}"/>
                      </a:ext>
                    </a:extLst>
                  </p:cNvPr>
                  <p:cNvSpPr>
                    <a:spLocks noChangeArrowheads="1"/>
                  </p:cNvSpPr>
                  <p:nvPr/>
                </p:nvSpPr>
                <p:spPr bwMode="auto">
                  <a:xfrm>
                    <a:off x="2949" y="4414"/>
                    <a:ext cx="3" cy="1"/>
                  </a:xfrm>
                  <a:prstGeom prst="ellipse">
                    <a:avLst/>
                  </a:prstGeom>
                  <a:solidFill>
                    <a:srgbClr val="40FF40"/>
                  </a:solidFill>
                  <a:ln w="12700">
                    <a:noFill/>
                    <a:round/>
                    <a:headEnd/>
                    <a:tailEnd/>
                  </a:ln>
                </p:spPr>
                <p:txBody>
                  <a:bodyPr wrap="none" anchor="ctr"/>
                  <a:lstStyle/>
                  <a:p>
                    <a:endParaRPr lang="en-US" dirty="0"/>
                  </a:p>
                </p:txBody>
              </p:sp>
            </p:grpSp>
            <p:grpSp>
              <p:nvGrpSpPr>
                <p:cNvPr id="637" name="Group 372">
                  <a:extLst>
                    <a:ext uri="{FF2B5EF4-FFF2-40B4-BE49-F238E27FC236}">
                      <a16:creationId xmlns:a16="http://schemas.microsoft.com/office/drawing/2014/main" id="{6F1639F3-96E9-4FAD-A624-B6385F4F33AE}"/>
                    </a:ext>
                  </a:extLst>
                </p:cNvPr>
                <p:cNvGrpSpPr>
                  <a:grpSpLocks/>
                </p:cNvGrpSpPr>
                <p:nvPr/>
              </p:nvGrpSpPr>
              <p:grpSpPr bwMode="auto">
                <a:xfrm>
                  <a:off x="2797" y="4307"/>
                  <a:ext cx="9" cy="11"/>
                  <a:chOff x="2797" y="4307"/>
                  <a:chExt cx="9" cy="11"/>
                </a:xfrm>
              </p:grpSpPr>
              <p:sp>
                <p:nvSpPr>
                  <p:cNvPr id="726" name="Oval 373">
                    <a:extLst>
                      <a:ext uri="{FF2B5EF4-FFF2-40B4-BE49-F238E27FC236}">
                        <a16:creationId xmlns:a16="http://schemas.microsoft.com/office/drawing/2014/main" id="{96DE6FC2-9274-4534-9F26-B24B21803B8A}"/>
                      </a:ext>
                    </a:extLst>
                  </p:cNvPr>
                  <p:cNvSpPr>
                    <a:spLocks noChangeArrowheads="1"/>
                  </p:cNvSpPr>
                  <p:nvPr/>
                </p:nvSpPr>
                <p:spPr bwMode="auto">
                  <a:xfrm>
                    <a:off x="2797" y="4308"/>
                    <a:ext cx="9" cy="10"/>
                  </a:xfrm>
                  <a:prstGeom prst="ellipse">
                    <a:avLst/>
                  </a:prstGeom>
                  <a:solidFill>
                    <a:srgbClr val="004000"/>
                  </a:solidFill>
                  <a:ln w="12700">
                    <a:noFill/>
                    <a:round/>
                    <a:headEnd/>
                    <a:tailEnd/>
                  </a:ln>
                </p:spPr>
                <p:txBody>
                  <a:bodyPr wrap="none" anchor="ctr"/>
                  <a:lstStyle/>
                  <a:p>
                    <a:endParaRPr lang="en-US" dirty="0"/>
                  </a:p>
                </p:txBody>
              </p:sp>
              <p:sp>
                <p:nvSpPr>
                  <p:cNvPr id="727" name="Oval 374">
                    <a:extLst>
                      <a:ext uri="{FF2B5EF4-FFF2-40B4-BE49-F238E27FC236}">
                        <a16:creationId xmlns:a16="http://schemas.microsoft.com/office/drawing/2014/main" id="{6DE62D5C-71B0-48C5-A26C-F067914D18E1}"/>
                      </a:ext>
                    </a:extLst>
                  </p:cNvPr>
                  <p:cNvSpPr>
                    <a:spLocks noChangeArrowheads="1"/>
                  </p:cNvSpPr>
                  <p:nvPr/>
                </p:nvSpPr>
                <p:spPr bwMode="auto">
                  <a:xfrm>
                    <a:off x="2797" y="4307"/>
                    <a:ext cx="8" cy="9"/>
                  </a:xfrm>
                  <a:prstGeom prst="ellipse">
                    <a:avLst/>
                  </a:prstGeom>
                  <a:solidFill>
                    <a:srgbClr val="00C000"/>
                  </a:solidFill>
                  <a:ln w="12700">
                    <a:noFill/>
                    <a:round/>
                    <a:headEnd/>
                    <a:tailEnd/>
                  </a:ln>
                </p:spPr>
                <p:txBody>
                  <a:bodyPr wrap="none" anchor="ctr"/>
                  <a:lstStyle/>
                  <a:p>
                    <a:endParaRPr lang="en-US" dirty="0"/>
                  </a:p>
                </p:txBody>
              </p:sp>
              <p:sp>
                <p:nvSpPr>
                  <p:cNvPr id="728" name="Oval 375">
                    <a:extLst>
                      <a:ext uri="{FF2B5EF4-FFF2-40B4-BE49-F238E27FC236}">
                        <a16:creationId xmlns:a16="http://schemas.microsoft.com/office/drawing/2014/main" id="{EECCEE86-0F70-4D89-9089-6EFCDFC1DF20}"/>
                      </a:ext>
                    </a:extLst>
                  </p:cNvPr>
                  <p:cNvSpPr>
                    <a:spLocks noChangeArrowheads="1"/>
                  </p:cNvSpPr>
                  <p:nvPr/>
                </p:nvSpPr>
                <p:spPr bwMode="auto">
                  <a:xfrm>
                    <a:off x="2800" y="4308"/>
                    <a:ext cx="1" cy="1"/>
                  </a:xfrm>
                  <a:prstGeom prst="ellipse">
                    <a:avLst/>
                  </a:prstGeom>
                  <a:solidFill>
                    <a:srgbClr val="40FF40"/>
                  </a:solidFill>
                  <a:ln w="12700">
                    <a:noFill/>
                    <a:round/>
                    <a:headEnd/>
                    <a:tailEnd/>
                  </a:ln>
                </p:spPr>
                <p:txBody>
                  <a:bodyPr wrap="none" anchor="ctr"/>
                  <a:lstStyle/>
                  <a:p>
                    <a:endParaRPr lang="en-US" dirty="0"/>
                  </a:p>
                </p:txBody>
              </p:sp>
            </p:grpSp>
            <p:grpSp>
              <p:nvGrpSpPr>
                <p:cNvPr id="638" name="Group 376">
                  <a:extLst>
                    <a:ext uri="{FF2B5EF4-FFF2-40B4-BE49-F238E27FC236}">
                      <a16:creationId xmlns:a16="http://schemas.microsoft.com/office/drawing/2014/main" id="{64FCF236-C845-4781-8379-26737614A867}"/>
                    </a:ext>
                  </a:extLst>
                </p:cNvPr>
                <p:cNvGrpSpPr>
                  <a:grpSpLocks/>
                </p:cNvGrpSpPr>
                <p:nvPr/>
              </p:nvGrpSpPr>
              <p:grpSpPr bwMode="auto">
                <a:xfrm>
                  <a:off x="2866" y="4327"/>
                  <a:ext cx="10" cy="11"/>
                  <a:chOff x="2866" y="4327"/>
                  <a:chExt cx="10" cy="11"/>
                </a:xfrm>
              </p:grpSpPr>
              <p:sp>
                <p:nvSpPr>
                  <p:cNvPr id="723" name="Oval 377">
                    <a:extLst>
                      <a:ext uri="{FF2B5EF4-FFF2-40B4-BE49-F238E27FC236}">
                        <a16:creationId xmlns:a16="http://schemas.microsoft.com/office/drawing/2014/main" id="{EFEF51AD-FDE6-487A-86CE-0DF0F79496EC}"/>
                      </a:ext>
                    </a:extLst>
                  </p:cNvPr>
                  <p:cNvSpPr>
                    <a:spLocks noChangeArrowheads="1"/>
                  </p:cNvSpPr>
                  <p:nvPr/>
                </p:nvSpPr>
                <p:spPr bwMode="auto">
                  <a:xfrm>
                    <a:off x="2868" y="4328"/>
                    <a:ext cx="8" cy="10"/>
                  </a:xfrm>
                  <a:prstGeom prst="ellipse">
                    <a:avLst/>
                  </a:prstGeom>
                  <a:solidFill>
                    <a:srgbClr val="004000"/>
                  </a:solidFill>
                  <a:ln w="12700">
                    <a:noFill/>
                    <a:round/>
                    <a:headEnd/>
                    <a:tailEnd/>
                  </a:ln>
                </p:spPr>
                <p:txBody>
                  <a:bodyPr wrap="none" anchor="ctr"/>
                  <a:lstStyle/>
                  <a:p>
                    <a:endParaRPr lang="en-US" dirty="0"/>
                  </a:p>
                </p:txBody>
              </p:sp>
              <p:sp>
                <p:nvSpPr>
                  <p:cNvPr id="724" name="Oval 378">
                    <a:extLst>
                      <a:ext uri="{FF2B5EF4-FFF2-40B4-BE49-F238E27FC236}">
                        <a16:creationId xmlns:a16="http://schemas.microsoft.com/office/drawing/2014/main" id="{429ED4ED-2E7A-47DE-9E3B-21B3C276A613}"/>
                      </a:ext>
                    </a:extLst>
                  </p:cNvPr>
                  <p:cNvSpPr>
                    <a:spLocks noChangeArrowheads="1"/>
                  </p:cNvSpPr>
                  <p:nvPr/>
                </p:nvSpPr>
                <p:spPr bwMode="auto">
                  <a:xfrm>
                    <a:off x="2866" y="4327"/>
                    <a:ext cx="10" cy="9"/>
                  </a:xfrm>
                  <a:prstGeom prst="ellipse">
                    <a:avLst/>
                  </a:prstGeom>
                  <a:solidFill>
                    <a:srgbClr val="00C000"/>
                  </a:solidFill>
                  <a:ln w="12700">
                    <a:noFill/>
                    <a:round/>
                    <a:headEnd/>
                    <a:tailEnd/>
                  </a:ln>
                </p:spPr>
                <p:txBody>
                  <a:bodyPr wrap="none" anchor="ctr"/>
                  <a:lstStyle/>
                  <a:p>
                    <a:endParaRPr lang="en-US" dirty="0"/>
                  </a:p>
                </p:txBody>
              </p:sp>
              <p:sp>
                <p:nvSpPr>
                  <p:cNvPr id="725" name="Oval 379">
                    <a:extLst>
                      <a:ext uri="{FF2B5EF4-FFF2-40B4-BE49-F238E27FC236}">
                        <a16:creationId xmlns:a16="http://schemas.microsoft.com/office/drawing/2014/main" id="{69089B8A-7E9C-42CE-82D6-3668BDE3CBD5}"/>
                      </a:ext>
                    </a:extLst>
                  </p:cNvPr>
                  <p:cNvSpPr>
                    <a:spLocks noChangeArrowheads="1"/>
                  </p:cNvSpPr>
                  <p:nvPr/>
                </p:nvSpPr>
                <p:spPr bwMode="auto">
                  <a:xfrm>
                    <a:off x="2869" y="4328"/>
                    <a:ext cx="2" cy="2"/>
                  </a:xfrm>
                  <a:prstGeom prst="ellipse">
                    <a:avLst/>
                  </a:prstGeom>
                  <a:solidFill>
                    <a:srgbClr val="40FF40"/>
                  </a:solidFill>
                  <a:ln w="12700">
                    <a:noFill/>
                    <a:round/>
                    <a:headEnd/>
                    <a:tailEnd/>
                  </a:ln>
                </p:spPr>
                <p:txBody>
                  <a:bodyPr wrap="none" anchor="ctr"/>
                  <a:lstStyle/>
                  <a:p>
                    <a:endParaRPr lang="en-US" dirty="0"/>
                  </a:p>
                </p:txBody>
              </p:sp>
            </p:grpSp>
            <p:grpSp>
              <p:nvGrpSpPr>
                <p:cNvPr id="639" name="Group 380">
                  <a:extLst>
                    <a:ext uri="{FF2B5EF4-FFF2-40B4-BE49-F238E27FC236}">
                      <a16:creationId xmlns:a16="http://schemas.microsoft.com/office/drawing/2014/main" id="{6E8B9FDC-DFD2-4FA7-95A1-7B89ABF4A072}"/>
                    </a:ext>
                  </a:extLst>
                </p:cNvPr>
                <p:cNvGrpSpPr>
                  <a:grpSpLocks/>
                </p:cNvGrpSpPr>
                <p:nvPr/>
              </p:nvGrpSpPr>
              <p:grpSpPr bwMode="auto">
                <a:xfrm>
                  <a:off x="2828" y="4326"/>
                  <a:ext cx="5" cy="6"/>
                  <a:chOff x="2828" y="4326"/>
                  <a:chExt cx="5" cy="6"/>
                </a:xfrm>
              </p:grpSpPr>
              <p:sp>
                <p:nvSpPr>
                  <p:cNvPr id="720" name="Oval 381">
                    <a:extLst>
                      <a:ext uri="{FF2B5EF4-FFF2-40B4-BE49-F238E27FC236}">
                        <a16:creationId xmlns:a16="http://schemas.microsoft.com/office/drawing/2014/main" id="{D1D1476E-29FC-4529-86AE-F1E1DAC83B91}"/>
                      </a:ext>
                    </a:extLst>
                  </p:cNvPr>
                  <p:cNvSpPr>
                    <a:spLocks noChangeArrowheads="1"/>
                  </p:cNvSpPr>
                  <p:nvPr/>
                </p:nvSpPr>
                <p:spPr bwMode="auto">
                  <a:xfrm>
                    <a:off x="2830" y="4327"/>
                    <a:ext cx="3" cy="5"/>
                  </a:xfrm>
                  <a:prstGeom prst="ellipse">
                    <a:avLst/>
                  </a:prstGeom>
                  <a:solidFill>
                    <a:srgbClr val="004000"/>
                  </a:solidFill>
                  <a:ln w="12700">
                    <a:noFill/>
                    <a:round/>
                    <a:headEnd/>
                    <a:tailEnd/>
                  </a:ln>
                </p:spPr>
                <p:txBody>
                  <a:bodyPr wrap="none" anchor="ctr"/>
                  <a:lstStyle/>
                  <a:p>
                    <a:endParaRPr lang="en-US" dirty="0"/>
                  </a:p>
                </p:txBody>
              </p:sp>
              <p:sp>
                <p:nvSpPr>
                  <p:cNvPr id="721" name="Oval 382">
                    <a:extLst>
                      <a:ext uri="{FF2B5EF4-FFF2-40B4-BE49-F238E27FC236}">
                        <a16:creationId xmlns:a16="http://schemas.microsoft.com/office/drawing/2014/main" id="{CC728A5C-B150-449E-9BBC-388A08020540}"/>
                      </a:ext>
                    </a:extLst>
                  </p:cNvPr>
                  <p:cNvSpPr>
                    <a:spLocks noChangeArrowheads="1"/>
                  </p:cNvSpPr>
                  <p:nvPr/>
                </p:nvSpPr>
                <p:spPr bwMode="auto">
                  <a:xfrm>
                    <a:off x="2828" y="4326"/>
                    <a:ext cx="5" cy="5"/>
                  </a:xfrm>
                  <a:prstGeom prst="ellipse">
                    <a:avLst/>
                  </a:prstGeom>
                  <a:solidFill>
                    <a:srgbClr val="00C000"/>
                  </a:solidFill>
                  <a:ln w="12700">
                    <a:noFill/>
                    <a:round/>
                    <a:headEnd/>
                    <a:tailEnd/>
                  </a:ln>
                </p:spPr>
                <p:txBody>
                  <a:bodyPr wrap="none" anchor="ctr"/>
                  <a:lstStyle/>
                  <a:p>
                    <a:endParaRPr lang="en-US" dirty="0"/>
                  </a:p>
                </p:txBody>
              </p:sp>
              <p:sp>
                <p:nvSpPr>
                  <p:cNvPr id="722" name="Oval 383">
                    <a:extLst>
                      <a:ext uri="{FF2B5EF4-FFF2-40B4-BE49-F238E27FC236}">
                        <a16:creationId xmlns:a16="http://schemas.microsoft.com/office/drawing/2014/main" id="{F460796B-A7C3-48AC-AB6B-00B1E1931103}"/>
                      </a:ext>
                    </a:extLst>
                  </p:cNvPr>
                  <p:cNvSpPr>
                    <a:spLocks noChangeArrowheads="1"/>
                  </p:cNvSpPr>
                  <p:nvPr/>
                </p:nvSpPr>
                <p:spPr bwMode="auto">
                  <a:xfrm>
                    <a:off x="2830" y="4327"/>
                    <a:ext cx="1" cy="1"/>
                  </a:xfrm>
                  <a:prstGeom prst="ellipse">
                    <a:avLst/>
                  </a:prstGeom>
                  <a:solidFill>
                    <a:srgbClr val="40FF40"/>
                  </a:solidFill>
                  <a:ln w="12700">
                    <a:noFill/>
                    <a:round/>
                    <a:headEnd/>
                    <a:tailEnd/>
                  </a:ln>
                </p:spPr>
                <p:txBody>
                  <a:bodyPr wrap="none" anchor="ctr"/>
                  <a:lstStyle/>
                  <a:p>
                    <a:endParaRPr lang="en-US" dirty="0"/>
                  </a:p>
                </p:txBody>
              </p:sp>
            </p:grpSp>
            <p:grpSp>
              <p:nvGrpSpPr>
                <p:cNvPr id="640" name="Group 384">
                  <a:extLst>
                    <a:ext uri="{FF2B5EF4-FFF2-40B4-BE49-F238E27FC236}">
                      <a16:creationId xmlns:a16="http://schemas.microsoft.com/office/drawing/2014/main" id="{5FF34BE4-00EA-49AD-8C11-C7A80DD74445}"/>
                    </a:ext>
                  </a:extLst>
                </p:cNvPr>
                <p:cNvGrpSpPr>
                  <a:grpSpLocks/>
                </p:cNvGrpSpPr>
                <p:nvPr/>
              </p:nvGrpSpPr>
              <p:grpSpPr bwMode="auto">
                <a:xfrm>
                  <a:off x="2860" y="4348"/>
                  <a:ext cx="3" cy="6"/>
                  <a:chOff x="2860" y="4348"/>
                  <a:chExt cx="3" cy="6"/>
                </a:xfrm>
              </p:grpSpPr>
              <p:sp>
                <p:nvSpPr>
                  <p:cNvPr id="717" name="Oval 385">
                    <a:extLst>
                      <a:ext uri="{FF2B5EF4-FFF2-40B4-BE49-F238E27FC236}">
                        <a16:creationId xmlns:a16="http://schemas.microsoft.com/office/drawing/2014/main" id="{861E6B4F-74FF-44A3-8444-B54625825FA2}"/>
                      </a:ext>
                    </a:extLst>
                  </p:cNvPr>
                  <p:cNvSpPr>
                    <a:spLocks noChangeArrowheads="1"/>
                  </p:cNvSpPr>
                  <p:nvPr/>
                </p:nvSpPr>
                <p:spPr bwMode="auto">
                  <a:xfrm>
                    <a:off x="2862" y="4349"/>
                    <a:ext cx="1" cy="5"/>
                  </a:xfrm>
                  <a:prstGeom prst="ellipse">
                    <a:avLst/>
                  </a:prstGeom>
                  <a:solidFill>
                    <a:srgbClr val="004000"/>
                  </a:solidFill>
                  <a:ln w="12700">
                    <a:noFill/>
                    <a:round/>
                    <a:headEnd/>
                    <a:tailEnd/>
                  </a:ln>
                </p:spPr>
                <p:txBody>
                  <a:bodyPr wrap="none" anchor="ctr"/>
                  <a:lstStyle/>
                  <a:p>
                    <a:endParaRPr lang="en-US" dirty="0"/>
                  </a:p>
                </p:txBody>
              </p:sp>
              <p:sp>
                <p:nvSpPr>
                  <p:cNvPr id="718" name="Oval 386">
                    <a:extLst>
                      <a:ext uri="{FF2B5EF4-FFF2-40B4-BE49-F238E27FC236}">
                        <a16:creationId xmlns:a16="http://schemas.microsoft.com/office/drawing/2014/main" id="{A5198119-1F8A-4A84-AFB1-E40C3F002080}"/>
                      </a:ext>
                    </a:extLst>
                  </p:cNvPr>
                  <p:cNvSpPr>
                    <a:spLocks noChangeArrowheads="1"/>
                  </p:cNvSpPr>
                  <p:nvPr/>
                </p:nvSpPr>
                <p:spPr bwMode="auto">
                  <a:xfrm>
                    <a:off x="2862" y="4349"/>
                    <a:ext cx="1" cy="4"/>
                  </a:xfrm>
                  <a:prstGeom prst="ellipse">
                    <a:avLst/>
                  </a:prstGeom>
                  <a:solidFill>
                    <a:srgbClr val="00C000"/>
                  </a:solidFill>
                  <a:ln w="12700">
                    <a:noFill/>
                    <a:round/>
                    <a:headEnd/>
                    <a:tailEnd/>
                  </a:ln>
                </p:spPr>
                <p:txBody>
                  <a:bodyPr wrap="none" anchor="ctr"/>
                  <a:lstStyle/>
                  <a:p>
                    <a:endParaRPr lang="en-US" dirty="0"/>
                  </a:p>
                </p:txBody>
              </p:sp>
              <p:sp>
                <p:nvSpPr>
                  <p:cNvPr id="719" name="Oval 387">
                    <a:extLst>
                      <a:ext uri="{FF2B5EF4-FFF2-40B4-BE49-F238E27FC236}">
                        <a16:creationId xmlns:a16="http://schemas.microsoft.com/office/drawing/2014/main" id="{92D77E8A-B59B-4BE9-B373-D8B474729C3C}"/>
                      </a:ext>
                    </a:extLst>
                  </p:cNvPr>
                  <p:cNvSpPr>
                    <a:spLocks noChangeArrowheads="1"/>
                  </p:cNvSpPr>
                  <p:nvPr/>
                </p:nvSpPr>
                <p:spPr bwMode="auto">
                  <a:xfrm>
                    <a:off x="2860" y="4348"/>
                    <a:ext cx="3" cy="1"/>
                  </a:xfrm>
                  <a:prstGeom prst="ellipse">
                    <a:avLst/>
                  </a:prstGeom>
                  <a:solidFill>
                    <a:srgbClr val="40FF40"/>
                  </a:solidFill>
                  <a:ln w="12700">
                    <a:noFill/>
                    <a:round/>
                    <a:headEnd/>
                    <a:tailEnd/>
                  </a:ln>
                </p:spPr>
                <p:txBody>
                  <a:bodyPr wrap="none" anchor="ctr"/>
                  <a:lstStyle/>
                  <a:p>
                    <a:endParaRPr lang="en-US" dirty="0"/>
                  </a:p>
                </p:txBody>
              </p:sp>
            </p:grpSp>
            <p:grpSp>
              <p:nvGrpSpPr>
                <p:cNvPr id="641" name="Group 388">
                  <a:extLst>
                    <a:ext uri="{FF2B5EF4-FFF2-40B4-BE49-F238E27FC236}">
                      <a16:creationId xmlns:a16="http://schemas.microsoft.com/office/drawing/2014/main" id="{C72861A1-D33C-4195-B2DA-3A0F0D501F58}"/>
                    </a:ext>
                  </a:extLst>
                </p:cNvPr>
                <p:cNvGrpSpPr>
                  <a:grpSpLocks/>
                </p:cNvGrpSpPr>
                <p:nvPr/>
              </p:nvGrpSpPr>
              <p:grpSpPr bwMode="auto">
                <a:xfrm>
                  <a:off x="2808" y="4284"/>
                  <a:ext cx="3" cy="5"/>
                  <a:chOff x="2808" y="4284"/>
                  <a:chExt cx="3" cy="5"/>
                </a:xfrm>
              </p:grpSpPr>
              <p:sp>
                <p:nvSpPr>
                  <p:cNvPr id="714" name="Oval 389">
                    <a:extLst>
                      <a:ext uri="{FF2B5EF4-FFF2-40B4-BE49-F238E27FC236}">
                        <a16:creationId xmlns:a16="http://schemas.microsoft.com/office/drawing/2014/main" id="{6F2C02CD-FE2B-4110-88A4-D65394BA4585}"/>
                      </a:ext>
                    </a:extLst>
                  </p:cNvPr>
                  <p:cNvSpPr>
                    <a:spLocks noChangeArrowheads="1"/>
                  </p:cNvSpPr>
                  <p:nvPr/>
                </p:nvSpPr>
                <p:spPr bwMode="auto">
                  <a:xfrm>
                    <a:off x="2810" y="4286"/>
                    <a:ext cx="1" cy="3"/>
                  </a:xfrm>
                  <a:prstGeom prst="ellipse">
                    <a:avLst/>
                  </a:prstGeom>
                  <a:solidFill>
                    <a:srgbClr val="004000"/>
                  </a:solidFill>
                  <a:ln w="12700">
                    <a:noFill/>
                    <a:round/>
                    <a:headEnd/>
                    <a:tailEnd/>
                  </a:ln>
                </p:spPr>
                <p:txBody>
                  <a:bodyPr wrap="none" anchor="ctr"/>
                  <a:lstStyle/>
                  <a:p>
                    <a:endParaRPr lang="en-US" dirty="0"/>
                  </a:p>
                </p:txBody>
              </p:sp>
              <p:sp>
                <p:nvSpPr>
                  <p:cNvPr id="715" name="Oval 390">
                    <a:extLst>
                      <a:ext uri="{FF2B5EF4-FFF2-40B4-BE49-F238E27FC236}">
                        <a16:creationId xmlns:a16="http://schemas.microsoft.com/office/drawing/2014/main" id="{A3364F1A-5165-4E05-BA1B-1D1999765CD8}"/>
                      </a:ext>
                    </a:extLst>
                  </p:cNvPr>
                  <p:cNvSpPr>
                    <a:spLocks noChangeArrowheads="1"/>
                  </p:cNvSpPr>
                  <p:nvPr/>
                </p:nvSpPr>
                <p:spPr bwMode="auto">
                  <a:xfrm>
                    <a:off x="2810" y="4284"/>
                    <a:ext cx="1" cy="4"/>
                  </a:xfrm>
                  <a:prstGeom prst="ellipse">
                    <a:avLst/>
                  </a:prstGeom>
                  <a:solidFill>
                    <a:srgbClr val="00C000"/>
                  </a:solidFill>
                  <a:ln w="12700">
                    <a:noFill/>
                    <a:round/>
                    <a:headEnd/>
                    <a:tailEnd/>
                  </a:ln>
                </p:spPr>
                <p:txBody>
                  <a:bodyPr wrap="none" anchor="ctr"/>
                  <a:lstStyle/>
                  <a:p>
                    <a:endParaRPr lang="en-US" dirty="0"/>
                  </a:p>
                </p:txBody>
              </p:sp>
              <p:sp>
                <p:nvSpPr>
                  <p:cNvPr id="716" name="Oval 391">
                    <a:extLst>
                      <a:ext uri="{FF2B5EF4-FFF2-40B4-BE49-F238E27FC236}">
                        <a16:creationId xmlns:a16="http://schemas.microsoft.com/office/drawing/2014/main" id="{5ECD6E6D-6B94-47B7-B737-0AB399A9217A}"/>
                      </a:ext>
                    </a:extLst>
                  </p:cNvPr>
                  <p:cNvSpPr>
                    <a:spLocks noChangeArrowheads="1"/>
                  </p:cNvSpPr>
                  <p:nvPr/>
                </p:nvSpPr>
                <p:spPr bwMode="auto">
                  <a:xfrm>
                    <a:off x="2808" y="4284"/>
                    <a:ext cx="3" cy="2"/>
                  </a:xfrm>
                  <a:prstGeom prst="ellipse">
                    <a:avLst/>
                  </a:prstGeom>
                  <a:solidFill>
                    <a:srgbClr val="40FF40"/>
                  </a:solidFill>
                  <a:ln w="12700">
                    <a:noFill/>
                    <a:round/>
                    <a:headEnd/>
                    <a:tailEnd/>
                  </a:ln>
                </p:spPr>
                <p:txBody>
                  <a:bodyPr wrap="none" anchor="ctr"/>
                  <a:lstStyle/>
                  <a:p>
                    <a:endParaRPr lang="en-US" dirty="0"/>
                  </a:p>
                </p:txBody>
              </p:sp>
            </p:grpSp>
            <p:grpSp>
              <p:nvGrpSpPr>
                <p:cNvPr id="642" name="Group 392">
                  <a:extLst>
                    <a:ext uri="{FF2B5EF4-FFF2-40B4-BE49-F238E27FC236}">
                      <a16:creationId xmlns:a16="http://schemas.microsoft.com/office/drawing/2014/main" id="{9F404338-C9A2-4DE5-B737-7B6AF1DD3FEA}"/>
                    </a:ext>
                  </a:extLst>
                </p:cNvPr>
                <p:cNvGrpSpPr>
                  <a:grpSpLocks/>
                </p:cNvGrpSpPr>
                <p:nvPr/>
              </p:nvGrpSpPr>
              <p:grpSpPr bwMode="auto">
                <a:xfrm>
                  <a:off x="2725" y="4257"/>
                  <a:ext cx="11" cy="11"/>
                  <a:chOff x="2725" y="4257"/>
                  <a:chExt cx="11" cy="11"/>
                </a:xfrm>
              </p:grpSpPr>
              <p:sp>
                <p:nvSpPr>
                  <p:cNvPr id="711" name="Oval 393">
                    <a:extLst>
                      <a:ext uri="{FF2B5EF4-FFF2-40B4-BE49-F238E27FC236}">
                        <a16:creationId xmlns:a16="http://schemas.microsoft.com/office/drawing/2014/main" id="{3A1DBE42-D8CD-4689-B38A-D6EB254A180D}"/>
                      </a:ext>
                    </a:extLst>
                  </p:cNvPr>
                  <p:cNvSpPr>
                    <a:spLocks noChangeArrowheads="1"/>
                  </p:cNvSpPr>
                  <p:nvPr/>
                </p:nvSpPr>
                <p:spPr bwMode="auto">
                  <a:xfrm>
                    <a:off x="2726" y="4257"/>
                    <a:ext cx="10" cy="11"/>
                  </a:xfrm>
                  <a:prstGeom prst="ellipse">
                    <a:avLst/>
                  </a:prstGeom>
                  <a:solidFill>
                    <a:srgbClr val="004000"/>
                  </a:solidFill>
                  <a:ln w="12700">
                    <a:noFill/>
                    <a:round/>
                    <a:headEnd/>
                    <a:tailEnd/>
                  </a:ln>
                </p:spPr>
                <p:txBody>
                  <a:bodyPr wrap="none" anchor="ctr"/>
                  <a:lstStyle/>
                  <a:p>
                    <a:endParaRPr lang="en-US" dirty="0"/>
                  </a:p>
                </p:txBody>
              </p:sp>
              <p:sp>
                <p:nvSpPr>
                  <p:cNvPr id="712" name="Oval 394">
                    <a:extLst>
                      <a:ext uri="{FF2B5EF4-FFF2-40B4-BE49-F238E27FC236}">
                        <a16:creationId xmlns:a16="http://schemas.microsoft.com/office/drawing/2014/main" id="{C1CB1735-D6E8-4BEF-8831-530A277CC08F}"/>
                      </a:ext>
                    </a:extLst>
                  </p:cNvPr>
                  <p:cNvSpPr>
                    <a:spLocks noChangeArrowheads="1"/>
                  </p:cNvSpPr>
                  <p:nvPr/>
                </p:nvSpPr>
                <p:spPr bwMode="auto">
                  <a:xfrm>
                    <a:off x="2725" y="4257"/>
                    <a:ext cx="10" cy="10"/>
                  </a:xfrm>
                  <a:prstGeom prst="ellipse">
                    <a:avLst/>
                  </a:prstGeom>
                  <a:solidFill>
                    <a:srgbClr val="00C000"/>
                  </a:solidFill>
                  <a:ln w="12700">
                    <a:noFill/>
                    <a:round/>
                    <a:headEnd/>
                    <a:tailEnd/>
                  </a:ln>
                </p:spPr>
                <p:txBody>
                  <a:bodyPr wrap="none" anchor="ctr"/>
                  <a:lstStyle/>
                  <a:p>
                    <a:endParaRPr lang="en-US" dirty="0"/>
                  </a:p>
                </p:txBody>
              </p:sp>
              <p:sp>
                <p:nvSpPr>
                  <p:cNvPr id="713" name="Oval 395">
                    <a:extLst>
                      <a:ext uri="{FF2B5EF4-FFF2-40B4-BE49-F238E27FC236}">
                        <a16:creationId xmlns:a16="http://schemas.microsoft.com/office/drawing/2014/main" id="{4AA54DC1-C786-4F1C-9AEF-8EE4ECBF27AA}"/>
                      </a:ext>
                    </a:extLst>
                  </p:cNvPr>
                  <p:cNvSpPr>
                    <a:spLocks noChangeArrowheads="1"/>
                  </p:cNvSpPr>
                  <p:nvPr/>
                </p:nvSpPr>
                <p:spPr bwMode="auto">
                  <a:xfrm>
                    <a:off x="2729" y="4257"/>
                    <a:ext cx="1" cy="4"/>
                  </a:xfrm>
                  <a:prstGeom prst="ellipse">
                    <a:avLst/>
                  </a:prstGeom>
                  <a:solidFill>
                    <a:srgbClr val="40FF40"/>
                  </a:solidFill>
                  <a:ln w="12700">
                    <a:noFill/>
                    <a:round/>
                    <a:headEnd/>
                    <a:tailEnd/>
                  </a:ln>
                </p:spPr>
                <p:txBody>
                  <a:bodyPr wrap="none" anchor="ctr"/>
                  <a:lstStyle/>
                  <a:p>
                    <a:endParaRPr lang="en-US" dirty="0"/>
                  </a:p>
                </p:txBody>
              </p:sp>
            </p:grpSp>
            <p:grpSp>
              <p:nvGrpSpPr>
                <p:cNvPr id="643" name="Group 396">
                  <a:extLst>
                    <a:ext uri="{FF2B5EF4-FFF2-40B4-BE49-F238E27FC236}">
                      <a16:creationId xmlns:a16="http://schemas.microsoft.com/office/drawing/2014/main" id="{2E1E4A31-FE32-4CF4-BF33-3DF4972A8785}"/>
                    </a:ext>
                  </a:extLst>
                </p:cNvPr>
                <p:cNvGrpSpPr>
                  <a:grpSpLocks/>
                </p:cNvGrpSpPr>
                <p:nvPr/>
              </p:nvGrpSpPr>
              <p:grpSpPr bwMode="auto">
                <a:xfrm>
                  <a:off x="3044" y="4368"/>
                  <a:ext cx="14" cy="7"/>
                  <a:chOff x="3044" y="4368"/>
                  <a:chExt cx="14" cy="7"/>
                </a:xfrm>
              </p:grpSpPr>
              <p:sp>
                <p:nvSpPr>
                  <p:cNvPr id="708" name="Oval 397">
                    <a:extLst>
                      <a:ext uri="{FF2B5EF4-FFF2-40B4-BE49-F238E27FC236}">
                        <a16:creationId xmlns:a16="http://schemas.microsoft.com/office/drawing/2014/main" id="{706A58C0-3742-42A3-86E7-79030E842908}"/>
                      </a:ext>
                    </a:extLst>
                  </p:cNvPr>
                  <p:cNvSpPr>
                    <a:spLocks noChangeArrowheads="1"/>
                  </p:cNvSpPr>
                  <p:nvPr/>
                </p:nvSpPr>
                <p:spPr bwMode="auto">
                  <a:xfrm>
                    <a:off x="3045" y="4369"/>
                    <a:ext cx="13" cy="6"/>
                  </a:xfrm>
                  <a:prstGeom prst="ellipse">
                    <a:avLst/>
                  </a:prstGeom>
                  <a:solidFill>
                    <a:srgbClr val="004000"/>
                  </a:solidFill>
                  <a:ln w="12700">
                    <a:noFill/>
                    <a:round/>
                    <a:headEnd/>
                    <a:tailEnd/>
                  </a:ln>
                </p:spPr>
                <p:txBody>
                  <a:bodyPr wrap="none" anchor="ctr"/>
                  <a:lstStyle/>
                  <a:p>
                    <a:endParaRPr lang="en-US" dirty="0"/>
                  </a:p>
                </p:txBody>
              </p:sp>
              <p:sp>
                <p:nvSpPr>
                  <p:cNvPr id="709" name="Oval 398">
                    <a:extLst>
                      <a:ext uri="{FF2B5EF4-FFF2-40B4-BE49-F238E27FC236}">
                        <a16:creationId xmlns:a16="http://schemas.microsoft.com/office/drawing/2014/main" id="{1CA6FD79-BBD8-428D-B82B-D5282D94C2AC}"/>
                      </a:ext>
                    </a:extLst>
                  </p:cNvPr>
                  <p:cNvSpPr>
                    <a:spLocks noChangeArrowheads="1"/>
                  </p:cNvSpPr>
                  <p:nvPr/>
                </p:nvSpPr>
                <p:spPr bwMode="auto">
                  <a:xfrm>
                    <a:off x="3044" y="4368"/>
                    <a:ext cx="13" cy="5"/>
                  </a:xfrm>
                  <a:prstGeom prst="ellipse">
                    <a:avLst/>
                  </a:prstGeom>
                  <a:solidFill>
                    <a:srgbClr val="00C000"/>
                  </a:solidFill>
                  <a:ln w="12700">
                    <a:noFill/>
                    <a:round/>
                    <a:headEnd/>
                    <a:tailEnd/>
                  </a:ln>
                </p:spPr>
                <p:txBody>
                  <a:bodyPr wrap="none" anchor="ctr"/>
                  <a:lstStyle/>
                  <a:p>
                    <a:endParaRPr lang="en-US" dirty="0"/>
                  </a:p>
                </p:txBody>
              </p:sp>
              <p:sp>
                <p:nvSpPr>
                  <p:cNvPr id="710" name="Oval 399">
                    <a:extLst>
                      <a:ext uri="{FF2B5EF4-FFF2-40B4-BE49-F238E27FC236}">
                        <a16:creationId xmlns:a16="http://schemas.microsoft.com/office/drawing/2014/main" id="{1D8B1795-820F-4706-A5FD-98E7F8F3649E}"/>
                      </a:ext>
                    </a:extLst>
                  </p:cNvPr>
                  <p:cNvSpPr>
                    <a:spLocks noChangeArrowheads="1"/>
                  </p:cNvSpPr>
                  <p:nvPr/>
                </p:nvSpPr>
                <p:spPr bwMode="auto">
                  <a:xfrm>
                    <a:off x="3047" y="4369"/>
                    <a:ext cx="4" cy="1"/>
                  </a:xfrm>
                  <a:prstGeom prst="ellipse">
                    <a:avLst/>
                  </a:prstGeom>
                  <a:solidFill>
                    <a:srgbClr val="40FF40"/>
                  </a:solidFill>
                  <a:ln w="12700">
                    <a:noFill/>
                    <a:round/>
                    <a:headEnd/>
                    <a:tailEnd/>
                  </a:ln>
                </p:spPr>
                <p:txBody>
                  <a:bodyPr wrap="none" anchor="ctr"/>
                  <a:lstStyle/>
                  <a:p>
                    <a:endParaRPr lang="en-US" dirty="0"/>
                  </a:p>
                </p:txBody>
              </p:sp>
            </p:grpSp>
            <p:grpSp>
              <p:nvGrpSpPr>
                <p:cNvPr id="644" name="Group 400">
                  <a:extLst>
                    <a:ext uri="{FF2B5EF4-FFF2-40B4-BE49-F238E27FC236}">
                      <a16:creationId xmlns:a16="http://schemas.microsoft.com/office/drawing/2014/main" id="{F7131205-9AF5-47FA-BC12-4C63EC31EF6D}"/>
                    </a:ext>
                  </a:extLst>
                </p:cNvPr>
                <p:cNvGrpSpPr>
                  <a:grpSpLocks/>
                </p:cNvGrpSpPr>
                <p:nvPr/>
              </p:nvGrpSpPr>
              <p:grpSpPr bwMode="auto">
                <a:xfrm>
                  <a:off x="3080" y="4332"/>
                  <a:ext cx="8" cy="4"/>
                  <a:chOff x="3080" y="4332"/>
                  <a:chExt cx="8" cy="4"/>
                </a:xfrm>
              </p:grpSpPr>
              <p:sp>
                <p:nvSpPr>
                  <p:cNvPr id="705" name="Oval 401">
                    <a:extLst>
                      <a:ext uri="{FF2B5EF4-FFF2-40B4-BE49-F238E27FC236}">
                        <a16:creationId xmlns:a16="http://schemas.microsoft.com/office/drawing/2014/main" id="{E0880F42-09C9-459F-BD2B-C2A35C98025D}"/>
                      </a:ext>
                    </a:extLst>
                  </p:cNvPr>
                  <p:cNvSpPr>
                    <a:spLocks noChangeArrowheads="1"/>
                  </p:cNvSpPr>
                  <p:nvPr/>
                </p:nvSpPr>
                <p:spPr bwMode="auto">
                  <a:xfrm>
                    <a:off x="3081" y="4332"/>
                    <a:ext cx="7" cy="4"/>
                  </a:xfrm>
                  <a:prstGeom prst="ellipse">
                    <a:avLst/>
                  </a:prstGeom>
                  <a:solidFill>
                    <a:srgbClr val="004000"/>
                  </a:solidFill>
                  <a:ln w="12700">
                    <a:noFill/>
                    <a:round/>
                    <a:headEnd/>
                    <a:tailEnd/>
                  </a:ln>
                </p:spPr>
                <p:txBody>
                  <a:bodyPr wrap="none" anchor="ctr"/>
                  <a:lstStyle/>
                  <a:p>
                    <a:endParaRPr lang="en-US" dirty="0"/>
                  </a:p>
                </p:txBody>
              </p:sp>
              <p:sp>
                <p:nvSpPr>
                  <p:cNvPr id="706" name="Oval 402">
                    <a:extLst>
                      <a:ext uri="{FF2B5EF4-FFF2-40B4-BE49-F238E27FC236}">
                        <a16:creationId xmlns:a16="http://schemas.microsoft.com/office/drawing/2014/main" id="{96621712-5628-4065-A0FD-7B71D4461930}"/>
                      </a:ext>
                    </a:extLst>
                  </p:cNvPr>
                  <p:cNvSpPr>
                    <a:spLocks noChangeArrowheads="1"/>
                  </p:cNvSpPr>
                  <p:nvPr/>
                </p:nvSpPr>
                <p:spPr bwMode="auto">
                  <a:xfrm>
                    <a:off x="3080" y="4332"/>
                    <a:ext cx="6" cy="3"/>
                  </a:xfrm>
                  <a:prstGeom prst="ellipse">
                    <a:avLst/>
                  </a:prstGeom>
                  <a:solidFill>
                    <a:srgbClr val="00C000"/>
                  </a:solidFill>
                  <a:ln w="12700">
                    <a:noFill/>
                    <a:round/>
                    <a:headEnd/>
                    <a:tailEnd/>
                  </a:ln>
                </p:spPr>
                <p:txBody>
                  <a:bodyPr wrap="none" anchor="ctr"/>
                  <a:lstStyle/>
                  <a:p>
                    <a:endParaRPr lang="en-US" dirty="0"/>
                  </a:p>
                </p:txBody>
              </p:sp>
              <p:sp>
                <p:nvSpPr>
                  <p:cNvPr id="707" name="Oval 403">
                    <a:extLst>
                      <a:ext uri="{FF2B5EF4-FFF2-40B4-BE49-F238E27FC236}">
                        <a16:creationId xmlns:a16="http://schemas.microsoft.com/office/drawing/2014/main" id="{E1484359-537E-4F1E-B8B0-699E7C7C5FEB}"/>
                      </a:ext>
                    </a:extLst>
                  </p:cNvPr>
                  <p:cNvSpPr>
                    <a:spLocks noChangeArrowheads="1"/>
                  </p:cNvSpPr>
                  <p:nvPr/>
                </p:nvSpPr>
                <p:spPr bwMode="auto">
                  <a:xfrm>
                    <a:off x="3083" y="4332"/>
                    <a:ext cx="1" cy="1"/>
                  </a:xfrm>
                  <a:prstGeom prst="ellipse">
                    <a:avLst/>
                  </a:prstGeom>
                  <a:solidFill>
                    <a:srgbClr val="40FF40"/>
                  </a:solidFill>
                  <a:ln w="12700">
                    <a:noFill/>
                    <a:round/>
                    <a:headEnd/>
                    <a:tailEnd/>
                  </a:ln>
                </p:spPr>
                <p:txBody>
                  <a:bodyPr wrap="none" anchor="ctr"/>
                  <a:lstStyle/>
                  <a:p>
                    <a:endParaRPr lang="en-US" dirty="0"/>
                  </a:p>
                </p:txBody>
              </p:sp>
            </p:grpSp>
            <p:grpSp>
              <p:nvGrpSpPr>
                <p:cNvPr id="645" name="Group 404">
                  <a:extLst>
                    <a:ext uri="{FF2B5EF4-FFF2-40B4-BE49-F238E27FC236}">
                      <a16:creationId xmlns:a16="http://schemas.microsoft.com/office/drawing/2014/main" id="{F30A312F-CDA9-4F22-947C-72DC78378E6A}"/>
                    </a:ext>
                  </a:extLst>
                </p:cNvPr>
                <p:cNvGrpSpPr>
                  <a:grpSpLocks/>
                </p:cNvGrpSpPr>
                <p:nvPr/>
              </p:nvGrpSpPr>
              <p:grpSpPr bwMode="auto">
                <a:xfrm>
                  <a:off x="2845" y="4265"/>
                  <a:ext cx="7" cy="3"/>
                  <a:chOff x="2845" y="4265"/>
                  <a:chExt cx="7" cy="3"/>
                </a:xfrm>
              </p:grpSpPr>
              <p:sp>
                <p:nvSpPr>
                  <p:cNvPr id="702" name="Oval 405">
                    <a:extLst>
                      <a:ext uri="{FF2B5EF4-FFF2-40B4-BE49-F238E27FC236}">
                        <a16:creationId xmlns:a16="http://schemas.microsoft.com/office/drawing/2014/main" id="{4D2F5C36-41B6-4061-9365-EF618D625D6F}"/>
                      </a:ext>
                    </a:extLst>
                  </p:cNvPr>
                  <p:cNvSpPr>
                    <a:spLocks noChangeArrowheads="1"/>
                  </p:cNvSpPr>
                  <p:nvPr/>
                </p:nvSpPr>
                <p:spPr bwMode="auto">
                  <a:xfrm>
                    <a:off x="2846" y="4265"/>
                    <a:ext cx="6" cy="3"/>
                  </a:xfrm>
                  <a:prstGeom prst="ellipse">
                    <a:avLst/>
                  </a:prstGeom>
                  <a:solidFill>
                    <a:srgbClr val="004000"/>
                  </a:solidFill>
                  <a:ln w="12700">
                    <a:noFill/>
                    <a:round/>
                    <a:headEnd/>
                    <a:tailEnd/>
                  </a:ln>
                </p:spPr>
                <p:txBody>
                  <a:bodyPr wrap="none" anchor="ctr"/>
                  <a:lstStyle/>
                  <a:p>
                    <a:endParaRPr lang="en-US" dirty="0"/>
                  </a:p>
                </p:txBody>
              </p:sp>
              <p:sp>
                <p:nvSpPr>
                  <p:cNvPr id="703" name="Oval 406">
                    <a:extLst>
                      <a:ext uri="{FF2B5EF4-FFF2-40B4-BE49-F238E27FC236}">
                        <a16:creationId xmlns:a16="http://schemas.microsoft.com/office/drawing/2014/main" id="{3CDB8FEC-08DF-4460-AD27-04D3FAD119E4}"/>
                      </a:ext>
                    </a:extLst>
                  </p:cNvPr>
                  <p:cNvSpPr>
                    <a:spLocks noChangeArrowheads="1"/>
                  </p:cNvSpPr>
                  <p:nvPr/>
                </p:nvSpPr>
                <p:spPr bwMode="auto">
                  <a:xfrm>
                    <a:off x="2845" y="4265"/>
                    <a:ext cx="6" cy="3"/>
                  </a:xfrm>
                  <a:prstGeom prst="ellipse">
                    <a:avLst/>
                  </a:prstGeom>
                  <a:solidFill>
                    <a:srgbClr val="00C000"/>
                  </a:solidFill>
                  <a:ln w="12700">
                    <a:noFill/>
                    <a:round/>
                    <a:headEnd/>
                    <a:tailEnd/>
                  </a:ln>
                </p:spPr>
                <p:txBody>
                  <a:bodyPr wrap="none" anchor="ctr"/>
                  <a:lstStyle/>
                  <a:p>
                    <a:endParaRPr lang="en-US" dirty="0"/>
                  </a:p>
                </p:txBody>
              </p:sp>
              <p:sp>
                <p:nvSpPr>
                  <p:cNvPr id="704" name="Oval 407">
                    <a:extLst>
                      <a:ext uri="{FF2B5EF4-FFF2-40B4-BE49-F238E27FC236}">
                        <a16:creationId xmlns:a16="http://schemas.microsoft.com/office/drawing/2014/main" id="{4F9CD8B6-5A9D-4697-A90F-A9A3A195EDEE}"/>
                      </a:ext>
                    </a:extLst>
                  </p:cNvPr>
                  <p:cNvSpPr>
                    <a:spLocks noChangeArrowheads="1"/>
                  </p:cNvSpPr>
                  <p:nvPr/>
                </p:nvSpPr>
                <p:spPr bwMode="auto">
                  <a:xfrm>
                    <a:off x="2847" y="4265"/>
                    <a:ext cx="1" cy="1"/>
                  </a:xfrm>
                  <a:prstGeom prst="ellipse">
                    <a:avLst/>
                  </a:prstGeom>
                  <a:solidFill>
                    <a:srgbClr val="40FF40"/>
                  </a:solidFill>
                  <a:ln w="12700">
                    <a:noFill/>
                    <a:round/>
                    <a:headEnd/>
                    <a:tailEnd/>
                  </a:ln>
                </p:spPr>
                <p:txBody>
                  <a:bodyPr wrap="none" anchor="ctr"/>
                  <a:lstStyle/>
                  <a:p>
                    <a:endParaRPr lang="en-US" dirty="0"/>
                  </a:p>
                </p:txBody>
              </p:sp>
            </p:grpSp>
            <p:sp>
              <p:nvSpPr>
                <p:cNvPr id="646" name="Freeform 408">
                  <a:extLst>
                    <a:ext uri="{FF2B5EF4-FFF2-40B4-BE49-F238E27FC236}">
                      <a16:creationId xmlns:a16="http://schemas.microsoft.com/office/drawing/2014/main" id="{6B1EDB4B-00CE-4ACB-A09A-90D03145BDC2}"/>
                    </a:ext>
                  </a:extLst>
                </p:cNvPr>
                <p:cNvSpPr>
                  <a:spLocks/>
                </p:cNvSpPr>
                <p:nvPr/>
              </p:nvSpPr>
              <p:spPr bwMode="auto">
                <a:xfrm>
                  <a:off x="2879" y="4342"/>
                  <a:ext cx="56" cy="99"/>
                </a:xfrm>
                <a:custGeom>
                  <a:avLst/>
                  <a:gdLst>
                    <a:gd name="T0" fmla="*/ 44 w 56"/>
                    <a:gd name="T1" fmla="*/ 98 h 99"/>
                    <a:gd name="T2" fmla="*/ 46 w 56"/>
                    <a:gd name="T3" fmla="*/ 91 h 99"/>
                    <a:gd name="T4" fmla="*/ 48 w 56"/>
                    <a:gd name="T5" fmla="*/ 85 h 99"/>
                    <a:gd name="T6" fmla="*/ 51 w 56"/>
                    <a:gd name="T7" fmla="*/ 80 h 99"/>
                    <a:gd name="T8" fmla="*/ 53 w 56"/>
                    <a:gd name="T9" fmla="*/ 76 h 99"/>
                    <a:gd name="T10" fmla="*/ 55 w 56"/>
                    <a:gd name="T11" fmla="*/ 70 h 99"/>
                    <a:gd name="T12" fmla="*/ 55 w 56"/>
                    <a:gd name="T13" fmla="*/ 59 h 99"/>
                    <a:gd name="T14" fmla="*/ 40 w 56"/>
                    <a:gd name="T15" fmla="*/ 30 h 99"/>
                    <a:gd name="T16" fmla="*/ 21 w 56"/>
                    <a:gd name="T17" fmla="*/ 7 h 99"/>
                    <a:gd name="T18" fmla="*/ 15 w 56"/>
                    <a:gd name="T19" fmla="*/ 0 h 99"/>
                    <a:gd name="T20" fmla="*/ 12 w 56"/>
                    <a:gd name="T21" fmla="*/ 4 h 99"/>
                    <a:gd name="T22" fmla="*/ 10 w 56"/>
                    <a:gd name="T23" fmla="*/ 8 h 99"/>
                    <a:gd name="T24" fmla="*/ 7 w 56"/>
                    <a:gd name="T25" fmla="*/ 11 h 99"/>
                    <a:gd name="T26" fmla="*/ 5 w 56"/>
                    <a:gd name="T27" fmla="*/ 15 h 99"/>
                    <a:gd name="T28" fmla="*/ 3 w 56"/>
                    <a:gd name="T29" fmla="*/ 21 h 99"/>
                    <a:gd name="T30" fmla="*/ 2 w 56"/>
                    <a:gd name="T31" fmla="*/ 25 h 99"/>
                    <a:gd name="T32" fmla="*/ 0 w 56"/>
                    <a:gd name="T33" fmla="*/ 29 h 99"/>
                    <a:gd name="T34" fmla="*/ 5 w 56"/>
                    <a:gd name="T35" fmla="*/ 35 h 99"/>
                    <a:gd name="T36" fmla="*/ 10 w 56"/>
                    <a:gd name="T37" fmla="*/ 42 h 99"/>
                    <a:gd name="T38" fmla="*/ 16 w 56"/>
                    <a:gd name="T39" fmla="*/ 49 h 99"/>
                    <a:gd name="T40" fmla="*/ 22 w 56"/>
                    <a:gd name="T41" fmla="*/ 59 h 99"/>
                    <a:gd name="T42" fmla="*/ 27 w 56"/>
                    <a:gd name="T43" fmla="*/ 69 h 99"/>
                    <a:gd name="T44" fmla="*/ 34 w 56"/>
                    <a:gd name="T45" fmla="*/ 80 h 99"/>
                    <a:gd name="T46" fmla="*/ 38 w 56"/>
                    <a:gd name="T47" fmla="*/ 88 h 99"/>
                    <a:gd name="T48" fmla="*/ 44 w 56"/>
                    <a:gd name="T49" fmla="*/ 98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6"/>
                    <a:gd name="T76" fmla="*/ 0 h 99"/>
                    <a:gd name="T77" fmla="*/ 56 w 56"/>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6" h="99">
                      <a:moveTo>
                        <a:pt x="44" y="98"/>
                      </a:moveTo>
                      <a:lnTo>
                        <a:pt x="46" y="91"/>
                      </a:lnTo>
                      <a:lnTo>
                        <a:pt x="48" y="85"/>
                      </a:lnTo>
                      <a:lnTo>
                        <a:pt x="51" y="80"/>
                      </a:lnTo>
                      <a:lnTo>
                        <a:pt x="53" y="76"/>
                      </a:lnTo>
                      <a:lnTo>
                        <a:pt x="55" y="70"/>
                      </a:lnTo>
                      <a:lnTo>
                        <a:pt x="55" y="59"/>
                      </a:lnTo>
                      <a:lnTo>
                        <a:pt x="40" y="30"/>
                      </a:lnTo>
                      <a:lnTo>
                        <a:pt x="21" y="7"/>
                      </a:lnTo>
                      <a:lnTo>
                        <a:pt x="15" y="0"/>
                      </a:lnTo>
                      <a:lnTo>
                        <a:pt x="12" y="4"/>
                      </a:lnTo>
                      <a:lnTo>
                        <a:pt x="10" y="8"/>
                      </a:lnTo>
                      <a:lnTo>
                        <a:pt x="7" y="11"/>
                      </a:lnTo>
                      <a:lnTo>
                        <a:pt x="5" y="15"/>
                      </a:lnTo>
                      <a:lnTo>
                        <a:pt x="3" y="21"/>
                      </a:lnTo>
                      <a:lnTo>
                        <a:pt x="2" y="25"/>
                      </a:lnTo>
                      <a:lnTo>
                        <a:pt x="0" y="29"/>
                      </a:lnTo>
                      <a:lnTo>
                        <a:pt x="5" y="35"/>
                      </a:lnTo>
                      <a:lnTo>
                        <a:pt x="10" y="42"/>
                      </a:lnTo>
                      <a:lnTo>
                        <a:pt x="16" y="49"/>
                      </a:lnTo>
                      <a:lnTo>
                        <a:pt x="22" y="59"/>
                      </a:lnTo>
                      <a:lnTo>
                        <a:pt x="27" y="69"/>
                      </a:lnTo>
                      <a:lnTo>
                        <a:pt x="34" y="80"/>
                      </a:lnTo>
                      <a:lnTo>
                        <a:pt x="38" y="88"/>
                      </a:lnTo>
                      <a:lnTo>
                        <a:pt x="44" y="98"/>
                      </a:lnTo>
                    </a:path>
                  </a:pathLst>
                </a:custGeom>
                <a:solidFill>
                  <a:srgbClr val="400040"/>
                </a:solidFill>
                <a:ln w="12700" cap="rnd">
                  <a:noFill/>
                  <a:round/>
                  <a:headEnd/>
                  <a:tailEnd/>
                </a:ln>
              </p:spPr>
              <p:txBody>
                <a:bodyPr/>
                <a:lstStyle/>
                <a:p>
                  <a:endParaRPr lang="en-US" dirty="0"/>
                </a:p>
              </p:txBody>
            </p:sp>
            <p:sp>
              <p:nvSpPr>
                <p:cNvPr id="647" name="Freeform 409">
                  <a:extLst>
                    <a:ext uri="{FF2B5EF4-FFF2-40B4-BE49-F238E27FC236}">
                      <a16:creationId xmlns:a16="http://schemas.microsoft.com/office/drawing/2014/main" id="{928EF5C9-A2B4-4196-ADB5-3EE13E43C1A3}"/>
                    </a:ext>
                  </a:extLst>
                </p:cNvPr>
                <p:cNvSpPr>
                  <a:spLocks/>
                </p:cNvSpPr>
                <p:nvPr/>
              </p:nvSpPr>
              <p:spPr bwMode="auto">
                <a:xfrm>
                  <a:off x="2895" y="4325"/>
                  <a:ext cx="69" cy="89"/>
                </a:xfrm>
                <a:custGeom>
                  <a:avLst/>
                  <a:gdLst>
                    <a:gd name="T0" fmla="*/ 27 w 69"/>
                    <a:gd name="T1" fmla="*/ 0 h 89"/>
                    <a:gd name="T2" fmla="*/ 34 w 69"/>
                    <a:gd name="T3" fmla="*/ 7 h 89"/>
                    <a:gd name="T4" fmla="*/ 41 w 69"/>
                    <a:gd name="T5" fmla="*/ 14 h 89"/>
                    <a:gd name="T6" fmla="*/ 47 w 69"/>
                    <a:gd name="T7" fmla="*/ 21 h 89"/>
                    <a:gd name="T8" fmla="*/ 54 w 69"/>
                    <a:gd name="T9" fmla="*/ 28 h 89"/>
                    <a:gd name="T10" fmla="*/ 60 w 69"/>
                    <a:gd name="T11" fmla="*/ 39 h 89"/>
                    <a:gd name="T12" fmla="*/ 68 w 69"/>
                    <a:gd name="T13" fmla="*/ 52 h 89"/>
                    <a:gd name="T14" fmla="*/ 58 w 69"/>
                    <a:gd name="T15" fmla="*/ 63 h 89"/>
                    <a:gd name="T16" fmla="*/ 52 w 69"/>
                    <a:gd name="T17" fmla="*/ 71 h 89"/>
                    <a:gd name="T18" fmla="*/ 46 w 69"/>
                    <a:gd name="T19" fmla="*/ 79 h 89"/>
                    <a:gd name="T20" fmla="*/ 41 w 69"/>
                    <a:gd name="T21" fmla="*/ 88 h 89"/>
                    <a:gd name="T22" fmla="*/ 35 w 69"/>
                    <a:gd name="T23" fmla="*/ 78 h 89"/>
                    <a:gd name="T24" fmla="*/ 31 w 69"/>
                    <a:gd name="T25" fmla="*/ 66 h 89"/>
                    <a:gd name="T26" fmla="*/ 25 w 69"/>
                    <a:gd name="T27" fmla="*/ 55 h 89"/>
                    <a:gd name="T28" fmla="*/ 18 w 69"/>
                    <a:gd name="T29" fmla="*/ 44 h 89"/>
                    <a:gd name="T30" fmla="*/ 12 w 69"/>
                    <a:gd name="T31" fmla="*/ 35 h 89"/>
                    <a:gd name="T32" fmla="*/ 6 w 69"/>
                    <a:gd name="T33" fmla="*/ 28 h 89"/>
                    <a:gd name="T34" fmla="*/ 0 w 69"/>
                    <a:gd name="T35" fmla="*/ 19 h 89"/>
                    <a:gd name="T36" fmla="*/ 3 w 69"/>
                    <a:gd name="T37" fmla="*/ 16 h 89"/>
                    <a:gd name="T38" fmla="*/ 7 w 69"/>
                    <a:gd name="T39" fmla="*/ 12 h 89"/>
                    <a:gd name="T40" fmla="*/ 12 w 69"/>
                    <a:gd name="T41" fmla="*/ 8 h 89"/>
                    <a:gd name="T42" fmla="*/ 18 w 69"/>
                    <a:gd name="T43" fmla="*/ 5 h 89"/>
                    <a:gd name="T44" fmla="*/ 27 w 69"/>
                    <a:gd name="T45" fmla="*/ 0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89"/>
                    <a:gd name="T71" fmla="*/ 69 w 69"/>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89">
                      <a:moveTo>
                        <a:pt x="27" y="0"/>
                      </a:moveTo>
                      <a:lnTo>
                        <a:pt x="34" y="7"/>
                      </a:lnTo>
                      <a:lnTo>
                        <a:pt x="41" y="14"/>
                      </a:lnTo>
                      <a:lnTo>
                        <a:pt x="47" y="21"/>
                      </a:lnTo>
                      <a:lnTo>
                        <a:pt x="54" y="28"/>
                      </a:lnTo>
                      <a:lnTo>
                        <a:pt x="60" y="39"/>
                      </a:lnTo>
                      <a:lnTo>
                        <a:pt x="68" y="52"/>
                      </a:lnTo>
                      <a:lnTo>
                        <a:pt x="58" y="63"/>
                      </a:lnTo>
                      <a:lnTo>
                        <a:pt x="52" y="71"/>
                      </a:lnTo>
                      <a:lnTo>
                        <a:pt x="46" y="79"/>
                      </a:lnTo>
                      <a:lnTo>
                        <a:pt x="41" y="88"/>
                      </a:lnTo>
                      <a:lnTo>
                        <a:pt x="35" y="78"/>
                      </a:lnTo>
                      <a:lnTo>
                        <a:pt x="31" y="66"/>
                      </a:lnTo>
                      <a:lnTo>
                        <a:pt x="25" y="55"/>
                      </a:lnTo>
                      <a:lnTo>
                        <a:pt x="18" y="44"/>
                      </a:lnTo>
                      <a:lnTo>
                        <a:pt x="12" y="35"/>
                      </a:lnTo>
                      <a:lnTo>
                        <a:pt x="6" y="28"/>
                      </a:lnTo>
                      <a:lnTo>
                        <a:pt x="0" y="19"/>
                      </a:lnTo>
                      <a:lnTo>
                        <a:pt x="3" y="16"/>
                      </a:lnTo>
                      <a:lnTo>
                        <a:pt x="7" y="12"/>
                      </a:lnTo>
                      <a:lnTo>
                        <a:pt x="12" y="8"/>
                      </a:lnTo>
                      <a:lnTo>
                        <a:pt x="18" y="5"/>
                      </a:lnTo>
                      <a:lnTo>
                        <a:pt x="27" y="0"/>
                      </a:lnTo>
                    </a:path>
                  </a:pathLst>
                </a:custGeom>
                <a:solidFill>
                  <a:srgbClr val="600060"/>
                </a:solidFill>
                <a:ln w="12700" cap="rnd">
                  <a:noFill/>
                  <a:round/>
                  <a:headEnd/>
                  <a:tailEnd/>
                </a:ln>
              </p:spPr>
              <p:txBody>
                <a:bodyPr/>
                <a:lstStyle/>
                <a:p>
                  <a:endParaRPr lang="en-US" dirty="0"/>
                </a:p>
              </p:txBody>
            </p:sp>
            <p:sp>
              <p:nvSpPr>
                <p:cNvPr id="648" name="Freeform 410">
                  <a:extLst>
                    <a:ext uri="{FF2B5EF4-FFF2-40B4-BE49-F238E27FC236}">
                      <a16:creationId xmlns:a16="http://schemas.microsoft.com/office/drawing/2014/main" id="{8FFB4B9B-DB1E-4439-AB96-ACCD465A59F4}"/>
                    </a:ext>
                  </a:extLst>
                </p:cNvPr>
                <p:cNvSpPr>
                  <a:spLocks/>
                </p:cNvSpPr>
                <p:nvPr/>
              </p:nvSpPr>
              <p:spPr bwMode="auto">
                <a:xfrm>
                  <a:off x="2971" y="4470"/>
                  <a:ext cx="262" cy="142"/>
                </a:xfrm>
                <a:custGeom>
                  <a:avLst/>
                  <a:gdLst>
                    <a:gd name="T0" fmla="*/ 0 w 262"/>
                    <a:gd name="T1" fmla="*/ 40 h 142"/>
                    <a:gd name="T2" fmla="*/ 2 w 262"/>
                    <a:gd name="T3" fmla="*/ 34 h 142"/>
                    <a:gd name="T4" fmla="*/ 5 w 262"/>
                    <a:gd name="T5" fmla="*/ 29 h 142"/>
                    <a:gd name="T6" fmla="*/ 8 w 262"/>
                    <a:gd name="T7" fmla="*/ 23 h 142"/>
                    <a:gd name="T8" fmla="*/ 10 w 262"/>
                    <a:gd name="T9" fmla="*/ 18 h 142"/>
                    <a:gd name="T10" fmla="*/ 14 w 262"/>
                    <a:gd name="T11" fmla="*/ 12 h 142"/>
                    <a:gd name="T12" fmla="*/ 17 w 262"/>
                    <a:gd name="T13" fmla="*/ 7 h 142"/>
                    <a:gd name="T14" fmla="*/ 21 w 262"/>
                    <a:gd name="T15" fmla="*/ 3 h 142"/>
                    <a:gd name="T16" fmla="*/ 23 w 262"/>
                    <a:gd name="T17" fmla="*/ 0 h 142"/>
                    <a:gd name="T18" fmla="*/ 261 w 262"/>
                    <a:gd name="T19" fmla="*/ 141 h 142"/>
                    <a:gd name="T20" fmla="*/ 173 w 262"/>
                    <a:gd name="T21" fmla="*/ 141 h 142"/>
                    <a:gd name="T22" fmla="*/ 0 w 262"/>
                    <a:gd name="T23" fmla="*/ 40 h 1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2"/>
                    <a:gd name="T37" fmla="*/ 0 h 142"/>
                    <a:gd name="T38" fmla="*/ 262 w 262"/>
                    <a:gd name="T39" fmla="*/ 142 h 1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2" h="142">
                      <a:moveTo>
                        <a:pt x="0" y="40"/>
                      </a:moveTo>
                      <a:lnTo>
                        <a:pt x="2" y="34"/>
                      </a:lnTo>
                      <a:lnTo>
                        <a:pt x="5" y="29"/>
                      </a:lnTo>
                      <a:lnTo>
                        <a:pt x="8" y="23"/>
                      </a:lnTo>
                      <a:lnTo>
                        <a:pt x="10" y="18"/>
                      </a:lnTo>
                      <a:lnTo>
                        <a:pt x="14" y="12"/>
                      </a:lnTo>
                      <a:lnTo>
                        <a:pt x="17" y="7"/>
                      </a:lnTo>
                      <a:lnTo>
                        <a:pt x="21" y="3"/>
                      </a:lnTo>
                      <a:lnTo>
                        <a:pt x="23" y="0"/>
                      </a:lnTo>
                      <a:lnTo>
                        <a:pt x="261" y="141"/>
                      </a:lnTo>
                      <a:lnTo>
                        <a:pt x="173" y="141"/>
                      </a:lnTo>
                      <a:lnTo>
                        <a:pt x="0" y="40"/>
                      </a:lnTo>
                    </a:path>
                  </a:pathLst>
                </a:custGeom>
                <a:solidFill>
                  <a:srgbClr val="400040"/>
                </a:solidFill>
                <a:ln w="12700" cap="rnd">
                  <a:noFill/>
                  <a:round/>
                  <a:headEnd/>
                  <a:tailEnd/>
                </a:ln>
              </p:spPr>
              <p:txBody>
                <a:bodyPr/>
                <a:lstStyle/>
                <a:p>
                  <a:endParaRPr lang="en-US" dirty="0"/>
                </a:p>
              </p:txBody>
            </p:sp>
            <p:sp>
              <p:nvSpPr>
                <p:cNvPr id="649" name="Freeform 411">
                  <a:extLst>
                    <a:ext uri="{FF2B5EF4-FFF2-40B4-BE49-F238E27FC236}">
                      <a16:creationId xmlns:a16="http://schemas.microsoft.com/office/drawing/2014/main" id="{7E80715B-422B-4986-B253-4A1BD7FA3AE1}"/>
                    </a:ext>
                  </a:extLst>
                </p:cNvPr>
                <p:cNvSpPr>
                  <a:spLocks/>
                </p:cNvSpPr>
                <p:nvPr/>
              </p:nvSpPr>
              <p:spPr bwMode="auto">
                <a:xfrm>
                  <a:off x="2994" y="4420"/>
                  <a:ext cx="247" cy="192"/>
                </a:xfrm>
                <a:custGeom>
                  <a:avLst/>
                  <a:gdLst>
                    <a:gd name="T0" fmla="*/ 246 w 247"/>
                    <a:gd name="T1" fmla="*/ 191 h 192"/>
                    <a:gd name="T2" fmla="*/ 237 w 247"/>
                    <a:gd name="T3" fmla="*/ 191 h 192"/>
                    <a:gd name="T4" fmla="*/ 0 w 247"/>
                    <a:gd name="T5" fmla="*/ 49 h 192"/>
                    <a:gd name="T6" fmla="*/ 4 w 247"/>
                    <a:gd name="T7" fmla="*/ 43 h 192"/>
                    <a:gd name="T8" fmla="*/ 8 w 247"/>
                    <a:gd name="T9" fmla="*/ 38 h 192"/>
                    <a:gd name="T10" fmla="*/ 13 w 247"/>
                    <a:gd name="T11" fmla="*/ 32 h 192"/>
                    <a:gd name="T12" fmla="*/ 19 w 247"/>
                    <a:gd name="T13" fmla="*/ 26 h 192"/>
                    <a:gd name="T14" fmla="*/ 24 w 247"/>
                    <a:gd name="T15" fmla="*/ 20 h 192"/>
                    <a:gd name="T16" fmla="*/ 29 w 247"/>
                    <a:gd name="T17" fmla="*/ 15 h 192"/>
                    <a:gd name="T18" fmla="*/ 35 w 247"/>
                    <a:gd name="T19" fmla="*/ 11 h 192"/>
                    <a:gd name="T20" fmla="*/ 39 w 247"/>
                    <a:gd name="T21" fmla="*/ 7 h 192"/>
                    <a:gd name="T22" fmla="*/ 44 w 247"/>
                    <a:gd name="T23" fmla="*/ 3 h 192"/>
                    <a:gd name="T24" fmla="*/ 47 w 247"/>
                    <a:gd name="T25" fmla="*/ 0 h 192"/>
                    <a:gd name="T26" fmla="*/ 246 w 247"/>
                    <a:gd name="T27" fmla="*/ 124 h 192"/>
                    <a:gd name="T28" fmla="*/ 246 w 247"/>
                    <a:gd name="T29" fmla="*/ 191 h 1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192"/>
                    <a:gd name="T47" fmla="*/ 247 w 247"/>
                    <a:gd name="T48" fmla="*/ 192 h 1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192">
                      <a:moveTo>
                        <a:pt x="246" y="191"/>
                      </a:moveTo>
                      <a:lnTo>
                        <a:pt x="237" y="191"/>
                      </a:lnTo>
                      <a:lnTo>
                        <a:pt x="0" y="49"/>
                      </a:lnTo>
                      <a:lnTo>
                        <a:pt x="4" y="43"/>
                      </a:lnTo>
                      <a:lnTo>
                        <a:pt x="8" y="38"/>
                      </a:lnTo>
                      <a:lnTo>
                        <a:pt x="13" y="32"/>
                      </a:lnTo>
                      <a:lnTo>
                        <a:pt x="19" y="26"/>
                      </a:lnTo>
                      <a:lnTo>
                        <a:pt x="24" y="20"/>
                      </a:lnTo>
                      <a:lnTo>
                        <a:pt x="29" y="15"/>
                      </a:lnTo>
                      <a:lnTo>
                        <a:pt x="35" y="11"/>
                      </a:lnTo>
                      <a:lnTo>
                        <a:pt x="39" y="7"/>
                      </a:lnTo>
                      <a:lnTo>
                        <a:pt x="44" y="3"/>
                      </a:lnTo>
                      <a:lnTo>
                        <a:pt x="47" y="0"/>
                      </a:lnTo>
                      <a:lnTo>
                        <a:pt x="246" y="124"/>
                      </a:lnTo>
                      <a:lnTo>
                        <a:pt x="246" y="191"/>
                      </a:lnTo>
                    </a:path>
                  </a:pathLst>
                </a:custGeom>
                <a:solidFill>
                  <a:srgbClr val="600060"/>
                </a:solidFill>
                <a:ln w="12700" cap="rnd">
                  <a:noFill/>
                  <a:round/>
                  <a:headEnd/>
                  <a:tailEnd/>
                </a:ln>
              </p:spPr>
              <p:txBody>
                <a:bodyPr/>
                <a:lstStyle/>
                <a:p>
                  <a:endParaRPr lang="en-US" dirty="0"/>
                </a:p>
              </p:txBody>
            </p:sp>
            <p:grpSp>
              <p:nvGrpSpPr>
                <p:cNvPr id="650" name="Group 412">
                  <a:extLst>
                    <a:ext uri="{FF2B5EF4-FFF2-40B4-BE49-F238E27FC236}">
                      <a16:creationId xmlns:a16="http://schemas.microsoft.com/office/drawing/2014/main" id="{2E5F1A7D-7E69-442F-80AA-36254E1FD881}"/>
                    </a:ext>
                  </a:extLst>
                </p:cNvPr>
                <p:cNvGrpSpPr>
                  <a:grpSpLocks/>
                </p:cNvGrpSpPr>
                <p:nvPr/>
              </p:nvGrpSpPr>
              <p:grpSpPr bwMode="auto">
                <a:xfrm>
                  <a:off x="2987" y="4496"/>
                  <a:ext cx="11" cy="11"/>
                  <a:chOff x="2987" y="4496"/>
                  <a:chExt cx="11" cy="11"/>
                </a:xfrm>
              </p:grpSpPr>
              <p:sp>
                <p:nvSpPr>
                  <p:cNvPr id="699" name="Oval 413">
                    <a:extLst>
                      <a:ext uri="{FF2B5EF4-FFF2-40B4-BE49-F238E27FC236}">
                        <a16:creationId xmlns:a16="http://schemas.microsoft.com/office/drawing/2014/main" id="{E4466279-32B9-452B-A738-C6FE1F28594D}"/>
                      </a:ext>
                    </a:extLst>
                  </p:cNvPr>
                  <p:cNvSpPr>
                    <a:spLocks noChangeArrowheads="1"/>
                  </p:cNvSpPr>
                  <p:nvPr/>
                </p:nvSpPr>
                <p:spPr bwMode="auto">
                  <a:xfrm>
                    <a:off x="2989" y="4496"/>
                    <a:ext cx="9" cy="11"/>
                  </a:xfrm>
                  <a:prstGeom prst="ellipse">
                    <a:avLst/>
                  </a:prstGeom>
                  <a:solidFill>
                    <a:srgbClr val="200020"/>
                  </a:solidFill>
                  <a:ln w="12700">
                    <a:noFill/>
                    <a:round/>
                    <a:headEnd/>
                    <a:tailEnd/>
                  </a:ln>
                </p:spPr>
                <p:txBody>
                  <a:bodyPr wrap="none" anchor="ctr"/>
                  <a:lstStyle/>
                  <a:p>
                    <a:endParaRPr lang="en-US" dirty="0"/>
                  </a:p>
                </p:txBody>
              </p:sp>
              <p:sp>
                <p:nvSpPr>
                  <p:cNvPr id="700" name="Oval 414">
                    <a:extLst>
                      <a:ext uri="{FF2B5EF4-FFF2-40B4-BE49-F238E27FC236}">
                        <a16:creationId xmlns:a16="http://schemas.microsoft.com/office/drawing/2014/main" id="{8DBBD46F-D5A1-4D78-AAEE-BCEA53CD4542}"/>
                      </a:ext>
                    </a:extLst>
                  </p:cNvPr>
                  <p:cNvSpPr>
                    <a:spLocks noChangeArrowheads="1"/>
                  </p:cNvSpPr>
                  <p:nvPr/>
                </p:nvSpPr>
                <p:spPr bwMode="auto">
                  <a:xfrm>
                    <a:off x="2987" y="4496"/>
                    <a:ext cx="11" cy="9"/>
                  </a:xfrm>
                  <a:prstGeom prst="ellipse">
                    <a:avLst/>
                  </a:prstGeom>
                  <a:solidFill>
                    <a:srgbClr val="A000A0"/>
                  </a:solidFill>
                  <a:ln w="12700">
                    <a:noFill/>
                    <a:round/>
                    <a:headEnd/>
                    <a:tailEnd/>
                  </a:ln>
                </p:spPr>
                <p:txBody>
                  <a:bodyPr wrap="none" anchor="ctr"/>
                  <a:lstStyle/>
                  <a:p>
                    <a:endParaRPr lang="en-US" dirty="0"/>
                  </a:p>
                </p:txBody>
              </p:sp>
              <p:sp>
                <p:nvSpPr>
                  <p:cNvPr id="701" name="Oval 415">
                    <a:extLst>
                      <a:ext uri="{FF2B5EF4-FFF2-40B4-BE49-F238E27FC236}">
                        <a16:creationId xmlns:a16="http://schemas.microsoft.com/office/drawing/2014/main" id="{8CC3B355-F722-4B30-A97F-C02C955D970B}"/>
                      </a:ext>
                    </a:extLst>
                  </p:cNvPr>
                  <p:cNvSpPr>
                    <a:spLocks noChangeArrowheads="1"/>
                  </p:cNvSpPr>
                  <p:nvPr/>
                </p:nvSpPr>
                <p:spPr bwMode="auto">
                  <a:xfrm>
                    <a:off x="2991" y="4496"/>
                    <a:ext cx="1" cy="3"/>
                  </a:xfrm>
                  <a:prstGeom prst="ellipse">
                    <a:avLst/>
                  </a:prstGeom>
                  <a:solidFill>
                    <a:srgbClr val="FF00FF"/>
                  </a:solidFill>
                  <a:ln w="12700">
                    <a:noFill/>
                    <a:round/>
                    <a:headEnd/>
                    <a:tailEnd/>
                  </a:ln>
                </p:spPr>
                <p:txBody>
                  <a:bodyPr wrap="none" anchor="ctr"/>
                  <a:lstStyle/>
                  <a:p>
                    <a:endParaRPr lang="en-US" dirty="0"/>
                  </a:p>
                </p:txBody>
              </p:sp>
            </p:grpSp>
            <p:grpSp>
              <p:nvGrpSpPr>
                <p:cNvPr id="651" name="Group 416">
                  <a:extLst>
                    <a:ext uri="{FF2B5EF4-FFF2-40B4-BE49-F238E27FC236}">
                      <a16:creationId xmlns:a16="http://schemas.microsoft.com/office/drawing/2014/main" id="{9EE798F3-2D6B-4722-A93B-9F93B6290A61}"/>
                    </a:ext>
                  </a:extLst>
                </p:cNvPr>
                <p:cNvGrpSpPr>
                  <a:grpSpLocks/>
                </p:cNvGrpSpPr>
                <p:nvPr/>
              </p:nvGrpSpPr>
              <p:grpSpPr bwMode="auto">
                <a:xfrm>
                  <a:off x="3042" y="4495"/>
                  <a:ext cx="6" cy="7"/>
                  <a:chOff x="3042" y="4495"/>
                  <a:chExt cx="6" cy="7"/>
                </a:xfrm>
              </p:grpSpPr>
              <p:sp>
                <p:nvSpPr>
                  <p:cNvPr id="696" name="Oval 417">
                    <a:extLst>
                      <a:ext uri="{FF2B5EF4-FFF2-40B4-BE49-F238E27FC236}">
                        <a16:creationId xmlns:a16="http://schemas.microsoft.com/office/drawing/2014/main" id="{7F978DB8-4293-4B63-9E82-854E2546273B}"/>
                      </a:ext>
                    </a:extLst>
                  </p:cNvPr>
                  <p:cNvSpPr>
                    <a:spLocks noChangeArrowheads="1"/>
                  </p:cNvSpPr>
                  <p:nvPr/>
                </p:nvSpPr>
                <p:spPr bwMode="auto">
                  <a:xfrm>
                    <a:off x="3042" y="4496"/>
                    <a:ext cx="6" cy="6"/>
                  </a:xfrm>
                  <a:prstGeom prst="ellipse">
                    <a:avLst/>
                  </a:prstGeom>
                  <a:solidFill>
                    <a:srgbClr val="200020"/>
                  </a:solidFill>
                  <a:ln w="12700">
                    <a:noFill/>
                    <a:round/>
                    <a:headEnd/>
                    <a:tailEnd/>
                  </a:ln>
                </p:spPr>
                <p:txBody>
                  <a:bodyPr wrap="none" anchor="ctr"/>
                  <a:lstStyle/>
                  <a:p>
                    <a:endParaRPr lang="en-US" dirty="0"/>
                  </a:p>
                </p:txBody>
              </p:sp>
              <p:sp>
                <p:nvSpPr>
                  <p:cNvPr id="697" name="Oval 418">
                    <a:extLst>
                      <a:ext uri="{FF2B5EF4-FFF2-40B4-BE49-F238E27FC236}">
                        <a16:creationId xmlns:a16="http://schemas.microsoft.com/office/drawing/2014/main" id="{5771B497-AAD1-41CC-856E-C6625A3AAE15}"/>
                      </a:ext>
                    </a:extLst>
                  </p:cNvPr>
                  <p:cNvSpPr>
                    <a:spLocks noChangeArrowheads="1"/>
                  </p:cNvSpPr>
                  <p:nvPr/>
                </p:nvSpPr>
                <p:spPr bwMode="auto">
                  <a:xfrm>
                    <a:off x="3042" y="4495"/>
                    <a:ext cx="6" cy="7"/>
                  </a:xfrm>
                  <a:prstGeom prst="ellipse">
                    <a:avLst/>
                  </a:prstGeom>
                  <a:solidFill>
                    <a:srgbClr val="A000A0"/>
                  </a:solidFill>
                  <a:ln w="12700">
                    <a:noFill/>
                    <a:round/>
                    <a:headEnd/>
                    <a:tailEnd/>
                  </a:ln>
                </p:spPr>
                <p:txBody>
                  <a:bodyPr wrap="none" anchor="ctr"/>
                  <a:lstStyle/>
                  <a:p>
                    <a:endParaRPr lang="en-US" dirty="0"/>
                  </a:p>
                </p:txBody>
              </p:sp>
              <p:sp>
                <p:nvSpPr>
                  <p:cNvPr id="698" name="Oval 419">
                    <a:extLst>
                      <a:ext uri="{FF2B5EF4-FFF2-40B4-BE49-F238E27FC236}">
                        <a16:creationId xmlns:a16="http://schemas.microsoft.com/office/drawing/2014/main" id="{2D731D11-15E6-4073-9529-BEFBDE93D3C3}"/>
                      </a:ext>
                    </a:extLst>
                  </p:cNvPr>
                  <p:cNvSpPr>
                    <a:spLocks noChangeArrowheads="1"/>
                  </p:cNvSpPr>
                  <p:nvPr/>
                </p:nvSpPr>
                <p:spPr bwMode="auto">
                  <a:xfrm>
                    <a:off x="3044" y="4496"/>
                    <a:ext cx="1" cy="1"/>
                  </a:xfrm>
                  <a:prstGeom prst="ellipse">
                    <a:avLst/>
                  </a:prstGeom>
                  <a:solidFill>
                    <a:srgbClr val="FF00FF"/>
                  </a:solidFill>
                  <a:ln w="12700">
                    <a:noFill/>
                    <a:round/>
                    <a:headEnd/>
                    <a:tailEnd/>
                  </a:ln>
                </p:spPr>
                <p:txBody>
                  <a:bodyPr wrap="none" anchor="ctr"/>
                  <a:lstStyle/>
                  <a:p>
                    <a:endParaRPr lang="en-US" dirty="0"/>
                  </a:p>
                </p:txBody>
              </p:sp>
            </p:grpSp>
            <p:grpSp>
              <p:nvGrpSpPr>
                <p:cNvPr id="652" name="Group 420">
                  <a:extLst>
                    <a:ext uri="{FF2B5EF4-FFF2-40B4-BE49-F238E27FC236}">
                      <a16:creationId xmlns:a16="http://schemas.microsoft.com/office/drawing/2014/main" id="{FB60CB98-63B1-4826-811E-04D5108AF478}"/>
                    </a:ext>
                  </a:extLst>
                </p:cNvPr>
                <p:cNvGrpSpPr>
                  <a:grpSpLocks/>
                </p:cNvGrpSpPr>
                <p:nvPr/>
              </p:nvGrpSpPr>
              <p:grpSpPr bwMode="auto">
                <a:xfrm>
                  <a:off x="2999" y="4472"/>
                  <a:ext cx="5" cy="4"/>
                  <a:chOff x="2999" y="4472"/>
                  <a:chExt cx="5" cy="4"/>
                </a:xfrm>
              </p:grpSpPr>
              <p:sp>
                <p:nvSpPr>
                  <p:cNvPr id="693" name="Oval 421">
                    <a:extLst>
                      <a:ext uri="{FF2B5EF4-FFF2-40B4-BE49-F238E27FC236}">
                        <a16:creationId xmlns:a16="http://schemas.microsoft.com/office/drawing/2014/main" id="{F5D03FA8-B6EC-4B28-87D7-3F630C824202}"/>
                      </a:ext>
                    </a:extLst>
                  </p:cNvPr>
                  <p:cNvSpPr>
                    <a:spLocks noChangeArrowheads="1"/>
                  </p:cNvSpPr>
                  <p:nvPr/>
                </p:nvSpPr>
                <p:spPr bwMode="auto">
                  <a:xfrm>
                    <a:off x="3000" y="4472"/>
                    <a:ext cx="4" cy="4"/>
                  </a:xfrm>
                  <a:prstGeom prst="ellipse">
                    <a:avLst/>
                  </a:prstGeom>
                  <a:solidFill>
                    <a:srgbClr val="200020"/>
                  </a:solidFill>
                  <a:ln w="12700">
                    <a:noFill/>
                    <a:round/>
                    <a:headEnd/>
                    <a:tailEnd/>
                  </a:ln>
                </p:spPr>
                <p:txBody>
                  <a:bodyPr wrap="none" anchor="ctr"/>
                  <a:lstStyle/>
                  <a:p>
                    <a:endParaRPr lang="en-US" dirty="0"/>
                  </a:p>
                </p:txBody>
              </p:sp>
              <p:sp>
                <p:nvSpPr>
                  <p:cNvPr id="694" name="Oval 422">
                    <a:extLst>
                      <a:ext uri="{FF2B5EF4-FFF2-40B4-BE49-F238E27FC236}">
                        <a16:creationId xmlns:a16="http://schemas.microsoft.com/office/drawing/2014/main" id="{17CC2E5B-1A0C-44D0-9D9C-602DE47E68F6}"/>
                      </a:ext>
                    </a:extLst>
                  </p:cNvPr>
                  <p:cNvSpPr>
                    <a:spLocks noChangeArrowheads="1"/>
                  </p:cNvSpPr>
                  <p:nvPr/>
                </p:nvSpPr>
                <p:spPr bwMode="auto">
                  <a:xfrm>
                    <a:off x="2999" y="4472"/>
                    <a:ext cx="5" cy="4"/>
                  </a:xfrm>
                  <a:prstGeom prst="ellipse">
                    <a:avLst/>
                  </a:prstGeom>
                  <a:solidFill>
                    <a:srgbClr val="A000A0"/>
                  </a:solidFill>
                  <a:ln w="12700">
                    <a:noFill/>
                    <a:round/>
                    <a:headEnd/>
                    <a:tailEnd/>
                  </a:ln>
                </p:spPr>
                <p:txBody>
                  <a:bodyPr wrap="none" anchor="ctr"/>
                  <a:lstStyle/>
                  <a:p>
                    <a:endParaRPr lang="en-US" dirty="0"/>
                  </a:p>
                </p:txBody>
              </p:sp>
              <p:sp>
                <p:nvSpPr>
                  <p:cNvPr id="695" name="Oval 423">
                    <a:extLst>
                      <a:ext uri="{FF2B5EF4-FFF2-40B4-BE49-F238E27FC236}">
                        <a16:creationId xmlns:a16="http://schemas.microsoft.com/office/drawing/2014/main" id="{A2631508-8727-4225-AC68-7066FE7ADD18}"/>
                      </a:ext>
                    </a:extLst>
                  </p:cNvPr>
                  <p:cNvSpPr>
                    <a:spLocks noChangeArrowheads="1"/>
                  </p:cNvSpPr>
                  <p:nvPr/>
                </p:nvSpPr>
                <p:spPr bwMode="auto">
                  <a:xfrm>
                    <a:off x="3001" y="4472"/>
                    <a:ext cx="1" cy="1"/>
                  </a:xfrm>
                  <a:prstGeom prst="ellipse">
                    <a:avLst/>
                  </a:prstGeom>
                  <a:solidFill>
                    <a:srgbClr val="FF00FF"/>
                  </a:solidFill>
                  <a:ln w="12700">
                    <a:noFill/>
                    <a:round/>
                    <a:headEnd/>
                    <a:tailEnd/>
                  </a:ln>
                </p:spPr>
                <p:txBody>
                  <a:bodyPr wrap="none" anchor="ctr"/>
                  <a:lstStyle/>
                  <a:p>
                    <a:endParaRPr lang="en-US" dirty="0"/>
                  </a:p>
                </p:txBody>
              </p:sp>
            </p:grpSp>
            <p:grpSp>
              <p:nvGrpSpPr>
                <p:cNvPr id="653" name="Group 424">
                  <a:extLst>
                    <a:ext uri="{FF2B5EF4-FFF2-40B4-BE49-F238E27FC236}">
                      <a16:creationId xmlns:a16="http://schemas.microsoft.com/office/drawing/2014/main" id="{A32C5680-DEFF-452A-9FA1-1C8B4B85796D}"/>
                    </a:ext>
                  </a:extLst>
                </p:cNvPr>
                <p:cNvGrpSpPr>
                  <a:grpSpLocks/>
                </p:cNvGrpSpPr>
                <p:nvPr/>
              </p:nvGrpSpPr>
              <p:grpSpPr bwMode="auto">
                <a:xfrm>
                  <a:off x="3009" y="4529"/>
                  <a:ext cx="9" cy="10"/>
                  <a:chOff x="3009" y="4529"/>
                  <a:chExt cx="9" cy="10"/>
                </a:xfrm>
              </p:grpSpPr>
              <p:sp>
                <p:nvSpPr>
                  <p:cNvPr id="690" name="Oval 425">
                    <a:extLst>
                      <a:ext uri="{FF2B5EF4-FFF2-40B4-BE49-F238E27FC236}">
                        <a16:creationId xmlns:a16="http://schemas.microsoft.com/office/drawing/2014/main" id="{17388D55-CDC6-4278-B3ED-064CD66581D2}"/>
                      </a:ext>
                    </a:extLst>
                  </p:cNvPr>
                  <p:cNvSpPr>
                    <a:spLocks noChangeArrowheads="1"/>
                  </p:cNvSpPr>
                  <p:nvPr/>
                </p:nvSpPr>
                <p:spPr bwMode="auto">
                  <a:xfrm>
                    <a:off x="3011" y="4529"/>
                    <a:ext cx="7" cy="10"/>
                  </a:xfrm>
                  <a:prstGeom prst="ellipse">
                    <a:avLst/>
                  </a:prstGeom>
                  <a:solidFill>
                    <a:srgbClr val="200020"/>
                  </a:solidFill>
                  <a:ln w="12700">
                    <a:noFill/>
                    <a:round/>
                    <a:headEnd/>
                    <a:tailEnd/>
                  </a:ln>
                </p:spPr>
                <p:txBody>
                  <a:bodyPr wrap="none" anchor="ctr"/>
                  <a:lstStyle/>
                  <a:p>
                    <a:endParaRPr lang="en-US" dirty="0"/>
                  </a:p>
                </p:txBody>
              </p:sp>
              <p:sp>
                <p:nvSpPr>
                  <p:cNvPr id="691" name="Oval 426">
                    <a:extLst>
                      <a:ext uri="{FF2B5EF4-FFF2-40B4-BE49-F238E27FC236}">
                        <a16:creationId xmlns:a16="http://schemas.microsoft.com/office/drawing/2014/main" id="{69EE155B-48A0-4A6D-A4C2-E94B54AE021B}"/>
                      </a:ext>
                    </a:extLst>
                  </p:cNvPr>
                  <p:cNvSpPr>
                    <a:spLocks noChangeArrowheads="1"/>
                  </p:cNvSpPr>
                  <p:nvPr/>
                </p:nvSpPr>
                <p:spPr bwMode="auto">
                  <a:xfrm>
                    <a:off x="3009" y="4529"/>
                    <a:ext cx="9" cy="10"/>
                  </a:xfrm>
                  <a:prstGeom prst="ellipse">
                    <a:avLst/>
                  </a:prstGeom>
                  <a:solidFill>
                    <a:srgbClr val="A000A0"/>
                  </a:solidFill>
                  <a:ln w="12700">
                    <a:noFill/>
                    <a:round/>
                    <a:headEnd/>
                    <a:tailEnd/>
                  </a:ln>
                </p:spPr>
                <p:txBody>
                  <a:bodyPr wrap="none" anchor="ctr"/>
                  <a:lstStyle/>
                  <a:p>
                    <a:endParaRPr lang="en-US" dirty="0"/>
                  </a:p>
                </p:txBody>
              </p:sp>
              <p:sp>
                <p:nvSpPr>
                  <p:cNvPr id="692" name="Oval 427">
                    <a:extLst>
                      <a:ext uri="{FF2B5EF4-FFF2-40B4-BE49-F238E27FC236}">
                        <a16:creationId xmlns:a16="http://schemas.microsoft.com/office/drawing/2014/main" id="{EBC81AAA-BA62-4793-9E19-CAA4E61FFB5D}"/>
                      </a:ext>
                    </a:extLst>
                  </p:cNvPr>
                  <p:cNvSpPr>
                    <a:spLocks noChangeArrowheads="1"/>
                  </p:cNvSpPr>
                  <p:nvPr/>
                </p:nvSpPr>
                <p:spPr bwMode="auto">
                  <a:xfrm>
                    <a:off x="3014" y="4529"/>
                    <a:ext cx="1" cy="4"/>
                  </a:xfrm>
                  <a:prstGeom prst="ellipse">
                    <a:avLst/>
                  </a:prstGeom>
                  <a:solidFill>
                    <a:srgbClr val="FF00FF"/>
                  </a:solidFill>
                  <a:ln w="12700">
                    <a:noFill/>
                    <a:round/>
                    <a:headEnd/>
                    <a:tailEnd/>
                  </a:ln>
                </p:spPr>
                <p:txBody>
                  <a:bodyPr wrap="none" anchor="ctr"/>
                  <a:lstStyle/>
                  <a:p>
                    <a:endParaRPr lang="en-US" dirty="0"/>
                  </a:p>
                </p:txBody>
              </p:sp>
            </p:grpSp>
            <p:grpSp>
              <p:nvGrpSpPr>
                <p:cNvPr id="654" name="Group 428">
                  <a:extLst>
                    <a:ext uri="{FF2B5EF4-FFF2-40B4-BE49-F238E27FC236}">
                      <a16:creationId xmlns:a16="http://schemas.microsoft.com/office/drawing/2014/main" id="{D67EBD97-99C1-407F-A330-47BD00F28F69}"/>
                    </a:ext>
                  </a:extLst>
                </p:cNvPr>
                <p:cNvGrpSpPr>
                  <a:grpSpLocks/>
                </p:cNvGrpSpPr>
                <p:nvPr/>
              </p:nvGrpSpPr>
              <p:grpSpPr bwMode="auto">
                <a:xfrm>
                  <a:off x="3092" y="4482"/>
                  <a:ext cx="16" cy="13"/>
                  <a:chOff x="3092" y="4482"/>
                  <a:chExt cx="16" cy="13"/>
                </a:xfrm>
              </p:grpSpPr>
              <p:sp>
                <p:nvSpPr>
                  <p:cNvPr id="687" name="Oval 429">
                    <a:extLst>
                      <a:ext uri="{FF2B5EF4-FFF2-40B4-BE49-F238E27FC236}">
                        <a16:creationId xmlns:a16="http://schemas.microsoft.com/office/drawing/2014/main" id="{EB917E0C-D2FA-4303-8704-225E8EF6E98D}"/>
                      </a:ext>
                    </a:extLst>
                  </p:cNvPr>
                  <p:cNvSpPr>
                    <a:spLocks noChangeArrowheads="1"/>
                  </p:cNvSpPr>
                  <p:nvPr/>
                </p:nvSpPr>
                <p:spPr bwMode="auto">
                  <a:xfrm>
                    <a:off x="3094" y="4483"/>
                    <a:ext cx="14" cy="12"/>
                  </a:xfrm>
                  <a:prstGeom prst="ellipse">
                    <a:avLst/>
                  </a:prstGeom>
                  <a:solidFill>
                    <a:srgbClr val="200020"/>
                  </a:solidFill>
                  <a:ln w="12700">
                    <a:noFill/>
                    <a:round/>
                    <a:headEnd/>
                    <a:tailEnd/>
                  </a:ln>
                </p:spPr>
                <p:txBody>
                  <a:bodyPr wrap="none" anchor="ctr"/>
                  <a:lstStyle/>
                  <a:p>
                    <a:endParaRPr lang="en-US" dirty="0"/>
                  </a:p>
                </p:txBody>
              </p:sp>
              <p:sp>
                <p:nvSpPr>
                  <p:cNvPr id="688" name="Oval 430">
                    <a:extLst>
                      <a:ext uri="{FF2B5EF4-FFF2-40B4-BE49-F238E27FC236}">
                        <a16:creationId xmlns:a16="http://schemas.microsoft.com/office/drawing/2014/main" id="{6E8BCBFD-9AC4-44D5-81DE-F8F52DAEE29F}"/>
                      </a:ext>
                    </a:extLst>
                  </p:cNvPr>
                  <p:cNvSpPr>
                    <a:spLocks noChangeArrowheads="1"/>
                  </p:cNvSpPr>
                  <p:nvPr/>
                </p:nvSpPr>
                <p:spPr bwMode="auto">
                  <a:xfrm>
                    <a:off x="3092" y="4482"/>
                    <a:ext cx="16" cy="12"/>
                  </a:xfrm>
                  <a:prstGeom prst="ellipse">
                    <a:avLst/>
                  </a:prstGeom>
                  <a:solidFill>
                    <a:srgbClr val="A000A0"/>
                  </a:solidFill>
                  <a:ln w="12700">
                    <a:noFill/>
                    <a:round/>
                    <a:headEnd/>
                    <a:tailEnd/>
                  </a:ln>
                </p:spPr>
                <p:txBody>
                  <a:bodyPr wrap="none" anchor="ctr"/>
                  <a:lstStyle/>
                  <a:p>
                    <a:endParaRPr lang="en-US" dirty="0"/>
                  </a:p>
                </p:txBody>
              </p:sp>
              <p:sp>
                <p:nvSpPr>
                  <p:cNvPr id="689" name="Oval 431">
                    <a:extLst>
                      <a:ext uri="{FF2B5EF4-FFF2-40B4-BE49-F238E27FC236}">
                        <a16:creationId xmlns:a16="http://schemas.microsoft.com/office/drawing/2014/main" id="{A3C8AAF1-B5A2-4E1F-8DFE-4C6598D68FB7}"/>
                      </a:ext>
                    </a:extLst>
                  </p:cNvPr>
                  <p:cNvSpPr>
                    <a:spLocks noChangeArrowheads="1"/>
                  </p:cNvSpPr>
                  <p:nvPr/>
                </p:nvSpPr>
                <p:spPr bwMode="auto">
                  <a:xfrm>
                    <a:off x="3097" y="4483"/>
                    <a:ext cx="4" cy="4"/>
                  </a:xfrm>
                  <a:prstGeom prst="ellipse">
                    <a:avLst/>
                  </a:prstGeom>
                  <a:solidFill>
                    <a:srgbClr val="FF00FF"/>
                  </a:solidFill>
                  <a:ln w="12700">
                    <a:noFill/>
                    <a:round/>
                    <a:headEnd/>
                    <a:tailEnd/>
                  </a:ln>
                </p:spPr>
                <p:txBody>
                  <a:bodyPr wrap="none" anchor="ctr"/>
                  <a:lstStyle/>
                  <a:p>
                    <a:endParaRPr lang="en-US" dirty="0"/>
                  </a:p>
                </p:txBody>
              </p:sp>
            </p:grpSp>
            <p:grpSp>
              <p:nvGrpSpPr>
                <p:cNvPr id="655" name="Group 432">
                  <a:extLst>
                    <a:ext uri="{FF2B5EF4-FFF2-40B4-BE49-F238E27FC236}">
                      <a16:creationId xmlns:a16="http://schemas.microsoft.com/office/drawing/2014/main" id="{6D9EEE16-E199-406F-8A90-2832F75BE078}"/>
                    </a:ext>
                  </a:extLst>
                </p:cNvPr>
                <p:cNvGrpSpPr>
                  <a:grpSpLocks/>
                </p:cNvGrpSpPr>
                <p:nvPr/>
              </p:nvGrpSpPr>
              <p:grpSpPr bwMode="auto">
                <a:xfrm>
                  <a:off x="3077" y="4436"/>
                  <a:ext cx="8" cy="8"/>
                  <a:chOff x="3077" y="4436"/>
                  <a:chExt cx="8" cy="8"/>
                </a:xfrm>
              </p:grpSpPr>
              <p:sp>
                <p:nvSpPr>
                  <p:cNvPr id="684" name="Oval 433">
                    <a:extLst>
                      <a:ext uri="{FF2B5EF4-FFF2-40B4-BE49-F238E27FC236}">
                        <a16:creationId xmlns:a16="http://schemas.microsoft.com/office/drawing/2014/main" id="{463D230B-2C11-4A12-8D44-D65D32CE1D7D}"/>
                      </a:ext>
                    </a:extLst>
                  </p:cNvPr>
                  <p:cNvSpPr>
                    <a:spLocks noChangeArrowheads="1"/>
                  </p:cNvSpPr>
                  <p:nvPr/>
                </p:nvSpPr>
                <p:spPr bwMode="auto">
                  <a:xfrm>
                    <a:off x="3078" y="4437"/>
                    <a:ext cx="7" cy="7"/>
                  </a:xfrm>
                  <a:prstGeom prst="ellipse">
                    <a:avLst/>
                  </a:prstGeom>
                  <a:solidFill>
                    <a:srgbClr val="200020"/>
                  </a:solidFill>
                  <a:ln w="12700">
                    <a:noFill/>
                    <a:round/>
                    <a:headEnd/>
                    <a:tailEnd/>
                  </a:ln>
                </p:spPr>
                <p:txBody>
                  <a:bodyPr wrap="none" anchor="ctr"/>
                  <a:lstStyle/>
                  <a:p>
                    <a:endParaRPr lang="en-US" dirty="0"/>
                  </a:p>
                </p:txBody>
              </p:sp>
              <p:sp>
                <p:nvSpPr>
                  <p:cNvPr id="685" name="Oval 434">
                    <a:extLst>
                      <a:ext uri="{FF2B5EF4-FFF2-40B4-BE49-F238E27FC236}">
                        <a16:creationId xmlns:a16="http://schemas.microsoft.com/office/drawing/2014/main" id="{42FA53C5-4F60-438C-BA99-69DC4A152C39}"/>
                      </a:ext>
                    </a:extLst>
                  </p:cNvPr>
                  <p:cNvSpPr>
                    <a:spLocks noChangeArrowheads="1"/>
                  </p:cNvSpPr>
                  <p:nvPr/>
                </p:nvSpPr>
                <p:spPr bwMode="auto">
                  <a:xfrm>
                    <a:off x="3077" y="4436"/>
                    <a:ext cx="8" cy="7"/>
                  </a:xfrm>
                  <a:prstGeom prst="ellipse">
                    <a:avLst/>
                  </a:prstGeom>
                  <a:solidFill>
                    <a:srgbClr val="A000A0"/>
                  </a:solidFill>
                  <a:ln w="12700">
                    <a:noFill/>
                    <a:round/>
                    <a:headEnd/>
                    <a:tailEnd/>
                  </a:ln>
                </p:spPr>
                <p:txBody>
                  <a:bodyPr wrap="none" anchor="ctr"/>
                  <a:lstStyle/>
                  <a:p>
                    <a:endParaRPr lang="en-US" dirty="0"/>
                  </a:p>
                </p:txBody>
              </p:sp>
              <p:sp>
                <p:nvSpPr>
                  <p:cNvPr id="686" name="Oval 435">
                    <a:extLst>
                      <a:ext uri="{FF2B5EF4-FFF2-40B4-BE49-F238E27FC236}">
                        <a16:creationId xmlns:a16="http://schemas.microsoft.com/office/drawing/2014/main" id="{7C167748-AD68-4024-96C7-78EE2253DFA3}"/>
                      </a:ext>
                    </a:extLst>
                  </p:cNvPr>
                  <p:cNvSpPr>
                    <a:spLocks noChangeArrowheads="1"/>
                  </p:cNvSpPr>
                  <p:nvPr/>
                </p:nvSpPr>
                <p:spPr bwMode="auto">
                  <a:xfrm>
                    <a:off x="3080" y="4437"/>
                    <a:ext cx="1" cy="1"/>
                  </a:xfrm>
                  <a:prstGeom prst="ellipse">
                    <a:avLst/>
                  </a:prstGeom>
                  <a:solidFill>
                    <a:srgbClr val="FF00FF"/>
                  </a:solidFill>
                  <a:ln w="12700">
                    <a:noFill/>
                    <a:round/>
                    <a:headEnd/>
                    <a:tailEnd/>
                  </a:ln>
                </p:spPr>
                <p:txBody>
                  <a:bodyPr wrap="none" anchor="ctr"/>
                  <a:lstStyle/>
                  <a:p>
                    <a:endParaRPr lang="en-US" dirty="0"/>
                  </a:p>
                </p:txBody>
              </p:sp>
            </p:grpSp>
            <p:grpSp>
              <p:nvGrpSpPr>
                <p:cNvPr id="656" name="Group 436">
                  <a:extLst>
                    <a:ext uri="{FF2B5EF4-FFF2-40B4-BE49-F238E27FC236}">
                      <a16:creationId xmlns:a16="http://schemas.microsoft.com/office/drawing/2014/main" id="{949AB3D5-D03A-49B5-A499-87FA79AAFE06}"/>
                    </a:ext>
                  </a:extLst>
                </p:cNvPr>
                <p:cNvGrpSpPr>
                  <a:grpSpLocks/>
                </p:cNvGrpSpPr>
                <p:nvPr/>
              </p:nvGrpSpPr>
              <p:grpSpPr bwMode="auto">
                <a:xfrm>
                  <a:off x="3125" y="4548"/>
                  <a:ext cx="18" cy="13"/>
                  <a:chOff x="3125" y="4548"/>
                  <a:chExt cx="18" cy="13"/>
                </a:xfrm>
              </p:grpSpPr>
              <p:sp>
                <p:nvSpPr>
                  <p:cNvPr id="681" name="Oval 437">
                    <a:extLst>
                      <a:ext uri="{FF2B5EF4-FFF2-40B4-BE49-F238E27FC236}">
                        <a16:creationId xmlns:a16="http://schemas.microsoft.com/office/drawing/2014/main" id="{7248CC7A-3C7F-434E-84DF-4DE1236FE7C4}"/>
                      </a:ext>
                    </a:extLst>
                  </p:cNvPr>
                  <p:cNvSpPr>
                    <a:spLocks noChangeArrowheads="1"/>
                  </p:cNvSpPr>
                  <p:nvPr/>
                </p:nvSpPr>
                <p:spPr bwMode="auto">
                  <a:xfrm>
                    <a:off x="3126" y="4549"/>
                    <a:ext cx="17" cy="12"/>
                  </a:xfrm>
                  <a:prstGeom prst="ellipse">
                    <a:avLst/>
                  </a:prstGeom>
                  <a:solidFill>
                    <a:srgbClr val="200020"/>
                  </a:solidFill>
                  <a:ln w="12700">
                    <a:noFill/>
                    <a:round/>
                    <a:headEnd/>
                    <a:tailEnd/>
                  </a:ln>
                </p:spPr>
                <p:txBody>
                  <a:bodyPr wrap="none" anchor="ctr"/>
                  <a:lstStyle/>
                  <a:p>
                    <a:endParaRPr lang="en-US" dirty="0"/>
                  </a:p>
                </p:txBody>
              </p:sp>
              <p:sp>
                <p:nvSpPr>
                  <p:cNvPr id="682" name="Oval 438">
                    <a:extLst>
                      <a:ext uri="{FF2B5EF4-FFF2-40B4-BE49-F238E27FC236}">
                        <a16:creationId xmlns:a16="http://schemas.microsoft.com/office/drawing/2014/main" id="{CD06C9AD-3CC5-4FEF-B901-5BEF50C7169B}"/>
                      </a:ext>
                    </a:extLst>
                  </p:cNvPr>
                  <p:cNvSpPr>
                    <a:spLocks noChangeArrowheads="1"/>
                  </p:cNvSpPr>
                  <p:nvPr/>
                </p:nvSpPr>
                <p:spPr bwMode="auto">
                  <a:xfrm>
                    <a:off x="3125" y="4548"/>
                    <a:ext cx="18" cy="11"/>
                  </a:xfrm>
                  <a:prstGeom prst="ellipse">
                    <a:avLst/>
                  </a:prstGeom>
                  <a:solidFill>
                    <a:srgbClr val="A000A0"/>
                  </a:solidFill>
                  <a:ln w="12700">
                    <a:noFill/>
                    <a:round/>
                    <a:headEnd/>
                    <a:tailEnd/>
                  </a:ln>
                </p:spPr>
                <p:txBody>
                  <a:bodyPr wrap="none" anchor="ctr"/>
                  <a:lstStyle/>
                  <a:p>
                    <a:endParaRPr lang="en-US" dirty="0"/>
                  </a:p>
                </p:txBody>
              </p:sp>
              <p:sp>
                <p:nvSpPr>
                  <p:cNvPr id="683" name="Oval 439">
                    <a:extLst>
                      <a:ext uri="{FF2B5EF4-FFF2-40B4-BE49-F238E27FC236}">
                        <a16:creationId xmlns:a16="http://schemas.microsoft.com/office/drawing/2014/main" id="{99DA2217-855B-4079-9335-B31B041A4D0C}"/>
                      </a:ext>
                    </a:extLst>
                  </p:cNvPr>
                  <p:cNvSpPr>
                    <a:spLocks noChangeArrowheads="1"/>
                  </p:cNvSpPr>
                  <p:nvPr/>
                </p:nvSpPr>
                <p:spPr bwMode="auto">
                  <a:xfrm>
                    <a:off x="3130" y="4549"/>
                    <a:ext cx="4" cy="2"/>
                  </a:xfrm>
                  <a:prstGeom prst="ellipse">
                    <a:avLst/>
                  </a:prstGeom>
                  <a:solidFill>
                    <a:srgbClr val="FF00FF"/>
                  </a:solidFill>
                  <a:ln w="12700">
                    <a:noFill/>
                    <a:round/>
                    <a:headEnd/>
                    <a:tailEnd/>
                  </a:ln>
                </p:spPr>
                <p:txBody>
                  <a:bodyPr wrap="none" anchor="ctr"/>
                  <a:lstStyle/>
                  <a:p>
                    <a:endParaRPr lang="en-US" dirty="0"/>
                  </a:p>
                </p:txBody>
              </p:sp>
            </p:grpSp>
            <p:grpSp>
              <p:nvGrpSpPr>
                <p:cNvPr id="657" name="Group 440">
                  <a:extLst>
                    <a:ext uri="{FF2B5EF4-FFF2-40B4-BE49-F238E27FC236}">
                      <a16:creationId xmlns:a16="http://schemas.microsoft.com/office/drawing/2014/main" id="{8D17773D-F8D7-40C6-8DF7-039A1C0819C1}"/>
                    </a:ext>
                  </a:extLst>
                </p:cNvPr>
                <p:cNvGrpSpPr>
                  <a:grpSpLocks/>
                </p:cNvGrpSpPr>
                <p:nvPr/>
              </p:nvGrpSpPr>
              <p:grpSpPr bwMode="auto">
                <a:xfrm>
                  <a:off x="2915" y="4416"/>
                  <a:ext cx="6" cy="8"/>
                  <a:chOff x="2915" y="4416"/>
                  <a:chExt cx="6" cy="8"/>
                </a:xfrm>
              </p:grpSpPr>
              <p:sp>
                <p:nvSpPr>
                  <p:cNvPr id="678" name="Oval 441">
                    <a:extLst>
                      <a:ext uri="{FF2B5EF4-FFF2-40B4-BE49-F238E27FC236}">
                        <a16:creationId xmlns:a16="http://schemas.microsoft.com/office/drawing/2014/main" id="{ACB9E51F-0E49-4237-86D5-1A2D05AC425B}"/>
                      </a:ext>
                    </a:extLst>
                  </p:cNvPr>
                  <p:cNvSpPr>
                    <a:spLocks noChangeArrowheads="1"/>
                  </p:cNvSpPr>
                  <p:nvPr/>
                </p:nvSpPr>
                <p:spPr bwMode="auto">
                  <a:xfrm>
                    <a:off x="2915" y="4417"/>
                    <a:ext cx="6" cy="7"/>
                  </a:xfrm>
                  <a:prstGeom prst="ellipse">
                    <a:avLst/>
                  </a:prstGeom>
                  <a:solidFill>
                    <a:srgbClr val="200020"/>
                  </a:solidFill>
                  <a:ln w="12700">
                    <a:noFill/>
                    <a:round/>
                    <a:headEnd/>
                    <a:tailEnd/>
                  </a:ln>
                </p:spPr>
                <p:txBody>
                  <a:bodyPr wrap="none" anchor="ctr"/>
                  <a:lstStyle/>
                  <a:p>
                    <a:endParaRPr lang="en-US" dirty="0"/>
                  </a:p>
                </p:txBody>
              </p:sp>
              <p:sp>
                <p:nvSpPr>
                  <p:cNvPr id="679" name="Oval 442">
                    <a:extLst>
                      <a:ext uri="{FF2B5EF4-FFF2-40B4-BE49-F238E27FC236}">
                        <a16:creationId xmlns:a16="http://schemas.microsoft.com/office/drawing/2014/main" id="{AB901DB4-B4D4-456F-95DF-7CC188525AF2}"/>
                      </a:ext>
                    </a:extLst>
                  </p:cNvPr>
                  <p:cNvSpPr>
                    <a:spLocks noChangeArrowheads="1"/>
                  </p:cNvSpPr>
                  <p:nvPr/>
                </p:nvSpPr>
                <p:spPr bwMode="auto">
                  <a:xfrm>
                    <a:off x="2915" y="4416"/>
                    <a:ext cx="5" cy="7"/>
                  </a:xfrm>
                  <a:prstGeom prst="ellipse">
                    <a:avLst/>
                  </a:prstGeom>
                  <a:solidFill>
                    <a:srgbClr val="A000A0"/>
                  </a:solidFill>
                  <a:ln w="12700">
                    <a:noFill/>
                    <a:round/>
                    <a:headEnd/>
                    <a:tailEnd/>
                  </a:ln>
                </p:spPr>
                <p:txBody>
                  <a:bodyPr wrap="none" anchor="ctr"/>
                  <a:lstStyle/>
                  <a:p>
                    <a:endParaRPr lang="en-US" dirty="0"/>
                  </a:p>
                </p:txBody>
              </p:sp>
              <p:sp>
                <p:nvSpPr>
                  <p:cNvPr id="680" name="Oval 443">
                    <a:extLst>
                      <a:ext uri="{FF2B5EF4-FFF2-40B4-BE49-F238E27FC236}">
                        <a16:creationId xmlns:a16="http://schemas.microsoft.com/office/drawing/2014/main" id="{D9C3933B-AFFD-4835-B98E-7EC49AEECA94}"/>
                      </a:ext>
                    </a:extLst>
                  </p:cNvPr>
                  <p:cNvSpPr>
                    <a:spLocks noChangeArrowheads="1"/>
                  </p:cNvSpPr>
                  <p:nvPr/>
                </p:nvSpPr>
                <p:spPr bwMode="auto">
                  <a:xfrm>
                    <a:off x="2917" y="4417"/>
                    <a:ext cx="1" cy="1"/>
                  </a:xfrm>
                  <a:prstGeom prst="ellipse">
                    <a:avLst/>
                  </a:prstGeom>
                  <a:solidFill>
                    <a:srgbClr val="FF00FF"/>
                  </a:solidFill>
                  <a:ln w="12700">
                    <a:noFill/>
                    <a:round/>
                    <a:headEnd/>
                    <a:tailEnd/>
                  </a:ln>
                </p:spPr>
                <p:txBody>
                  <a:bodyPr wrap="none" anchor="ctr"/>
                  <a:lstStyle/>
                  <a:p>
                    <a:endParaRPr lang="en-US" dirty="0"/>
                  </a:p>
                </p:txBody>
              </p:sp>
            </p:grpSp>
            <p:grpSp>
              <p:nvGrpSpPr>
                <p:cNvPr id="658" name="Group 444">
                  <a:extLst>
                    <a:ext uri="{FF2B5EF4-FFF2-40B4-BE49-F238E27FC236}">
                      <a16:creationId xmlns:a16="http://schemas.microsoft.com/office/drawing/2014/main" id="{D1C4B128-E3F2-4D58-B948-2780896691C5}"/>
                    </a:ext>
                  </a:extLst>
                </p:cNvPr>
                <p:cNvGrpSpPr>
                  <a:grpSpLocks/>
                </p:cNvGrpSpPr>
                <p:nvPr/>
              </p:nvGrpSpPr>
              <p:grpSpPr bwMode="auto">
                <a:xfrm>
                  <a:off x="2912" y="4386"/>
                  <a:ext cx="12" cy="12"/>
                  <a:chOff x="2912" y="4386"/>
                  <a:chExt cx="12" cy="12"/>
                </a:xfrm>
              </p:grpSpPr>
              <p:sp>
                <p:nvSpPr>
                  <p:cNvPr id="675" name="Oval 445">
                    <a:extLst>
                      <a:ext uri="{FF2B5EF4-FFF2-40B4-BE49-F238E27FC236}">
                        <a16:creationId xmlns:a16="http://schemas.microsoft.com/office/drawing/2014/main" id="{F01BD2D2-C6A3-4D92-9CA4-D77BE20FDD94}"/>
                      </a:ext>
                    </a:extLst>
                  </p:cNvPr>
                  <p:cNvSpPr>
                    <a:spLocks noChangeArrowheads="1"/>
                  </p:cNvSpPr>
                  <p:nvPr/>
                </p:nvSpPr>
                <p:spPr bwMode="auto">
                  <a:xfrm>
                    <a:off x="2913" y="4387"/>
                    <a:ext cx="11" cy="11"/>
                  </a:xfrm>
                  <a:prstGeom prst="ellipse">
                    <a:avLst/>
                  </a:prstGeom>
                  <a:solidFill>
                    <a:srgbClr val="200020"/>
                  </a:solidFill>
                  <a:ln w="12700">
                    <a:noFill/>
                    <a:round/>
                    <a:headEnd/>
                    <a:tailEnd/>
                  </a:ln>
                </p:spPr>
                <p:txBody>
                  <a:bodyPr wrap="none" anchor="ctr"/>
                  <a:lstStyle/>
                  <a:p>
                    <a:endParaRPr lang="en-US" dirty="0"/>
                  </a:p>
                </p:txBody>
              </p:sp>
              <p:sp>
                <p:nvSpPr>
                  <p:cNvPr id="676" name="Oval 446">
                    <a:extLst>
                      <a:ext uri="{FF2B5EF4-FFF2-40B4-BE49-F238E27FC236}">
                        <a16:creationId xmlns:a16="http://schemas.microsoft.com/office/drawing/2014/main" id="{1A370DA9-4812-4FE8-AA05-E9BDF9ED7A98}"/>
                      </a:ext>
                    </a:extLst>
                  </p:cNvPr>
                  <p:cNvSpPr>
                    <a:spLocks noChangeArrowheads="1"/>
                  </p:cNvSpPr>
                  <p:nvPr/>
                </p:nvSpPr>
                <p:spPr bwMode="auto">
                  <a:xfrm>
                    <a:off x="2912" y="4386"/>
                    <a:ext cx="11" cy="11"/>
                  </a:xfrm>
                  <a:prstGeom prst="ellipse">
                    <a:avLst/>
                  </a:prstGeom>
                  <a:solidFill>
                    <a:srgbClr val="A000A0"/>
                  </a:solidFill>
                  <a:ln w="12700">
                    <a:noFill/>
                    <a:round/>
                    <a:headEnd/>
                    <a:tailEnd/>
                  </a:ln>
                </p:spPr>
                <p:txBody>
                  <a:bodyPr wrap="none" anchor="ctr"/>
                  <a:lstStyle/>
                  <a:p>
                    <a:endParaRPr lang="en-US" dirty="0"/>
                  </a:p>
                </p:txBody>
              </p:sp>
              <p:sp>
                <p:nvSpPr>
                  <p:cNvPr id="677" name="Oval 447">
                    <a:extLst>
                      <a:ext uri="{FF2B5EF4-FFF2-40B4-BE49-F238E27FC236}">
                        <a16:creationId xmlns:a16="http://schemas.microsoft.com/office/drawing/2014/main" id="{94A73485-A1FF-41E4-9802-B2538B809AA2}"/>
                      </a:ext>
                    </a:extLst>
                  </p:cNvPr>
                  <p:cNvSpPr>
                    <a:spLocks noChangeArrowheads="1"/>
                  </p:cNvSpPr>
                  <p:nvPr/>
                </p:nvSpPr>
                <p:spPr bwMode="auto">
                  <a:xfrm>
                    <a:off x="2917" y="4387"/>
                    <a:ext cx="1" cy="4"/>
                  </a:xfrm>
                  <a:prstGeom prst="ellipse">
                    <a:avLst/>
                  </a:prstGeom>
                  <a:solidFill>
                    <a:srgbClr val="FF00FF"/>
                  </a:solidFill>
                  <a:ln w="12700">
                    <a:noFill/>
                    <a:round/>
                    <a:headEnd/>
                    <a:tailEnd/>
                  </a:ln>
                </p:spPr>
                <p:txBody>
                  <a:bodyPr wrap="none" anchor="ctr"/>
                  <a:lstStyle/>
                  <a:p>
                    <a:endParaRPr lang="en-US" dirty="0"/>
                  </a:p>
                </p:txBody>
              </p:sp>
            </p:grpSp>
            <p:grpSp>
              <p:nvGrpSpPr>
                <p:cNvPr id="659" name="Group 448">
                  <a:extLst>
                    <a:ext uri="{FF2B5EF4-FFF2-40B4-BE49-F238E27FC236}">
                      <a16:creationId xmlns:a16="http://schemas.microsoft.com/office/drawing/2014/main" id="{B29BA7B5-A9EB-4CE6-A7F5-73D75B056D23}"/>
                    </a:ext>
                  </a:extLst>
                </p:cNvPr>
                <p:cNvGrpSpPr>
                  <a:grpSpLocks/>
                </p:cNvGrpSpPr>
                <p:nvPr/>
              </p:nvGrpSpPr>
              <p:grpSpPr bwMode="auto">
                <a:xfrm>
                  <a:off x="2893" y="4366"/>
                  <a:ext cx="5" cy="6"/>
                  <a:chOff x="2893" y="4366"/>
                  <a:chExt cx="5" cy="6"/>
                </a:xfrm>
              </p:grpSpPr>
              <p:sp>
                <p:nvSpPr>
                  <p:cNvPr id="672" name="Oval 449">
                    <a:extLst>
                      <a:ext uri="{FF2B5EF4-FFF2-40B4-BE49-F238E27FC236}">
                        <a16:creationId xmlns:a16="http://schemas.microsoft.com/office/drawing/2014/main" id="{154C4C5E-A4B4-42CD-89C8-730A8AD34389}"/>
                      </a:ext>
                    </a:extLst>
                  </p:cNvPr>
                  <p:cNvSpPr>
                    <a:spLocks noChangeArrowheads="1"/>
                  </p:cNvSpPr>
                  <p:nvPr/>
                </p:nvSpPr>
                <p:spPr bwMode="auto">
                  <a:xfrm>
                    <a:off x="2894" y="4366"/>
                    <a:ext cx="4" cy="6"/>
                  </a:xfrm>
                  <a:prstGeom prst="ellipse">
                    <a:avLst/>
                  </a:prstGeom>
                  <a:solidFill>
                    <a:srgbClr val="200020"/>
                  </a:solidFill>
                  <a:ln w="12700">
                    <a:noFill/>
                    <a:round/>
                    <a:headEnd/>
                    <a:tailEnd/>
                  </a:ln>
                </p:spPr>
                <p:txBody>
                  <a:bodyPr wrap="none" anchor="ctr"/>
                  <a:lstStyle/>
                  <a:p>
                    <a:endParaRPr lang="en-US" dirty="0"/>
                  </a:p>
                </p:txBody>
              </p:sp>
              <p:sp>
                <p:nvSpPr>
                  <p:cNvPr id="673" name="Oval 450">
                    <a:extLst>
                      <a:ext uri="{FF2B5EF4-FFF2-40B4-BE49-F238E27FC236}">
                        <a16:creationId xmlns:a16="http://schemas.microsoft.com/office/drawing/2014/main" id="{29674A42-03B8-4B10-BE57-BC698AC20859}"/>
                      </a:ext>
                    </a:extLst>
                  </p:cNvPr>
                  <p:cNvSpPr>
                    <a:spLocks noChangeArrowheads="1"/>
                  </p:cNvSpPr>
                  <p:nvPr/>
                </p:nvSpPr>
                <p:spPr bwMode="auto">
                  <a:xfrm>
                    <a:off x="2893" y="4366"/>
                    <a:ext cx="5" cy="5"/>
                  </a:xfrm>
                  <a:prstGeom prst="ellipse">
                    <a:avLst/>
                  </a:prstGeom>
                  <a:solidFill>
                    <a:srgbClr val="A000A0"/>
                  </a:solidFill>
                  <a:ln w="12700">
                    <a:noFill/>
                    <a:round/>
                    <a:headEnd/>
                    <a:tailEnd/>
                  </a:ln>
                </p:spPr>
                <p:txBody>
                  <a:bodyPr wrap="none" anchor="ctr"/>
                  <a:lstStyle/>
                  <a:p>
                    <a:endParaRPr lang="en-US" dirty="0"/>
                  </a:p>
                </p:txBody>
              </p:sp>
              <p:sp>
                <p:nvSpPr>
                  <p:cNvPr id="674" name="Oval 451">
                    <a:extLst>
                      <a:ext uri="{FF2B5EF4-FFF2-40B4-BE49-F238E27FC236}">
                        <a16:creationId xmlns:a16="http://schemas.microsoft.com/office/drawing/2014/main" id="{86BE182A-BF07-4090-B08E-CD3B7596B769}"/>
                      </a:ext>
                    </a:extLst>
                  </p:cNvPr>
                  <p:cNvSpPr>
                    <a:spLocks noChangeArrowheads="1"/>
                  </p:cNvSpPr>
                  <p:nvPr/>
                </p:nvSpPr>
                <p:spPr bwMode="auto">
                  <a:xfrm>
                    <a:off x="2894" y="4366"/>
                    <a:ext cx="2" cy="1"/>
                  </a:xfrm>
                  <a:prstGeom prst="ellipse">
                    <a:avLst/>
                  </a:prstGeom>
                  <a:solidFill>
                    <a:srgbClr val="FF00FF"/>
                  </a:solidFill>
                  <a:ln w="12700">
                    <a:noFill/>
                    <a:round/>
                    <a:headEnd/>
                    <a:tailEnd/>
                  </a:ln>
                </p:spPr>
                <p:txBody>
                  <a:bodyPr wrap="none" anchor="ctr"/>
                  <a:lstStyle/>
                  <a:p>
                    <a:endParaRPr lang="en-US" dirty="0"/>
                  </a:p>
                </p:txBody>
              </p:sp>
            </p:grpSp>
            <p:grpSp>
              <p:nvGrpSpPr>
                <p:cNvPr id="660" name="Group 452">
                  <a:extLst>
                    <a:ext uri="{FF2B5EF4-FFF2-40B4-BE49-F238E27FC236}">
                      <a16:creationId xmlns:a16="http://schemas.microsoft.com/office/drawing/2014/main" id="{8D77EACB-A6A6-4357-9C7F-58264207636F}"/>
                    </a:ext>
                  </a:extLst>
                </p:cNvPr>
                <p:cNvGrpSpPr>
                  <a:grpSpLocks/>
                </p:cNvGrpSpPr>
                <p:nvPr/>
              </p:nvGrpSpPr>
              <p:grpSpPr bwMode="auto">
                <a:xfrm>
                  <a:off x="2927" y="4327"/>
                  <a:ext cx="10" cy="3"/>
                  <a:chOff x="2927" y="4327"/>
                  <a:chExt cx="10" cy="3"/>
                </a:xfrm>
              </p:grpSpPr>
              <p:sp>
                <p:nvSpPr>
                  <p:cNvPr id="669" name="Oval 453">
                    <a:extLst>
                      <a:ext uri="{FF2B5EF4-FFF2-40B4-BE49-F238E27FC236}">
                        <a16:creationId xmlns:a16="http://schemas.microsoft.com/office/drawing/2014/main" id="{169F71A8-2602-45F0-9666-108F08933F6F}"/>
                      </a:ext>
                    </a:extLst>
                  </p:cNvPr>
                  <p:cNvSpPr>
                    <a:spLocks noChangeArrowheads="1"/>
                  </p:cNvSpPr>
                  <p:nvPr/>
                </p:nvSpPr>
                <p:spPr bwMode="auto">
                  <a:xfrm>
                    <a:off x="2929" y="4327"/>
                    <a:ext cx="8" cy="3"/>
                  </a:xfrm>
                  <a:prstGeom prst="ellipse">
                    <a:avLst/>
                  </a:prstGeom>
                  <a:solidFill>
                    <a:srgbClr val="200020"/>
                  </a:solidFill>
                  <a:ln w="12700">
                    <a:noFill/>
                    <a:round/>
                    <a:headEnd/>
                    <a:tailEnd/>
                  </a:ln>
                </p:spPr>
                <p:txBody>
                  <a:bodyPr wrap="none" anchor="ctr"/>
                  <a:lstStyle/>
                  <a:p>
                    <a:endParaRPr lang="en-US" dirty="0"/>
                  </a:p>
                </p:txBody>
              </p:sp>
              <p:sp>
                <p:nvSpPr>
                  <p:cNvPr id="670" name="Oval 454">
                    <a:extLst>
                      <a:ext uri="{FF2B5EF4-FFF2-40B4-BE49-F238E27FC236}">
                        <a16:creationId xmlns:a16="http://schemas.microsoft.com/office/drawing/2014/main" id="{303E1FEA-CAB1-4D6F-9F0A-2614184146C6}"/>
                      </a:ext>
                    </a:extLst>
                  </p:cNvPr>
                  <p:cNvSpPr>
                    <a:spLocks noChangeArrowheads="1"/>
                  </p:cNvSpPr>
                  <p:nvPr/>
                </p:nvSpPr>
                <p:spPr bwMode="auto">
                  <a:xfrm>
                    <a:off x="2927" y="4327"/>
                    <a:ext cx="10" cy="2"/>
                  </a:xfrm>
                  <a:prstGeom prst="ellipse">
                    <a:avLst/>
                  </a:prstGeom>
                  <a:solidFill>
                    <a:srgbClr val="A000A0"/>
                  </a:solidFill>
                  <a:ln w="12700">
                    <a:noFill/>
                    <a:round/>
                    <a:headEnd/>
                    <a:tailEnd/>
                  </a:ln>
                </p:spPr>
                <p:txBody>
                  <a:bodyPr wrap="none" anchor="ctr"/>
                  <a:lstStyle/>
                  <a:p>
                    <a:endParaRPr lang="en-US" dirty="0"/>
                  </a:p>
                </p:txBody>
              </p:sp>
              <p:sp>
                <p:nvSpPr>
                  <p:cNvPr id="671" name="Oval 455">
                    <a:extLst>
                      <a:ext uri="{FF2B5EF4-FFF2-40B4-BE49-F238E27FC236}">
                        <a16:creationId xmlns:a16="http://schemas.microsoft.com/office/drawing/2014/main" id="{4A158B5C-74C0-42FD-895A-49BE18DA3923}"/>
                      </a:ext>
                    </a:extLst>
                  </p:cNvPr>
                  <p:cNvSpPr>
                    <a:spLocks noChangeArrowheads="1"/>
                  </p:cNvSpPr>
                  <p:nvPr/>
                </p:nvSpPr>
                <p:spPr bwMode="auto">
                  <a:xfrm>
                    <a:off x="2932" y="4327"/>
                    <a:ext cx="1" cy="1"/>
                  </a:xfrm>
                  <a:prstGeom prst="ellipse">
                    <a:avLst/>
                  </a:prstGeom>
                  <a:solidFill>
                    <a:srgbClr val="FF00FF"/>
                  </a:solidFill>
                  <a:ln w="12700">
                    <a:noFill/>
                    <a:round/>
                    <a:headEnd/>
                    <a:tailEnd/>
                  </a:ln>
                </p:spPr>
                <p:txBody>
                  <a:bodyPr wrap="none" anchor="ctr"/>
                  <a:lstStyle/>
                  <a:p>
                    <a:endParaRPr lang="en-US" dirty="0"/>
                  </a:p>
                </p:txBody>
              </p:sp>
            </p:grpSp>
            <p:grpSp>
              <p:nvGrpSpPr>
                <p:cNvPr id="661" name="Group 456">
                  <a:extLst>
                    <a:ext uri="{FF2B5EF4-FFF2-40B4-BE49-F238E27FC236}">
                      <a16:creationId xmlns:a16="http://schemas.microsoft.com/office/drawing/2014/main" id="{C15183B7-24F9-4A77-922A-00C9AC516F01}"/>
                    </a:ext>
                  </a:extLst>
                </p:cNvPr>
                <p:cNvGrpSpPr>
                  <a:grpSpLocks/>
                </p:cNvGrpSpPr>
                <p:nvPr/>
              </p:nvGrpSpPr>
              <p:grpSpPr bwMode="auto">
                <a:xfrm>
                  <a:off x="2997" y="4328"/>
                  <a:ext cx="17" cy="7"/>
                  <a:chOff x="2997" y="4328"/>
                  <a:chExt cx="17" cy="7"/>
                </a:xfrm>
              </p:grpSpPr>
              <p:sp>
                <p:nvSpPr>
                  <p:cNvPr id="666" name="Oval 457">
                    <a:extLst>
                      <a:ext uri="{FF2B5EF4-FFF2-40B4-BE49-F238E27FC236}">
                        <a16:creationId xmlns:a16="http://schemas.microsoft.com/office/drawing/2014/main" id="{44A2A960-8117-4866-935B-A921403F2BB9}"/>
                      </a:ext>
                    </a:extLst>
                  </p:cNvPr>
                  <p:cNvSpPr>
                    <a:spLocks noChangeArrowheads="1"/>
                  </p:cNvSpPr>
                  <p:nvPr/>
                </p:nvSpPr>
                <p:spPr bwMode="auto">
                  <a:xfrm>
                    <a:off x="2999" y="4329"/>
                    <a:ext cx="15" cy="6"/>
                  </a:xfrm>
                  <a:prstGeom prst="ellipse">
                    <a:avLst/>
                  </a:prstGeom>
                  <a:solidFill>
                    <a:srgbClr val="200020"/>
                  </a:solidFill>
                  <a:ln w="12700">
                    <a:noFill/>
                    <a:round/>
                    <a:headEnd/>
                    <a:tailEnd/>
                  </a:ln>
                </p:spPr>
                <p:txBody>
                  <a:bodyPr wrap="none" anchor="ctr"/>
                  <a:lstStyle/>
                  <a:p>
                    <a:endParaRPr lang="en-US" dirty="0"/>
                  </a:p>
                </p:txBody>
              </p:sp>
              <p:sp>
                <p:nvSpPr>
                  <p:cNvPr id="667" name="Oval 458">
                    <a:extLst>
                      <a:ext uri="{FF2B5EF4-FFF2-40B4-BE49-F238E27FC236}">
                        <a16:creationId xmlns:a16="http://schemas.microsoft.com/office/drawing/2014/main" id="{B9C4A278-D55C-405F-9817-42A4AD9A1074}"/>
                      </a:ext>
                    </a:extLst>
                  </p:cNvPr>
                  <p:cNvSpPr>
                    <a:spLocks noChangeArrowheads="1"/>
                  </p:cNvSpPr>
                  <p:nvPr/>
                </p:nvSpPr>
                <p:spPr bwMode="auto">
                  <a:xfrm>
                    <a:off x="2997" y="4328"/>
                    <a:ext cx="17" cy="6"/>
                  </a:xfrm>
                  <a:prstGeom prst="ellipse">
                    <a:avLst/>
                  </a:prstGeom>
                  <a:solidFill>
                    <a:srgbClr val="A000A0"/>
                  </a:solidFill>
                  <a:ln w="12700">
                    <a:noFill/>
                    <a:round/>
                    <a:headEnd/>
                    <a:tailEnd/>
                  </a:ln>
                </p:spPr>
                <p:txBody>
                  <a:bodyPr wrap="none" anchor="ctr"/>
                  <a:lstStyle/>
                  <a:p>
                    <a:endParaRPr lang="en-US" dirty="0"/>
                  </a:p>
                </p:txBody>
              </p:sp>
              <p:sp>
                <p:nvSpPr>
                  <p:cNvPr id="668" name="Oval 459">
                    <a:extLst>
                      <a:ext uri="{FF2B5EF4-FFF2-40B4-BE49-F238E27FC236}">
                        <a16:creationId xmlns:a16="http://schemas.microsoft.com/office/drawing/2014/main" id="{FABF6E6E-AAF9-43DF-9ADD-3E09049D087C}"/>
                      </a:ext>
                    </a:extLst>
                  </p:cNvPr>
                  <p:cNvSpPr>
                    <a:spLocks noChangeArrowheads="1"/>
                  </p:cNvSpPr>
                  <p:nvPr/>
                </p:nvSpPr>
                <p:spPr bwMode="auto">
                  <a:xfrm>
                    <a:off x="3003" y="4329"/>
                    <a:ext cx="3" cy="1"/>
                  </a:xfrm>
                  <a:prstGeom prst="ellipse">
                    <a:avLst/>
                  </a:prstGeom>
                  <a:solidFill>
                    <a:srgbClr val="FF00FF"/>
                  </a:solidFill>
                  <a:ln w="12700">
                    <a:noFill/>
                    <a:round/>
                    <a:headEnd/>
                    <a:tailEnd/>
                  </a:ln>
                </p:spPr>
                <p:txBody>
                  <a:bodyPr wrap="none" anchor="ctr"/>
                  <a:lstStyle/>
                  <a:p>
                    <a:endParaRPr lang="en-US" dirty="0"/>
                  </a:p>
                </p:txBody>
              </p:sp>
            </p:grpSp>
            <p:grpSp>
              <p:nvGrpSpPr>
                <p:cNvPr id="662" name="Group 460">
                  <a:extLst>
                    <a:ext uri="{FF2B5EF4-FFF2-40B4-BE49-F238E27FC236}">
                      <a16:creationId xmlns:a16="http://schemas.microsoft.com/office/drawing/2014/main" id="{F32CA2F5-929A-4174-8C26-B342D62DBCB0}"/>
                    </a:ext>
                  </a:extLst>
                </p:cNvPr>
                <p:cNvGrpSpPr>
                  <a:grpSpLocks/>
                </p:cNvGrpSpPr>
                <p:nvPr/>
              </p:nvGrpSpPr>
              <p:grpSpPr bwMode="auto">
                <a:xfrm>
                  <a:off x="3144" y="4380"/>
                  <a:ext cx="19" cy="11"/>
                  <a:chOff x="3144" y="4380"/>
                  <a:chExt cx="19" cy="11"/>
                </a:xfrm>
              </p:grpSpPr>
              <p:sp>
                <p:nvSpPr>
                  <p:cNvPr id="663" name="Oval 461">
                    <a:extLst>
                      <a:ext uri="{FF2B5EF4-FFF2-40B4-BE49-F238E27FC236}">
                        <a16:creationId xmlns:a16="http://schemas.microsoft.com/office/drawing/2014/main" id="{46AC5632-64A7-4FA7-97A5-673C765350D9}"/>
                      </a:ext>
                    </a:extLst>
                  </p:cNvPr>
                  <p:cNvSpPr>
                    <a:spLocks noChangeArrowheads="1"/>
                  </p:cNvSpPr>
                  <p:nvPr/>
                </p:nvSpPr>
                <p:spPr bwMode="auto">
                  <a:xfrm>
                    <a:off x="3144" y="4380"/>
                    <a:ext cx="19" cy="11"/>
                  </a:xfrm>
                  <a:prstGeom prst="ellipse">
                    <a:avLst/>
                  </a:prstGeom>
                  <a:solidFill>
                    <a:srgbClr val="200020"/>
                  </a:solidFill>
                  <a:ln w="12700">
                    <a:noFill/>
                    <a:round/>
                    <a:headEnd/>
                    <a:tailEnd/>
                  </a:ln>
                </p:spPr>
                <p:txBody>
                  <a:bodyPr wrap="none" anchor="ctr"/>
                  <a:lstStyle/>
                  <a:p>
                    <a:endParaRPr lang="en-US" dirty="0"/>
                  </a:p>
                </p:txBody>
              </p:sp>
              <p:sp>
                <p:nvSpPr>
                  <p:cNvPr id="664" name="Oval 462">
                    <a:extLst>
                      <a:ext uri="{FF2B5EF4-FFF2-40B4-BE49-F238E27FC236}">
                        <a16:creationId xmlns:a16="http://schemas.microsoft.com/office/drawing/2014/main" id="{B325977B-F2EA-4E52-AD1A-281823BF2F15}"/>
                      </a:ext>
                    </a:extLst>
                  </p:cNvPr>
                  <p:cNvSpPr>
                    <a:spLocks noChangeArrowheads="1"/>
                  </p:cNvSpPr>
                  <p:nvPr/>
                </p:nvSpPr>
                <p:spPr bwMode="auto">
                  <a:xfrm>
                    <a:off x="3144" y="4380"/>
                    <a:ext cx="18" cy="11"/>
                  </a:xfrm>
                  <a:prstGeom prst="ellipse">
                    <a:avLst/>
                  </a:prstGeom>
                  <a:solidFill>
                    <a:srgbClr val="A000A0"/>
                  </a:solidFill>
                  <a:ln w="12700">
                    <a:noFill/>
                    <a:round/>
                    <a:headEnd/>
                    <a:tailEnd/>
                  </a:ln>
                </p:spPr>
                <p:txBody>
                  <a:bodyPr wrap="none" anchor="ctr"/>
                  <a:lstStyle/>
                  <a:p>
                    <a:endParaRPr lang="en-US" dirty="0"/>
                  </a:p>
                </p:txBody>
              </p:sp>
              <p:sp>
                <p:nvSpPr>
                  <p:cNvPr id="665" name="Oval 463">
                    <a:extLst>
                      <a:ext uri="{FF2B5EF4-FFF2-40B4-BE49-F238E27FC236}">
                        <a16:creationId xmlns:a16="http://schemas.microsoft.com/office/drawing/2014/main" id="{BABF7D79-B856-422A-B670-FA66950AF088}"/>
                      </a:ext>
                    </a:extLst>
                  </p:cNvPr>
                  <p:cNvSpPr>
                    <a:spLocks noChangeArrowheads="1"/>
                  </p:cNvSpPr>
                  <p:nvPr/>
                </p:nvSpPr>
                <p:spPr bwMode="auto">
                  <a:xfrm>
                    <a:off x="3149" y="4380"/>
                    <a:ext cx="5" cy="3"/>
                  </a:xfrm>
                  <a:prstGeom prst="ellipse">
                    <a:avLst/>
                  </a:prstGeom>
                  <a:solidFill>
                    <a:srgbClr val="FF00FF"/>
                  </a:solidFill>
                  <a:ln w="12700">
                    <a:noFill/>
                    <a:round/>
                    <a:headEnd/>
                    <a:tailEnd/>
                  </a:ln>
                </p:spPr>
                <p:txBody>
                  <a:bodyPr wrap="none" anchor="ctr"/>
                  <a:lstStyle/>
                  <a:p>
                    <a:endParaRPr lang="en-US" dirty="0"/>
                  </a:p>
                </p:txBody>
              </p:sp>
            </p:grpSp>
          </p:grpSp>
        </p:grpSp>
      </p:grpSp>
      <p:sp>
        <p:nvSpPr>
          <p:cNvPr id="1076" name="Rectangle 832">
            <a:extLst>
              <a:ext uri="{FF2B5EF4-FFF2-40B4-BE49-F238E27FC236}">
                <a16:creationId xmlns:a16="http://schemas.microsoft.com/office/drawing/2014/main" id="{13D002CC-DE56-4F33-8C5B-6096D1551ED9}"/>
              </a:ext>
            </a:extLst>
          </p:cNvPr>
          <p:cNvSpPr>
            <a:spLocks noChangeArrowheads="1"/>
          </p:cNvSpPr>
          <p:nvPr/>
        </p:nvSpPr>
        <p:spPr bwMode="auto">
          <a:xfrm>
            <a:off x="5414564" y="6181840"/>
            <a:ext cx="2151063" cy="468356"/>
          </a:xfrm>
          <a:prstGeom prst="rect">
            <a:avLst/>
          </a:prstGeom>
          <a:noFill/>
          <a:ln w="12700">
            <a:noFill/>
            <a:miter lim="800000"/>
            <a:headEnd/>
            <a:tailEnd/>
          </a:ln>
        </p:spPr>
        <p:txBody>
          <a:bodyPr lIns="81204" tIns="39889" rIns="81204" bIns="39889">
            <a:spAutoFit/>
          </a:bodyPr>
          <a:lstStyle/>
          <a:p>
            <a:pPr defTabSz="820738">
              <a:lnSpc>
                <a:spcPct val="90000"/>
              </a:lnSpc>
              <a:spcBef>
                <a:spcPct val="50000"/>
              </a:spcBef>
            </a:pPr>
            <a:r>
              <a:rPr lang="en-US" sz="1400" b="1" dirty="0"/>
              <a:t>RFM, usage, responses, Profits</a:t>
            </a:r>
          </a:p>
        </p:txBody>
      </p:sp>
    </p:spTree>
    <p:extLst>
      <p:ext uri="{BB962C8B-B14F-4D97-AF65-F5344CB8AC3E}">
        <p14:creationId xmlns:p14="http://schemas.microsoft.com/office/powerpoint/2010/main" val="1533951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2/3*#ppt_w"/>
                                          </p:val>
                                        </p:tav>
                                        <p:tav tm="100000">
                                          <p:val>
                                            <p:strVal val="#ppt_w"/>
                                          </p:val>
                                        </p:tav>
                                      </p:tavLst>
                                    </p:anim>
                                    <p:anim calcmode="lin" valueType="num">
                                      <p:cBhvr>
                                        <p:cTn id="8" dur="500" fill="hold"/>
                                        <p:tgtEl>
                                          <p:spTgt spid="6"/>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strips(downLeft)">
                                      <p:cBhvr>
                                        <p:cTn id="13" dur="500"/>
                                        <p:tgtEl>
                                          <p:spTgt spid="152"/>
                                        </p:tgtEl>
                                      </p:cBhvr>
                                    </p:animEffect>
                                  </p:childTnLst>
                                </p:cTn>
                              </p:par>
                            </p:childTnLst>
                          </p:cTn>
                        </p:par>
                        <p:par>
                          <p:cTn id="14" fill="hold">
                            <p:stCondLst>
                              <p:cond delay="500"/>
                            </p:stCondLst>
                            <p:childTnLst>
                              <p:par>
                                <p:cTn id="15" presetID="23" presetClass="entr" presetSubtype="272" fill="hold" nodeType="afterEffect">
                                  <p:stCondLst>
                                    <p:cond delay="0"/>
                                  </p:stCondLst>
                                  <p:childTnLst>
                                    <p:set>
                                      <p:cBhvr>
                                        <p:cTn id="16" dur="1" fill="hold">
                                          <p:stCondLst>
                                            <p:cond delay="0"/>
                                          </p:stCondLst>
                                        </p:cTn>
                                        <p:tgtEl>
                                          <p:spTgt spid="615"/>
                                        </p:tgtEl>
                                        <p:attrNameLst>
                                          <p:attrName>style.visibility</p:attrName>
                                        </p:attrNameLst>
                                      </p:cBhvr>
                                      <p:to>
                                        <p:strVal val="visible"/>
                                      </p:to>
                                    </p:set>
                                    <p:anim calcmode="lin" valueType="num">
                                      <p:cBhvr>
                                        <p:cTn id="17" dur="500" fill="hold"/>
                                        <p:tgtEl>
                                          <p:spTgt spid="615"/>
                                        </p:tgtEl>
                                        <p:attrNameLst>
                                          <p:attrName>ppt_w</p:attrName>
                                        </p:attrNameLst>
                                      </p:cBhvr>
                                      <p:tavLst>
                                        <p:tav tm="0">
                                          <p:val>
                                            <p:strVal val="2/3*#ppt_w"/>
                                          </p:val>
                                        </p:tav>
                                        <p:tav tm="100000">
                                          <p:val>
                                            <p:strVal val="#ppt_w"/>
                                          </p:val>
                                        </p:tav>
                                      </p:tavLst>
                                    </p:anim>
                                    <p:anim calcmode="lin" valueType="num">
                                      <p:cBhvr>
                                        <p:cTn id="18" dur="500" fill="hold"/>
                                        <p:tgtEl>
                                          <p:spTgt spid="615"/>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076"/>
                                        </p:tgtEl>
                                        <p:attrNameLst>
                                          <p:attrName>style.visibility</p:attrName>
                                        </p:attrNameLst>
                                      </p:cBhvr>
                                      <p:to>
                                        <p:strVal val="visible"/>
                                      </p:to>
                                    </p:set>
                                    <p:animEffect transition="in" filter="strips(downLeft)">
                                      <p:cBhvr>
                                        <p:cTn id="23" dur="5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utoUpdateAnimBg="0"/>
      <p:bldP spid="107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533400" y="418108"/>
            <a:ext cx="8610600" cy="708528"/>
          </a:xfrm>
          <a:prstGeom prst="rect">
            <a:avLst/>
          </a:prstGeom>
          <a:noFill/>
          <a:ln w="9525">
            <a:noFill/>
            <a:miter lim="800000"/>
            <a:headEnd/>
            <a:tailEnd/>
          </a:ln>
          <a:effectLst/>
        </p:spPr>
        <p:txBody>
          <a:bodyPr wrap="square" lIns="92075" tIns="46038" rIns="92075" bIns="46038">
            <a:spAutoFit/>
          </a:bodyPr>
          <a:lstStyle/>
          <a:p>
            <a:r>
              <a:rPr lang="en-US" sz="2000" b="1" u="sng" dirty="0">
                <a:latin typeface="Eras Medium ITC" panose="020B0602030504020804" pitchFamily="34" charset="0"/>
              </a:rPr>
              <a:t>TECHNIQUE SELECTION DEPENDS UPON TYPE OF SEGMENTATION STUDY</a:t>
            </a:r>
            <a:r>
              <a:rPr lang="en-US" sz="2000" b="1" dirty="0">
                <a:latin typeface="Eras Medium ITC" panose="020B0602030504020804" pitchFamily="34" charset="0"/>
              </a:rPr>
              <a:t>:</a:t>
            </a:r>
          </a:p>
        </p:txBody>
      </p:sp>
      <p:sp>
        <p:nvSpPr>
          <p:cNvPr id="266243" name="Rectangle 3"/>
          <p:cNvSpPr>
            <a:spLocks noChangeArrowheads="1"/>
          </p:cNvSpPr>
          <p:nvPr/>
        </p:nvSpPr>
        <p:spPr bwMode="auto">
          <a:xfrm>
            <a:off x="421088" y="1371600"/>
            <a:ext cx="8112125" cy="4197881"/>
          </a:xfrm>
          <a:prstGeom prst="rect">
            <a:avLst/>
          </a:prstGeom>
          <a:noFill/>
          <a:ln w="9525">
            <a:noFill/>
            <a:miter lim="800000"/>
            <a:headEnd/>
            <a:tailEnd/>
          </a:ln>
          <a:effectLst/>
        </p:spPr>
        <p:txBody>
          <a:bodyPr wrap="square" lIns="92075" tIns="46038" rIns="92075" bIns="46038">
            <a:spAutoFit/>
          </a:bodyPr>
          <a:lstStyle/>
          <a:p>
            <a:pPr marL="457200" indent="-457200">
              <a:lnSpc>
                <a:spcPct val="150000"/>
              </a:lnSpc>
              <a:buAutoNum type="arabicPeriod"/>
            </a:pPr>
            <a:r>
              <a:rPr lang="en-US" sz="2000" b="1" dirty="0">
                <a:latin typeface="Eras Medium ITC" panose="020B0602030504020804" pitchFamily="34" charset="0"/>
              </a:rPr>
              <a:t>A priori segmentation (classic and easier).  </a:t>
            </a:r>
          </a:p>
          <a:p>
            <a:pPr marL="285750" indent="-285750">
              <a:lnSpc>
                <a:spcPct val="150000"/>
              </a:lnSpc>
              <a:buFont typeface="Arial" panose="020B0604020202020204" pitchFamily="34" charset="0"/>
              <a:buChar char="•"/>
            </a:pPr>
            <a:r>
              <a:rPr lang="en-US" sz="2000" dirty="0">
                <a:latin typeface="Eras Medium ITC" panose="020B0602030504020804" pitchFamily="34" charset="0"/>
              </a:rPr>
              <a:t>the basis for segmentation--such as usage, product purchase frequency--is specified </a:t>
            </a:r>
            <a:r>
              <a:rPr lang="en-US" sz="2000" u="sng" dirty="0">
                <a:latin typeface="Eras Medium ITC" panose="020B0602030504020804" pitchFamily="34" charset="0"/>
              </a:rPr>
              <a:t>in advance </a:t>
            </a:r>
            <a:r>
              <a:rPr lang="en-US" sz="2000" dirty="0">
                <a:latin typeface="Eras Medium ITC" panose="020B0602030504020804" pitchFamily="34" charset="0"/>
              </a:rPr>
              <a:t>of the segmentation analysis. </a:t>
            </a:r>
          </a:p>
          <a:p>
            <a:pPr marL="285750" indent="-285750">
              <a:lnSpc>
                <a:spcPct val="150000"/>
              </a:lnSpc>
              <a:buFont typeface="Arial" panose="020B0604020202020204" pitchFamily="34" charset="0"/>
              <a:buChar char="•"/>
            </a:pPr>
            <a:r>
              <a:rPr lang="en-US" sz="2000" dirty="0">
                <a:latin typeface="Eras Medium ITC" panose="020B0602030504020804" pitchFamily="34" charset="0"/>
              </a:rPr>
              <a:t>the segments are defined a priori and </a:t>
            </a:r>
            <a:r>
              <a:rPr lang="en-US" sz="2000" dirty="0">
                <a:solidFill>
                  <a:srgbClr val="FF0000"/>
                </a:solidFill>
                <a:latin typeface="Eras Medium ITC" panose="020B0602030504020804" pitchFamily="34" charset="0"/>
              </a:rPr>
              <a:t>the analysis centers on profiling</a:t>
            </a:r>
            <a:r>
              <a:rPr lang="en-US" sz="2000" dirty="0">
                <a:latin typeface="Eras Medium ITC" panose="020B0602030504020804" pitchFamily="34" charset="0"/>
              </a:rPr>
              <a:t> the various subgroups of consumers on the basis of product-use characteristics, size, demographic variables, psychographics, and other relevant characteristics. (e.g., 20-30 Female segment)</a:t>
            </a:r>
          </a:p>
          <a:p>
            <a:pPr marL="457200" indent="-457200">
              <a:lnSpc>
                <a:spcPct val="150000"/>
              </a:lnSpc>
            </a:pPr>
            <a:endParaRPr lang="en-US" sz="2000" dirty="0">
              <a:latin typeface="Eras Medium ITC" panose="020B0602030504020804" pitchFamily="34" charset="0"/>
            </a:endParaRPr>
          </a:p>
        </p:txBody>
      </p:sp>
      <p:sp>
        <p:nvSpPr>
          <p:cNvPr id="7"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21</a:t>
            </a:fld>
            <a:endParaRPr lang="en-US" dirty="0"/>
          </a:p>
        </p:txBody>
      </p:sp>
    </p:spTree>
    <p:extLst>
      <p:ext uri="{BB962C8B-B14F-4D97-AF65-F5344CB8AC3E}">
        <p14:creationId xmlns:p14="http://schemas.microsoft.com/office/powerpoint/2010/main" val="272935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304800" y="457200"/>
            <a:ext cx="8228413" cy="369974"/>
          </a:xfrm>
          <a:prstGeom prst="rect">
            <a:avLst/>
          </a:prstGeom>
          <a:noFill/>
          <a:ln w="9525">
            <a:noFill/>
            <a:miter lim="800000"/>
            <a:headEnd/>
            <a:tailEnd/>
          </a:ln>
          <a:effectLst/>
        </p:spPr>
        <p:txBody>
          <a:bodyPr wrap="square" lIns="92075" tIns="46038" rIns="92075" bIns="46038">
            <a:spAutoFit/>
          </a:bodyPr>
          <a:lstStyle/>
          <a:p>
            <a:r>
              <a:rPr lang="en-US" sz="1800" b="1" u="sng" dirty="0">
                <a:latin typeface="Eras Medium ITC" panose="020B0602030504020804" pitchFamily="34" charset="0"/>
              </a:rPr>
              <a:t>TECHNIQUE SELECTION DEPENDS UPON TYPE OF SEGMENTATION STUDY</a:t>
            </a:r>
            <a:r>
              <a:rPr lang="en-US" sz="1800" b="1" dirty="0">
                <a:latin typeface="Eras Medium ITC" panose="020B0602030504020804" pitchFamily="34" charset="0"/>
              </a:rPr>
              <a:t>:</a:t>
            </a:r>
          </a:p>
        </p:txBody>
      </p:sp>
      <p:sp>
        <p:nvSpPr>
          <p:cNvPr id="266243" name="Rectangle 3"/>
          <p:cNvSpPr>
            <a:spLocks noChangeArrowheads="1"/>
          </p:cNvSpPr>
          <p:nvPr/>
        </p:nvSpPr>
        <p:spPr bwMode="auto">
          <a:xfrm>
            <a:off x="879475" y="1483863"/>
            <a:ext cx="7481888" cy="4197881"/>
          </a:xfrm>
          <a:prstGeom prst="rect">
            <a:avLst/>
          </a:prstGeom>
          <a:noFill/>
          <a:ln w="9525">
            <a:noFill/>
            <a:miter lim="800000"/>
            <a:headEnd/>
            <a:tailEnd/>
          </a:ln>
          <a:effectLst/>
        </p:spPr>
        <p:txBody>
          <a:bodyPr wrap="square" lIns="92075" tIns="46038" rIns="92075" bIns="46038">
            <a:spAutoFit/>
          </a:bodyPr>
          <a:lstStyle/>
          <a:p>
            <a:pPr>
              <a:lnSpc>
                <a:spcPct val="150000"/>
              </a:lnSpc>
            </a:pPr>
            <a:r>
              <a:rPr lang="en-US" sz="2000" dirty="0">
                <a:latin typeface="Eras Medium ITC" panose="020B0602030504020804" pitchFamily="34" charset="0"/>
              </a:rPr>
              <a:t>2. S</a:t>
            </a:r>
            <a:r>
              <a:rPr lang="en-US" sz="2000" b="1" dirty="0">
                <a:latin typeface="Eras Medium ITC" panose="020B0602030504020804" pitchFamily="34" charset="0"/>
              </a:rPr>
              <a:t>egmentation based on Data structure (e.g., model-based). </a:t>
            </a:r>
          </a:p>
          <a:p>
            <a:pPr marL="342900" indent="-342900">
              <a:lnSpc>
                <a:spcPct val="150000"/>
              </a:lnSpc>
              <a:buFont typeface="Arial" panose="020B0604020202020204" pitchFamily="34" charset="0"/>
              <a:buChar char="•"/>
            </a:pPr>
            <a:r>
              <a:rPr lang="en-US" sz="2000" dirty="0">
                <a:latin typeface="Eras Medium ITC" panose="020B0602030504020804" pitchFamily="34" charset="0"/>
              </a:rPr>
              <a:t>In post-hoc segmentation designs, </a:t>
            </a:r>
            <a:r>
              <a:rPr lang="en-US" sz="2000" dirty="0">
                <a:solidFill>
                  <a:srgbClr val="FF0000"/>
                </a:solidFill>
                <a:latin typeface="Eras Medium ITC" panose="020B0602030504020804" pitchFamily="34" charset="0"/>
              </a:rPr>
              <a:t>segments are defined after the fact on the basis of some sort of clustering of respondents </a:t>
            </a:r>
            <a:r>
              <a:rPr lang="en-US" sz="2000" dirty="0">
                <a:latin typeface="Eras Medium ITC" panose="020B0602030504020804" pitchFamily="34" charset="0"/>
              </a:rPr>
              <a:t>on a set of </a:t>
            </a:r>
            <a:r>
              <a:rPr lang="en-US" sz="2000" u="sng" dirty="0">
                <a:latin typeface="Eras Medium ITC" panose="020B0602030504020804" pitchFamily="34" charset="0"/>
              </a:rPr>
              <a:t>“relevant” characteristics</a:t>
            </a:r>
            <a:r>
              <a:rPr lang="en-US" sz="2000" dirty="0">
                <a:latin typeface="Eras Medium ITC" panose="020B0602030504020804" pitchFamily="34" charset="0"/>
              </a:rPr>
              <a:t> such as benefit sought, need, or attitudes (e.g., segment who are pursuing “money for value”).  </a:t>
            </a:r>
          </a:p>
          <a:p>
            <a:pPr marL="342900" indent="-342900">
              <a:lnSpc>
                <a:spcPct val="150000"/>
              </a:lnSpc>
              <a:buFont typeface="Arial" panose="020B0604020202020204" pitchFamily="34" charset="0"/>
              <a:buChar char="•"/>
            </a:pPr>
            <a:r>
              <a:rPr lang="en-US" sz="2000" dirty="0">
                <a:latin typeface="Eras Medium ITC" panose="020B0602030504020804" pitchFamily="34" charset="0"/>
              </a:rPr>
              <a:t>Once the segments have been formed, they are profiled on the basis of size, product-use characteristics, and respondent background variables.</a:t>
            </a:r>
          </a:p>
        </p:txBody>
      </p:sp>
      <p:sp>
        <p:nvSpPr>
          <p:cNvPr id="7"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22</a:t>
            </a:fld>
            <a:endParaRPr lang="en-US" dirty="0"/>
          </a:p>
        </p:txBody>
      </p:sp>
    </p:spTree>
    <p:extLst>
      <p:ext uri="{BB962C8B-B14F-4D97-AF65-F5344CB8AC3E}">
        <p14:creationId xmlns:p14="http://schemas.microsoft.com/office/powerpoint/2010/main" val="262560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type="title"/>
          </p:nvPr>
        </p:nvSpPr>
        <p:spPr>
          <a:xfrm>
            <a:off x="526026" y="464542"/>
            <a:ext cx="8077200" cy="685800"/>
          </a:xfrm>
          <a:noFill/>
          <a:ln w="38100" cmpd="dbl">
            <a:solidFill>
              <a:schemeClr val="tx1"/>
            </a:solidFill>
          </a:ln>
        </p:spPr>
        <p:txBody>
          <a:bodyPr anchor="b">
            <a:normAutofit fontScale="90000"/>
          </a:bodyPr>
          <a:lstStyle/>
          <a:p>
            <a:pPr algn="ctr" eaLnBrk="1" hangingPunct="1"/>
            <a:r>
              <a:rPr lang="en-US" sz="3600" dirty="0">
                <a:latin typeface="Eras Medium ITC" panose="020B0602030504020804" pitchFamily="34" charset="0"/>
              </a:rPr>
              <a:t>Segmentation Example: Apparel Industry</a:t>
            </a:r>
          </a:p>
        </p:txBody>
      </p:sp>
      <p:sp>
        <p:nvSpPr>
          <p:cNvPr id="13315" name="Rectangle 2"/>
          <p:cNvSpPr>
            <a:spLocks noGrp="1" noChangeArrowheads="1"/>
          </p:cNvSpPr>
          <p:nvPr>
            <p:ph idx="1"/>
          </p:nvPr>
        </p:nvSpPr>
        <p:spPr>
          <a:xfrm>
            <a:off x="533400" y="1524000"/>
            <a:ext cx="8229600" cy="4800600"/>
          </a:xfrm>
        </p:spPr>
        <p:txBody>
          <a:bodyPr/>
          <a:lstStyle/>
          <a:p>
            <a:pPr eaLnBrk="1" hangingPunct="1"/>
            <a:endParaRPr lang="en-US" dirty="0"/>
          </a:p>
          <a:p>
            <a:pPr lvl="1" eaLnBrk="1" hangingPunct="1">
              <a:buFontTx/>
              <a:buChar char="•"/>
            </a:pPr>
            <a:endParaRPr lang="en-US" dirty="0"/>
          </a:p>
        </p:txBody>
      </p:sp>
      <p:sp>
        <p:nvSpPr>
          <p:cNvPr id="13314" name="Slide Number Placeholder 3"/>
          <p:cNvSpPr>
            <a:spLocks noGrp="1"/>
          </p:cNvSpPr>
          <p:nvPr>
            <p:ph type="sldNum" sz="quarter" idx="12"/>
          </p:nvPr>
        </p:nvSpPr>
        <p:spPr>
          <a:noFill/>
        </p:spPr>
        <p:txBody>
          <a:bodyPr/>
          <a:lstStyle/>
          <a:p>
            <a:fld id="{662FEC75-BC36-4932-9727-4D59BAE65069}" type="slidenum">
              <a:rPr lang="en-US" smtClean="0"/>
              <a:pPr/>
              <a:t>23</a:t>
            </a:fld>
            <a:endParaRPr lang="en-US" dirty="0"/>
          </a:p>
        </p:txBody>
      </p:sp>
      <p:pic>
        <p:nvPicPr>
          <p:cNvPr id="13318" name="Picture 5" descr="br6001p1"/>
          <p:cNvPicPr>
            <a:picLocks noChangeAspect="1" noChangeArrowheads="1"/>
          </p:cNvPicPr>
          <p:nvPr/>
        </p:nvPicPr>
        <p:blipFill>
          <a:blip r:embed="rId3"/>
          <a:srcRect t="41447"/>
          <a:stretch>
            <a:fillRect/>
          </a:stretch>
        </p:blipFill>
        <p:spPr bwMode="auto">
          <a:xfrm>
            <a:off x="5188974" y="4634329"/>
            <a:ext cx="3581400" cy="1371600"/>
          </a:xfrm>
          <a:prstGeom prst="rect">
            <a:avLst/>
          </a:prstGeom>
          <a:noFill/>
          <a:ln w="9525">
            <a:noFill/>
            <a:miter lim="800000"/>
            <a:headEnd/>
            <a:tailEnd/>
          </a:ln>
        </p:spPr>
      </p:pic>
      <p:pic>
        <p:nvPicPr>
          <p:cNvPr id="13319" name="Picture 6" descr="1_gl_logo"/>
          <p:cNvPicPr>
            <a:picLocks noChangeAspect="1" noChangeArrowheads="1"/>
          </p:cNvPicPr>
          <p:nvPr/>
        </p:nvPicPr>
        <p:blipFill>
          <a:blip r:embed="rId4"/>
          <a:srcRect/>
          <a:stretch>
            <a:fillRect/>
          </a:stretch>
        </p:blipFill>
        <p:spPr bwMode="auto">
          <a:xfrm>
            <a:off x="1059426" y="1911472"/>
            <a:ext cx="2667000" cy="976313"/>
          </a:xfrm>
          <a:prstGeom prst="rect">
            <a:avLst/>
          </a:prstGeom>
          <a:noFill/>
          <a:ln w="9525">
            <a:noFill/>
            <a:miter lim="800000"/>
            <a:headEnd/>
            <a:tailEnd/>
          </a:ln>
        </p:spPr>
      </p:pic>
      <p:sp>
        <p:nvSpPr>
          <p:cNvPr id="2" name="TextBox 1"/>
          <p:cNvSpPr txBox="1"/>
          <p:nvPr/>
        </p:nvSpPr>
        <p:spPr>
          <a:xfrm>
            <a:off x="717658" y="3724245"/>
            <a:ext cx="7467600" cy="400110"/>
          </a:xfrm>
          <a:prstGeom prst="rect">
            <a:avLst/>
          </a:prstGeom>
          <a:noFill/>
        </p:spPr>
        <p:txBody>
          <a:bodyPr wrap="square" rtlCol="0">
            <a:spAutoFit/>
          </a:bodyPr>
          <a:lstStyle/>
          <a:p>
            <a:r>
              <a:rPr lang="en-US" sz="2000" dirty="0">
                <a:latin typeface="Eras Medium ITC" panose="020B0602030504020804" pitchFamily="34" charset="0"/>
              </a:rPr>
              <a:t>Gap Inc. has multiple brands targeting different segments.</a:t>
            </a:r>
          </a:p>
        </p:txBody>
      </p:sp>
      <p:pic>
        <p:nvPicPr>
          <p:cNvPr id="180226" name="Picture 2" descr="http://athleta.gap.com/content/static-preview/grunticon-logos/png/athlet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26" y="4855374"/>
            <a:ext cx="37338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82274" name="Picture 2" descr="Image result for Gap In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600200"/>
            <a:ext cx="2997303" cy="168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type="title"/>
          </p:nvPr>
        </p:nvSpPr>
        <p:spPr>
          <a:xfrm>
            <a:off x="685800" y="609600"/>
            <a:ext cx="7772400" cy="685800"/>
          </a:xfrm>
          <a:noFill/>
          <a:ln w="38100" cmpd="dbl">
            <a:solidFill>
              <a:schemeClr val="tx1"/>
            </a:solidFill>
          </a:ln>
        </p:spPr>
        <p:txBody>
          <a:bodyPr anchor="b"/>
          <a:lstStyle/>
          <a:p>
            <a:pPr algn="ctr" eaLnBrk="1" hangingPunct="1"/>
            <a:r>
              <a:rPr lang="en-US" sz="3600" dirty="0"/>
              <a:t>Examples: Restaurants</a:t>
            </a:r>
          </a:p>
        </p:txBody>
      </p:sp>
      <p:sp>
        <p:nvSpPr>
          <p:cNvPr id="13315" name="Rectangle 2"/>
          <p:cNvSpPr>
            <a:spLocks noGrp="1" noChangeArrowheads="1"/>
          </p:cNvSpPr>
          <p:nvPr>
            <p:ph idx="1"/>
          </p:nvPr>
        </p:nvSpPr>
        <p:spPr>
          <a:xfrm>
            <a:off x="533400" y="1524000"/>
            <a:ext cx="8229600" cy="4800600"/>
          </a:xfrm>
        </p:spPr>
        <p:txBody>
          <a:bodyPr/>
          <a:lstStyle/>
          <a:p>
            <a:pPr eaLnBrk="1" hangingPunct="1"/>
            <a:endParaRPr lang="en-US" dirty="0"/>
          </a:p>
          <a:p>
            <a:pPr lvl="1" eaLnBrk="1" hangingPunct="1">
              <a:buFontTx/>
              <a:buChar char="•"/>
            </a:pPr>
            <a:endParaRPr lang="en-US" dirty="0"/>
          </a:p>
        </p:txBody>
      </p:sp>
      <p:sp>
        <p:nvSpPr>
          <p:cNvPr id="13314" name="Slide Number Placeholder 3"/>
          <p:cNvSpPr>
            <a:spLocks noGrp="1"/>
          </p:cNvSpPr>
          <p:nvPr>
            <p:ph type="sldNum" sz="quarter" idx="12"/>
          </p:nvPr>
        </p:nvSpPr>
        <p:spPr>
          <a:noFill/>
        </p:spPr>
        <p:txBody>
          <a:bodyPr/>
          <a:lstStyle/>
          <a:p>
            <a:fld id="{662FEC75-BC36-4932-9727-4D59BAE65069}" type="slidenum">
              <a:rPr lang="en-US" smtClean="0"/>
              <a:pPr/>
              <a:t>24</a:t>
            </a:fld>
            <a:endParaRPr lang="en-US" dirty="0"/>
          </a:p>
        </p:txBody>
      </p:sp>
      <p:sp>
        <p:nvSpPr>
          <p:cNvPr id="2" name="TextBox 1"/>
          <p:cNvSpPr txBox="1"/>
          <p:nvPr/>
        </p:nvSpPr>
        <p:spPr>
          <a:xfrm>
            <a:off x="838200" y="4417359"/>
            <a:ext cx="7467600" cy="1938992"/>
          </a:xfrm>
          <a:prstGeom prst="rect">
            <a:avLst/>
          </a:prstGeom>
          <a:noFill/>
        </p:spPr>
        <p:txBody>
          <a:bodyPr wrap="square" rtlCol="0">
            <a:spAutoFit/>
          </a:bodyPr>
          <a:lstStyle/>
          <a:p>
            <a:r>
              <a:rPr lang="en-US" sz="2000" dirty="0">
                <a:latin typeface="Eras Medium ITC" panose="020B0602030504020804" pitchFamily="34" charset="0"/>
              </a:rPr>
              <a:t>Darden has multiple brands targeting different segments.</a:t>
            </a:r>
          </a:p>
          <a:p>
            <a:endParaRPr lang="en-US" sz="2000" dirty="0">
              <a:latin typeface="Eras Medium ITC" panose="020B0602030504020804" pitchFamily="34" charset="0"/>
            </a:endParaRPr>
          </a:p>
          <a:p>
            <a:r>
              <a:rPr lang="en-US" sz="2000" dirty="0">
                <a:latin typeface="Eras Medium ITC" panose="020B0602030504020804" pitchFamily="34" charset="0"/>
              </a:rPr>
              <a:t>To maximize share of wallet and to minimize cannibalization across brands, proper positioning strategy across different segments are important – it’s important to understand segments of this market. </a:t>
            </a:r>
          </a:p>
        </p:txBody>
      </p:sp>
      <p:pic>
        <p:nvPicPr>
          <p:cNvPr id="3" name="Picture 2"/>
          <p:cNvPicPr>
            <a:picLocks noChangeAspect="1"/>
          </p:cNvPicPr>
          <p:nvPr/>
        </p:nvPicPr>
        <p:blipFill>
          <a:blip r:embed="rId3"/>
          <a:stretch>
            <a:fillRect/>
          </a:stretch>
        </p:blipFill>
        <p:spPr>
          <a:xfrm>
            <a:off x="543232" y="1905000"/>
            <a:ext cx="2621090" cy="1918753"/>
          </a:xfrm>
          <a:prstGeom prst="rect">
            <a:avLst/>
          </a:prstGeom>
        </p:spPr>
      </p:pic>
      <p:pic>
        <p:nvPicPr>
          <p:cNvPr id="4" name="Picture 3"/>
          <p:cNvPicPr>
            <a:picLocks noChangeAspect="1"/>
          </p:cNvPicPr>
          <p:nvPr/>
        </p:nvPicPr>
        <p:blipFill>
          <a:blip r:embed="rId4"/>
          <a:stretch>
            <a:fillRect/>
          </a:stretch>
        </p:blipFill>
        <p:spPr>
          <a:xfrm>
            <a:off x="3438252" y="1917749"/>
            <a:ext cx="2586886" cy="1893714"/>
          </a:xfrm>
          <a:prstGeom prst="rect">
            <a:avLst/>
          </a:prstGeom>
        </p:spPr>
      </p:pic>
      <p:pic>
        <p:nvPicPr>
          <p:cNvPr id="5" name="Picture 4"/>
          <p:cNvPicPr>
            <a:picLocks noChangeAspect="1"/>
          </p:cNvPicPr>
          <p:nvPr/>
        </p:nvPicPr>
        <p:blipFill>
          <a:blip r:embed="rId5"/>
          <a:stretch>
            <a:fillRect/>
          </a:stretch>
        </p:blipFill>
        <p:spPr>
          <a:xfrm>
            <a:off x="6275031" y="1910404"/>
            <a:ext cx="2579460" cy="1888279"/>
          </a:xfrm>
          <a:prstGeom prst="rect">
            <a:avLst/>
          </a:prstGeom>
        </p:spPr>
      </p:pic>
    </p:spTree>
    <p:extLst>
      <p:ext uri="{BB962C8B-B14F-4D97-AF65-F5344CB8AC3E}">
        <p14:creationId xmlns:p14="http://schemas.microsoft.com/office/powerpoint/2010/main" val="408134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6096000" y="56007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Courtesy</a:t>
            </a:r>
          </a:p>
        </p:txBody>
      </p:sp>
      <p:sp>
        <p:nvSpPr>
          <p:cNvPr id="24" name="Oval 23"/>
          <p:cNvSpPr/>
          <p:nvPr/>
        </p:nvSpPr>
        <p:spPr>
          <a:xfrm>
            <a:off x="6096000" y="18669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Problem Solving</a:t>
            </a:r>
          </a:p>
        </p:txBody>
      </p:sp>
      <p:sp>
        <p:nvSpPr>
          <p:cNvPr id="25" name="Oval 24"/>
          <p:cNvSpPr/>
          <p:nvPr/>
        </p:nvSpPr>
        <p:spPr>
          <a:xfrm>
            <a:off x="6095999" y="49098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Safety</a:t>
            </a:r>
          </a:p>
        </p:txBody>
      </p:sp>
      <p:sp>
        <p:nvSpPr>
          <p:cNvPr id="29" name="Oval 28"/>
          <p:cNvSpPr/>
          <p:nvPr/>
        </p:nvSpPr>
        <p:spPr>
          <a:xfrm>
            <a:off x="6096000" y="2552700"/>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Modern-Looking</a:t>
            </a:r>
          </a:p>
        </p:txBody>
      </p:sp>
      <p:sp>
        <p:nvSpPr>
          <p:cNvPr id="30" name="Rectangle 29"/>
          <p:cNvSpPr/>
          <p:nvPr/>
        </p:nvSpPr>
        <p:spPr>
          <a:xfrm>
            <a:off x="7220891" y="1581863"/>
            <a:ext cx="1465909" cy="1961437"/>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2672533" y="3657599"/>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Prompt Service</a:t>
            </a:r>
          </a:p>
        </p:txBody>
      </p:sp>
      <p:sp>
        <p:nvSpPr>
          <p:cNvPr id="28" name="Oval 27"/>
          <p:cNvSpPr/>
          <p:nvPr/>
        </p:nvSpPr>
        <p:spPr>
          <a:xfrm>
            <a:off x="2672533" y="5867399"/>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Courtesy</a:t>
            </a:r>
          </a:p>
        </p:txBody>
      </p:sp>
      <p:sp>
        <p:nvSpPr>
          <p:cNvPr id="19" name="Oval 18"/>
          <p:cNvSpPr/>
          <p:nvPr/>
        </p:nvSpPr>
        <p:spPr>
          <a:xfrm>
            <a:off x="2672533" y="2971799"/>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Problem Solving</a:t>
            </a:r>
          </a:p>
        </p:txBody>
      </p:sp>
      <p:sp>
        <p:nvSpPr>
          <p:cNvPr id="18" name="Oval 17"/>
          <p:cNvSpPr/>
          <p:nvPr/>
        </p:nvSpPr>
        <p:spPr>
          <a:xfrm>
            <a:off x="2672533" y="2285999"/>
            <a:ext cx="12954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Care</a:t>
            </a:r>
          </a:p>
        </p:txBody>
      </p:sp>
      <p:sp>
        <p:nvSpPr>
          <p:cNvPr id="33" name="Oval 32"/>
          <p:cNvSpPr/>
          <p:nvPr/>
        </p:nvSpPr>
        <p:spPr>
          <a:xfrm>
            <a:off x="3205933" y="4724399"/>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205933" y="5105399"/>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205933" y="5486399"/>
            <a:ext cx="76200" cy="76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 Arrow 39"/>
          <p:cNvSpPr/>
          <p:nvPr/>
        </p:nvSpPr>
        <p:spPr>
          <a:xfrm flipH="1">
            <a:off x="4566990" y="2677886"/>
            <a:ext cx="1143001" cy="2582475"/>
          </a:xfrm>
          <a:prstGeom prst="lef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p:txBody>
      </p:sp>
      <p:sp>
        <p:nvSpPr>
          <p:cNvPr id="27" name="Slide Number Placeholder 26"/>
          <p:cNvSpPr>
            <a:spLocks noGrp="1"/>
          </p:cNvSpPr>
          <p:nvPr>
            <p:ph type="sldNum" sz="quarter" idx="12"/>
          </p:nvPr>
        </p:nvSpPr>
        <p:spPr>
          <a:xfrm>
            <a:off x="7027448" y="6562917"/>
            <a:ext cx="2133600" cy="285752"/>
          </a:xfrm>
        </p:spPr>
        <p:txBody>
          <a:bodyPr/>
          <a:lstStyle/>
          <a:p>
            <a:pPr>
              <a:defRPr/>
            </a:pPr>
            <a:fld id="{513A9851-CA05-4C4A-89D1-C7CA9AD5CE9A}" type="slidenum">
              <a:rPr lang="en-US" smtClean="0"/>
              <a:pPr>
                <a:defRPr/>
              </a:pPr>
              <a:t>25</a:t>
            </a:fld>
            <a:endParaRPr lang="en-US"/>
          </a:p>
        </p:txBody>
      </p:sp>
      <p:sp>
        <p:nvSpPr>
          <p:cNvPr id="22" name="Oval 21"/>
          <p:cNvSpPr/>
          <p:nvPr/>
        </p:nvSpPr>
        <p:spPr>
          <a:xfrm>
            <a:off x="6096000" y="4224046"/>
            <a:ext cx="1219200" cy="838200"/>
          </a:xfrm>
          <a:prstGeom prst="ellipse">
            <a:avLst/>
          </a:prstGeom>
          <a:solidFill>
            <a:srgbClr val="FFFF99"/>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Eras Medium ITC" pitchFamily="34" charset="0"/>
              </a:rPr>
              <a:t>Care</a:t>
            </a:r>
          </a:p>
        </p:txBody>
      </p:sp>
      <p:sp>
        <p:nvSpPr>
          <p:cNvPr id="47" name="TextBox 46"/>
          <p:cNvSpPr txBox="1"/>
          <p:nvPr/>
        </p:nvSpPr>
        <p:spPr>
          <a:xfrm>
            <a:off x="47523" y="2421403"/>
            <a:ext cx="2325481" cy="1938992"/>
          </a:xfrm>
          <a:prstGeom prst="rect">
            <a:avLst/>
          </a:prstGeom>
          <a:noFill/>
        </p:spPr>
        <p:txBody>
          <a:bodyPr wrap="square" rtlCol="0">
            <a:spAutoFit/>
          </a:bodyPr>
          <a:lstStyle/>
          <a:p>
            <a:pPr algn="ctr"/>
            <a:r>
              <a:rPr lang="en-US" sz="2400" b="1" dirty="0">
                <a:latin typeface="Eras Medium ITC" panose="020B0602030504020804" pitchFamily="34" charset="0"/>
              </a:rPr>
              <a:t>Idea: Different people care different product/service features!</a:t>
            </a:r>
          </a:p>
        </p:txBody>
      </p:sp>
      <p:sp>
        <p:nvSpPr>
          <p:cNvPr id="59" name="Oval 58"/>
          <p:cNvSpPr/>
          <p:nvPr/>
        </p:nvSpPr>
        <p:spPr>
          <a:xfrm>
            <a:off x="2520133" y="1295399"/>
            <a:ext cx="1660850" cy="838200"/>
          </a:xfrm>
          <a:prstGeom prst="ellipse">
            <a:avLst/>
          </a:prstGeom>
          <a:solidFill>
            <a:srgbClr val="FFC000"/>
          </a:solid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Eras Medium ITC" pitchFamily="34" charset="0"/>
              </a:rPr>
              <a:t>DV:</a:t>
            </a:r>
          </a:p>
          <a:p>
            <a:pPr algn="ctr"/>
            <a:r>
              <a:rPr lang="en-US" sz="1400" b="1" dirty="0">
                <a:latin typeface="Eras Medium ITC" pitchFamily="34" charset="0"/>
              </a:rPr>
              <a:t>Choice or Satisfaction</a:t>
            </a:r>
          </a:p>
        </p:txBody>
      </p:sp>
      <p:sp>
        <p:nvSpPr>
          <p:cNvPr id="14" name="TextBox 13"/>
          <p:cNvSpPr txBox="1"/>
          <p:nvPr/>
        </p:nvSpPr>
        <p:spPr>
          <a:xfrm>
            <a:off x="7386296" y="1580604"/>
            <a:ext cx="1135097" cy="523220"/>
          </a:xfrm>
          <a:prstGeom prst="rect">
            <a:avLst/>
          </a:prstGeom>
          <a:noFill/>
        </p:spPr>
        <p:txBody>
          <a:bodyPr wrap="square" rtlCol="0">
            <a:spAutoFit/>
          </a:bodyPr>
          <a:lstStyle/>
          <a:p>
            <a:r>
              <a:rPr lang="en-US" sz="1400" dirty="0"/>
              <a:t>Segment 1 (20%)</a:t>
            </a:r>
          </a:p>
        </p:txBody>
      </p:sp>
      <p:sp>
        <p:nvSpPr>
          <p:cNvPr id="62" name="TextBox 61"/>
          <p:cNvSpPr txBox="1"/>
          <p:nvPr/>
        </p:nvSpPr>
        <p:spPr>
          <a:xfrm>
            <a:off x="7386295" y="4299533"/>
            <a:ext cx="1135097" cy="523220"/>
          </a:xfrm>
          <a:prstGeom prst="rect">
            <a:avLst/>
          </a:prstGeom>
          <a:noFill/>
        </p:spPr>
        <p:txBody>
          <a:bodyPr wrap="square" rtlCol="0">
            <a:spAutoFit/>
          </a:bodyPr>
          <a:lstStyle/>
          <a:p>
            <a:r>
              <a:rPr lang="en-US" sz="1400" dirty="0"/>
              <a:t>Segment 2 (30%)</a:t>
            </a:r>
          </a:p>
        </p:txBody>
      </p:sp>
      <p:sp>
        <p:nvSpPr>
          <p:cNvPr id="35" name="Rectangle 34"/>
          <p:cNvSpPr/>
          <p:nvPr/>
        </p:nvSpPr>
        <p:spPr>
          <a:xfrm>
            <a:off x="7248743" y="4229100"/>
            <a:ext cx="1438057" cy="2133600"/>
          </a:xfrm>
          <a:prstGeom prst="rect">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86" t="2354" r="31577" b="-2354"/>
          <a:stretch/>
        </p:blipFill>
        <p:spPr bwMode="auto">
          <a:xfrm>
            <a:off x="7589974" y="4863165"/>
            <a:ext cx="791177" cy="1423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3" t="786" r="9143" b="-786"/>
          <a:stretch/>
        </p:blipFill>
        <p:spPr bwMode="auto">
          <a:xfrm>
            <a:off x="7467600" y="2133599"/>
            <a:ext cx="990599" cy="1314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4F048BD6-1F84-4A36-8DE3-9486D41C0004}"/>
              </a:ext>
            </a:extLst>
          </p:cNvPr>
          <p:cNvPicPr>
            <a:picLocks noChangeAspect="1"/>
          </p:cNvPicPr>
          <p:nvPr/>
        </p:nvPicPr>
        <p:blipFill>
          <a:blip r:embed="rId5"/>
          <a:stretch>
            <a:fillRect/>
          </a:stretch>
        </p:blipFill>
        <p:spPr>
          <a:xfrm>
            <a:off x="7450183" y="-9176"/>
            <a:ext cx="1660850" cy="1245637"/>
          </a:xfrm>
          <a:prstGeom prst="rect">
            <a:avLst/>
          </a:prstGeom>
        </p:spPr>
      </p:pic>
      <p:pic>
        <p:nvPicPr>
          <p:cNvPr id="4" name="Picture 3">
            <a:extLst>
              <a:ext uri="{FF2B5EF4-FFF2-40B4-BE49-F238E27FC236}">
                <a16:creationId xmlns:a16="http://schemas.microsoft.com/office/drawing/2014/main" id="{3BC61C2D-E3E2-4B62-A310-9C358F777961}"/>
              </a:ext>
            </a:extLst>
          </p:cNvPr>
          <p:cNvPicPr>
            <a:picLocks noChangeAspect="1"/>
          </p:cNvPicPr>
          <p:nvPr/>
        </p:nvPicPr>
        <p:blipFill>
          <a:blip r:embed="rId6"/>
          <a:stretch>
            <a:fillRect/>
          </a:stretch>
        </p:blipFill>
        <p:spPr>
          <a:xfrm>
            <a:off x="5221891" y="-9176"/>
            <a:ext cx="2228291" cy="1253413"/>
          </a:xfrm>
          <a:prstGeom prst="rect">
            <a:avLst/>
          </a:prstGeom>
        </p:spPr>
      </p:pic>
      <p:pic>
        <p:nvPicPr>
          <p:cNvPr id="5" name="Picture 4">
            <a:extLst>
              <a:ext uri="{FF2B5EF4-FFF2-40B4-BE49-F238E27FC236}">
                <a16:creationId xmlns:a16="http://schemas.microsoft.com/office/drawing/2014/main" id="{A4001695-497F-42DF-8BEA-265AAF6640F0}"/>
              </a:ext>
            </a:extLst>
          </p:cNvPr>
          <p:cNvPicPr>
            <a:picLocks noChangeAspect="1"/>
          </p:cNvPicPr>
          <p:nvPr/>
        </p:nvPicPr>
        <p:blipFill>
          <a:blip r:embed="rId7"/>
          <a:stretch>
            <a:fillRect/>
          </a:stretch>
        </p:blipFill>
        <p:spPr>
          <a:xfrm>
            <a:off x="6221" y="0"/>
            <a:ext cx="2056189" cy="1295399"/>
          </a:xfrm>
          <a:prstGeom prst="rect">
            <a:avLst/>
          </a:prstGeom>
        </p:spPr>
      </p:pic>
      <p:sp>
        <p:nvSpPr>
          <p:cNvPr id="6" name="Rectangle 5">
            <a:extLst>
              <a:ext uri="{FF2B5EF4-FFF2-40B4-BE49-F238E27FC236}">
                <a16:creationId xmlns:a16="http://schemas.microsoft.com/office/drawing/2014/main" id="{3E6E8933-DCA0-4622-B268-175826E450EE}"/>
              </a:ext>
            </a:extLst>
          </p:cNvPr>
          <p:cNvSpPr/>
          <p:nvPr/>
        </p:nvSpPr>
        <p:spPr>
          <a:xfrm>
            <a:off x="2446989" y="0"/>
            <a:ext cx="2340840" cy="1200329"/>
          </a:xfrm>
          <a:prstGeom prst="rect">
            <a:avLst/>
          </a:prstGeom>
        </p:spPr>
        <p:txBody>
          <a:bodyPr wrap="square">
            <a:spAutoFit/>
          </a:bodyPr>
          <a:lstStyle/>
          <a:p>
            <a:r>
              <a:rPr lang="en-US" sz="2400" b="1" dirty="0">
                <a:latin typeface="Eras Medium ITC" panose="020B0602030504020804" pitchFamily="34" charset="0"/>
              </a:rPr>
              <a:t>Segmentation Modeling Example</a:t>
            </a:r>
            <a:endParaRPr lang="en-US" sz="2400" dirty="0"/>
          </a:p>
        </p:txBody>
      </p:sp>
    </p:spTree>
    <p:extLst>
      <p:ext uri="{BB962C8B-B14F-4D97-AF65-F5344CB8AC3E}">
        <p14:creationId xmlns:p14="http://schemas.microsoft.com/office/powerpoint/2010/main" val="139378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9" grpId="0" animBg="1"/>
      <p:bldP spid="30" grpId="0" animBg="1"/>
      <p:bldP spid="40" grpId="0" animBg="1"/>
      <p:bldP spid="22" grpId="0" animBg="1"/>
      <p:bldP spid="14" grpId="0"/>
      <p:bldP spid="62" grpId="0"/>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E8A9E9-CABF-40EA-AD60-F59542DE86E2}" type="slidenum">
              <a:rPr lang="en-US" smtClean="0"/>
              <a:pPr/>
              <a:t>26</a:t>
            </a:fld>
            <a:endParaRPr lang="en-US"/>
          </a:p>
        </p:txBody>
      </p:sp>
      <p:sp>
        <p:nvSpPr>
          <p:cNvPr id="4" name="Title 3"/>
          <p:cNvSpPr>
            <a:spLocks noGrp="1"/>
          </p:cNvSpPr>
          <p:nvPr>
            <p:ph type="title"/>
          </p:nvPr>
        </p:nvSpPr>
        <p:spPr>
          <a:xfrm>
            <a:off x="1" y="279416"/>
            <a:ext cx="9144000" cy="939784"/>
          </a:xfrm>
        </p:spPr>
        <p:txBody>
          <a:bodyPr>
            <a:noAutofit/>
          </a:bodyPr>
          <a:lstStyle/>
          <a:p>
            <a:r>
              <a:rPr lang="en-US" sz="3200" b="1" dirty="0"/>
              <a:t>Segmentation Modeling with Variable Selection (Kim et al. 2012)</a:t>
            </a:r>
            <a:endParaRPr lang="en-US" sz="3200" dirty="0"/>
          </a:p>
        </p:txBody>
      </p:sp>
      <p:pic>
        <p:nvPicPr>
          <p:cNvPr id="2055" name="Picture 7" descr="C:\Users\suk220\AppData\Local\Microsoft\Windows\Temporary Internet Files\Content.IE5\D4LD6PN0\MC900431556[1].png"/>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755321" y="2085618"/>
            <a:ext cx="1924355" cy="19243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suk220\AppData\Local\Microsoft\Windows\Temporary Internet Files\Content.IE5\D4LD6PN0\MC900431556[1].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76731" y="2060574"/>
            <a:ext cx="1999859" cy="19998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C:\Users\suk220\AppData\Local\Microsoft\Windows\Temporary Internet Files\Content.IE5\D4LD6PN0\MC900431556[1].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562289" y="3715447"/>
            <a:ext cx="2348463" cy="23484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404990" y="5232737"/>
            <a:ext cx="3129410" cy="1015663"/>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b="1" dirty="0"/>
              <a:t>Variable selection: searching key drivers per derived segment</a:t>
            </a:r>
          </a:p>
        </p:txBody>
      </p:sp>
      <p:sp>
        <p:nvSpPr>
          <p:cNvPr id="34" name="TextBox 33"/>
          <p:cNvSpPr txBox="1"/>
          <p:nvPr/>
        </p:nvSpPr>
        <p:spPr>
          <a:xfrm>
            <a:off x="70990" y="3124200"/>
            <a:ext cx="3048000" cy="101566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t>Segmentation:</a:t>
            </a:r>
          </a:p>
          <a:p>
            <a:r>
              <a:rPr lang="en-US" sz="2000" b="1" dirty="0"/>
              <a:t>allocating individuals to each segment</a:t>
            </a:r>
          </a:p>
        </p:txBody>
      </p:sp>
      <p:sp>
        <p:nvSpPr>
          <p:cNvPr id="35" name="TextBox 34"/>
          <p:cNvSpPr txBox="1"/>
          <p:nvPr/>
        </p:nvSpPr>
        <p:spPr>
          <a:xfrm>
            <a:off x="6090790" y="1882914"/>
            <a:ext cx="2977010" cy="707886"/>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5400000" scaled="1"/>
            <a:tileRec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a:t>Regression analysis per derived segment</a:t>
            </a:r>
          </a:p>
        </p:txBody>
      </p:sp>
      <p:sp>
        <p:nvSpPr>
          <p:cNvPr id="2054" name="Curved Right Arrow 2053"/>
          <p:cNvSpPr/>
          <p:nvPr/>
        </p:nvSpPr>
        <p:spPr>
          <a:xfrm rot="19980713">
            <a:off x="3342114" y="3339090"/>
            <a:ext cx="520770" cy="1941509"/>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Curved Right Arrow 63"/>
          <p:cNvSpPr/>
          <p:nvPr/>
        </p:nvSpPr>
        <p:spPr>
          <a:xfrm rot="12699854">
            <a:off x="5691723" y="3058452"/>
            <a:ext cx="576221" cy="2101316"/>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Curved Right Arrow 64"/>
          <p:cNvSpPr/>
          <p:nvPr/>
        </p:nvSpPr>
        <p:spPr>
          <a:xfrm rot="5400000">
            <a:off x="4466499" y="1320736"/>
            <a:ext cx="513029" cy="2241032"/>
          </a:xfrm>
          <a:prstGeom prst="curvedRightArrow">
            <a:avLst/>
          </a:prstGeom>
          <a:solidFill>
            <a:srgbClr val="99FF9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18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99" y="285728"/>
            <a:ext cx="8839201" cy="1238272"/>
          </a:xfrm>
        </p:spPr>
        <p:txBody>
          <a:bodyPr>
            <a:noAutofit/>
          </a:bodyPr>
          <a:lstStyle/>
          <a:p>
            <a:r>
              <a:rPr lang="en-US" sz="3600" b="1" dirty="0">
                <a:effectLst/>
              </a:rPr>
              <a:t>The Proposed Models: Model Selection</a:t>
            </a:r>
          </a:p>
        </p:txBody>
      </p:sp>
      <p:sp>
        <p:nvSpPr>
          <p:cNvPr id="2" name="Content Placeholder 1"/>
          <p:cNvSpPr>
            <a:spLocks noGrp="1"/>
          </p:cNvSpPr>
          <p:nvPr>
            <p:ph idx="1"/>
          </p:nvPr>
        </p:nvSpPr>
        <p:spPr>
          <a:xfrm>
            <a:off x="838200" y="4724400"/>
            <a:ext cx="7543800" cy="533400"/>
          </a:xfrm>
        </p:spPr>
        <p:txBody>
          <a:bodyPr>
            <a:normAutofit/>
          </a:bodyPr>
          <a:lstStyle/>
          <a:p>
            <a:r>
              <a:rPr lang="en-US" dirty="0">
                <a:solidFill>
                  <a:schemeClr val="tx1"/>
                </a:solidFill>
              </a:rPr>
              <a:t>K=2 has been selected (Note: Select Lower values in DIC and BIC).</a:t>
            </a:r>
          </a:p>
        </p:txBody>
      </p:sp>
      <p:graphicFrame>
        <p:nvGraphicFramePr>
          <p:cNvPr id="16" name="표 15"/>
          <p:cNvGraphicFramePr>
            <a:graphicFrameLocks noGrp="1"/>
          </p:cNvGraphicFramePr>
          <p:nvPr/>
        </p:nvGraphicFramePr>
        <p:xfrm>
          <a:off x="685800" y="2438400"/>
          <a:ext cx="7391401" cy="1600200"/>
        </p:xfrm>
        <a:graphic>
          <a:graphicData uri="http://schemas.openxmlformats.org/drawingml/2006/table">
            <a:tbl>
              <a:tblPr/>
              <a:tblGrid>
                <a:gridCol w="1435596">
                  <a:extLst>
                    <a:ext uri="{9D8B030D-6E8A-4147-A177-3AD203B41FA5}">
                      <a16:colId xmlns:a16="http://schemas.microsoft.com/office/drawing/2014/main" val="20000"/>
                    </a:ext>
                  </a:extLst>
                </a:gridCol>
                <a:gridCol w="1191161">
                  <a:extLst>
                    <a:ext uri="{9D8B030D-6E8A-4147-A177-3AD203B41FA5}">
                      <a16:colId xmlns:a16="http://schemas.microsoft.com/office/drawing/2014/main" val="20001"/>
                    </a:ext>
                  </a:extLst>
                </a:gridCol>
                <a:gridCol w="1191161">
                  <a:extLst>
                    <a:ext uri="{9D8B030D-6E8A-4147-A177-3AD203B41FA5}">
                      <a16:colId xmlns:a16="http://schemas.microsoft.com/office/drawing/2014/main" val="20002"/>
                    </a:ext>
                  </a:extLst>
                </a:gridCol>
                <a:gridCol w="1191161">
                  <a:extLst>
                    <a:ext uri="{9D8B030D-6E8A-4147-A177-3AD203B41FA5}">
                      <a16:colId xmlns:a16="http://schemas.microsoft.com/office/drawing/2014/main" val="20003"/>
                    </a:ext>
                  </a:extLst>
                </a:gridCol>
                <a:gridCol w="1191161">
                  <a:extLst>
                    <a:ext uri="{9D8B030D-6E8A-4147-A177-3AD203B41FA5}">
                      <a16:colId xmlns:a16="http://schemas.microsoft.com/office/drawing/2014/main" val="20004"/>
                    </a:ext>
                  </a:extLst>
                </a:gridCol>
                <a:gridCol w="1191161">
                  <a:extLst>
                    <a:ext uri="{9D8B030D-6E8A-4147-A177-3AD203B41FA5}">
                      <a16:colId xmlns:a16="http://schemas.microsoft.com/office/drawing/2014/main" val="20005"/>
                    </a:ext>
                  </a:extLst>
                </a:gridCol>
              </a:tblGrid>
              <a:tr h="533400">
                <a:tc>
                  <a:txBody>
                    <a:bodyPr/>
                    <a:lstStyle/>
                    <a:p>
                      <a:pPr>
                        <a:lnSpc>
                          <a:spcPct val="115000"/>
                        </a:lnSpc>
                      </a:pPr>
                      <a:endParaRPr lang="en-US" sz="2000">
                        <a:latin typeface="Calibri"/>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K=2</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K=3</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K=4</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K=5</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DIC</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2480.1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2291.7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2299.8</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2339.2</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2408.5</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BIC</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2522.8</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a:solidFill>
                            <a:srgbClr val="000000"/>
                          </a:solidFill>
                          <a:latin typeface="Times New Roman"/>
                          <a:ea typeface="Times New Roman"/>
                          <a:cs typeface="Times New Roman"/>
                        </a:rPr>
                        <a:t>2429.7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2473.1</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a:solidFill>
                            <a:srgbClr val="000000"/>
                          </a:solidFill>
                          <a:latin typeface="Times New Roman"/>
                          <a:ea typeface="Times New Roman"/>
                          <a:cs typeface="Times New Roman"/>
                        </a:rPr>
                        <a:t>2500.7</a:t>
                      </a:r>
                      <a:endParaRPr lang="en-US" sz="200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solidFill>
                            <a:srgbClr val="000000"/>
                          </a:solidFill>
                          <a:latin typeface="Times New Roman"/>
                          <a:ea typeface="Times New Roman"/>
                          <a:cs typeface="Times New Roman"/>
                        </a:rPr>
                        <a:t>2682.4</a:t>
                      </a:r>
                      <a:endParaRPr lang="en-US" sz="2000" dirty="0">
                        <a:latin typeface="Calibri"/>
                        <a:ea typeface="Malgun Gothic"/>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4015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2EE8A9E9-CABF-40EA-AD60-F59542DE86E2}" type="slidenum">
              <a:rPr lang="en-US" smtClean="0"/>
              <a:pPr/>
              <a:t>28</a:t>
            </a:fld>
            <a:endParaRPr lang="en-US"/>
          </a:p>
        </p:txBody>
      </p:sp>
      <p:sp>
        <p:nvSpPr>
          <p:cNvPr id="5" name="Title 2"/>
          <p:cNvSpPr txBox="1">
            <a:spLocks/>
          </p:cNvSpPr>
          <p:nvPr/>
        </p:nvSpPr>
        <p:spPr>
          <a:xfrm>
            <a:off x="0" y="0"/>
            <a:ext cx="9144000" cy="533400"/>
          </a:xfrm>
          <a:prstGeom prst="rect">
            <a:avLst/>
          </a:prstGeom>
          <a:solidFill>
            <a:schemeClr val="bg1"/>
          </a:solidFill>
        </p:spPr>
        <p:txBody>
          <a:bodyPr vert="horz" rtlCol="0" anchor="ctr">
            <a:noAutofit/>
          </a:bodyPr>
          <a:lstStyle>
            <a:lvl1pPr algn="ctr" rtl="0" eaLnBrk="1" latinLnBrk="0" hangingPunct="1">
              <a:spcBef>
                <a:spcPct val="0"/>
              </a:spcBef>
              <a:buNone/>
              <a:defRPr kumimoji="0" sz="4400" b="0" kern="1200" spc="100">
                <a:ln w="18000">
                  <a:noFill/>
                  <a:prstDash val="solid"/>
                </a:ln>
                <a:solidFill>
                  <a:schemeClr val="tx1"/>
                </a:solidFill>
                <a:effectLst>
                  <a:outerShdw blurRad="44450" dist="25400" dir="2700000" algn="tl" rotWithShape="0">
                    <a:schemeClr val="bg1">
                      <a:alpha val="51000"/>
                    </a:scheme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r>
              <a:rPr lang="en-US" sz="2400" b="1" dirty="0">
                <a:latin typeface="Eras Medium ITC" panose="020B0602030504020804" pitchFamily="34" charset="0"/>
              </a:rPr>
              <a:t>Important Features across Segments</a:t>
            </a:r>
          </a:p>
        </p:txBody>
      </p:sp>
      <p:graphicFrame>
        <p:nvGraphicFramePr>
          <p:cNvPr id="3" name="표 2"/>
          <p:cNvGraphicFramePr>
            <a:graphicFrameLocks noGrp="1"/>
          </p:cNvGraphicFramePr>
          <p:nvPr>
            <p:extLst>
              <p:ext uri="{D42A27DB-BD31-4B8C-83A1-F6EECF244321}">
                <p14:modId xmlns:p14="http://schemas.microsoft.com/office/powerpoint/2010/main" val="1913700005"/>
              </p:ext>
            </p:extLst>
          </p:nvPr>
        </p:nvGraphicFramePr>
        <p:xfrm>
          <a:off x="1981200" y="609600"/>
          <a:ext cx="5334000" cy="6019804"/>
        </p:xfrm>
        <a:graphic>
          <a:graphicData uri="http://schemas.openxmlformats.org/drawingml/2006/table">
            <a:tbl>
              <a:tblPr/>
              <a:tblGrid>
                <a:gridCol w="1676399">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90601">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gridCol w="990601">
                  <a:extLst>
                    <a:ext uri="{9D8B030D-6E8A-4147-A177-3AD203B41FA5}">
                      <a16:colId xmlns:a16="http://schemas.microsoft.com/office/drawing/2014/main" val="20004"/>
                    </a:ext>
                  </a:extLst>
                </a:gridCol>
              </a:tblGrid>
              <a:tr h="214993">
                <a:tc>
                  <a:txBody>
                    <a:bodyPr/>
                    <a:lstStyle/>
                    <a:p>
                      <a:pPr algn="ctr" fontAlgn="b"/>
                      <a:r>
                        <a:rPr lang="en-US" sz="1200" b="0" i="0" u="none" strike="noStrike" dirty="0">
                          <a:solidFill>
                            <a:srgbClr val="000000"/>
                          </a:solidFill>
                          <a:latin typeface="Eras Medium ITC" panose="020B0602030504020804" pitchFamily="34" charset="0"/>
                        </a:rPr>
                        <a:t> </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a:solidFill>
                            <a:srgbClr val="000000"/>
                          </a:solidFill>
                          <a:latin typeface="Eras Medium ITC" panose="020B0602030504020804" pitchFamily="34" charset="0"/>
                        </a:rPr>
                        <a:t>Segment 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dirty="0">
                          <a:solidFill>
                            <a:srgbClr val="000000"/>
                          </a:solidFill>
                          <a:latin typeface="Eras Medium ITC" panose="020B0602030504020804" pitchFamily="34" charset="0"/>
                        </a:rPr>
                        <a:t>Segment 2</a:t>
                      </a:r>
                    </a:p>
                  </a:txBody>
                  <a:tcPr marL="6912" marR="6912" marT="69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214993">
                <a:tc>
                  <a:txBody>
                    <a:bodyPr/>
                    <a:lstStyle/>
                    <a:p>
                      <a:pPr algn="ctr" fontAlgn="b"/>
                      <a:r>
                        <a:rPr lang="en-US" sz="1200" b="0" i="0" u="none" strike="noStrike">
                          <a:solidFill>
                            <a:srgbClr val="000000"/>
                          </a:solidFill>
                          <a:latin typeface="Eras Medium ITC" panose="020B0602030504020804" pitchFamily="34" charset="0"/>
                        </a:rPr>
                        <a:t> </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Coeffs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Eras Medium ITC" panose="020B0602030504020804" pitchFamily="34" charset="0"/>
                        </a:rPr>
                        <a:t>Odds Ratio</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Coeffs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latin typeface="Eras Medium ITC" panose="020B0602030504020804" pitchFamily="34" charset="0"/>
                        </a:rPr>
                        <a:t>Odds Ratio</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4993">
                <a:tc>
                  <a:txBody>
                    <a:bodyPr/>
                    <a:lstStyle/>
                    <a:p>
                      <a:pPr algn="ctr" fontAlgn="b"/>
                      <a:r>
                        <a:rPr lang="en-US" sz="1200" b="0" i="0" u="none" strike="noStrike" dirty="0">
                          <a:solidFill>
                            <a:srgbClr val="000000"/>
                          </a:solidFill>
                          <a:latin typeface="Eras Medium ITC" panose="020B0602030504020804" pitchFamily="34" charset="0"/>
                        </a:rPr>
                        <a:t>intercept</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-4.16</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-3.41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2"/>
                  </a:ext>
                </a:extLst>
              </a:tr>
              <a:tr h="214993">
                <a:tc>
                  <a:txBody>
                    <a:bodyPr/>
                    <a:lstStyle/>
                    <a:p>
                      <a:pPr algn="ctr" fontAlgn="b"/>
                      <a:r>
                        <a:rPr lang="en-US" sz="1200" b="0" i="0" u="none" strike="noStrike" dirty="0">
                          <a:solidFill>
                            <a:srgbClr val="000000"/>
                          </a:solidFill>
                          <a:latin typeface="Eras Medium ITC" panose="020B0602030504020804" pitchFamily="34" charset="0"/>
                        </a:rPr>
                        <a:t>foreign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-0.67</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Eras Medium ITC" panose="020B0602030504020804" pitchFamily="34" charset="0"/>
                        </a:rPr>
                        <a:t>550.56</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993">
                <a:tc>
                  <a:txBody>
                    <a:bodyPr/>
                    <a:lstStyle/>
                    <a:p>
                      <a:pPr algn="ctr" fontAlgn="b"/>
                      <a:r>
                        <a:rPr lang="en-US" sz="1200" b="0" i="0" u="none" strike="noStrike">
                          <a:solidFill>
                            <a:srgbClr val="000000"/>
                          </a:solidFill>
                          <a:latin typeface="Eras Medium ITC" panose="020B0602030504020804" pitchFamily="34" charset="0"/>
                        </a:rPr>
                        <a:t>gasmile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993">
                <a:tc>
                  <a:txBody>
                    <a:bodyPr/>
                    <a:lstStyle/>
                    <a:p>
                      <a:pPr algn="ctr" fontAlgn="b"/>
                      <a:r>
                        <a:rPr lang="en-US" sz="1200" b="0" i="0" u="none" strike="noStrike">
                          <a:solidFill>
                            <a:srgbClr val="000000"/>
                          </a:solidFill>
                          <a:latin typeface="Eras Medium ITC" panose="020B0602030504020804" pitchFamily="34" charset="0"/>
                        </a:rPr>
                        <a:t>value4money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0.21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dirty="0">
                          <a:solidFill>
                            <a:srgbClr val="000000"/>
                          </a:solidFill>
                          <a:latin typeface="Eras Medium ITC" panose="020B0602030504020804" pitchFamily="34" charset="0"/>
                        </a:rPr>
                        <a:t>126.58</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05"/>
                  </a:ext>
                </a:extLst>
              </a:tr>
              <a:tr h="214993">
                <a:tc>
                  <a:txBody>
                    <a:bodyPr/>
                    <a:lstStyle/>
                    <a:p>
                      <a:pPr algn="ctr" fontAlgn="b"/>
                      <a:r>
                        <a:rPr lang="en-US" sz="1200" b="0" i="0" u="none" strike="noStrike">
                          <a:solidFill>
                            <a:srgbClr val="000000"/>
                          </a:solidFill>
                          <a:latin typeface="Eras Medium ITC" panose="020B0602030504020804" pitchFamily="34" charset="0"/>
                        </a:rPr>
                        <a:t>workmanship</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993">
                <a:tc>
                  <a:txBody>
                    <a:bodyPr/>
                    <a:lstStyle/>
                    <a:p>
                      <a:pPr algn="ctr" fontAlgn="b"/>
                      <a:r>
                        <a:rPr lang="en-US" sz="1200" b="0" i="0" u="none" strike="noStrike">
                          <a:solidFill>
                            <a:srgbClr val="000000"/>
                          </a:solidFill>
                          <a:latin typeface="Eras Medium ITC" panose="020B0602030504020804" pitchFamily="34" charset="0"/>
                        </a:rPr>
                        <a:t>ride-handling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993">
                <a:tc>
                  <a:txBody>
                    <a:bodyPr/>
                    <a:lstStyle/>
                    <a:p>
                      <a:pPr algn="ctr" fontAlgn="b"/>
                      <a:r>
                        <a:rPr lang="en-US" sz="1200" b="0" i="0" u="none" strike="noStrike">
                          <a:solidFill>
                            <a:srgbClr val="000000"/>
                          </a:solidFill>
                          <a:latin typeface="Eras Medium ITC" panose="020B0602030504020804" pitchFamily="34" charset="0"/>
                        </a:rPr>
                        <a:t>load-unload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0.14</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127.74</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4993">
                <a:tc>
                  <a:txBody>
                    <a:bodyPr/>
                    <a:lstStyle/>
                    <a:p>
                      <a:pPr algn="ctr" fontAlgn="b"/>
                      <a:r>
                        <a:rPr lang="en-US" sz="1200" b="0" i="0" u="none" strike="noStrike">
                          <a:solidFill>
                            <a:srgbClr val="000000"/>
                          </a:solidFill>
                          <a:latin typeface="Eras Medium ITC" panose="020B0602030504020804" pitchFamily="34" charset="0"/>
                        </a:rPr>
                        <a:t>luxurious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993">
                <a:tc>
                  <a:txBody>
                    <a:bodyPr/>
                    <a:lstStyle/>
                    <a:p>
                      <a:pPr algn="ctr" fontAlgn="b"/>
                      <a:r>
                        <a:rPr lang="en-US" sz="1200" b="0" i="0" u="none" strike="noStrike">
                          <a:solidFill>
                            <a:srgbClr val="000000"/>
                          </a:solidFill>
                          <a:latin typeface="Eras Medium ITC" panose="020B0602030504020804" pitchFamily="34" charset="0"/>
                        </a:rPr>
                        <a:t>safety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993">
                <a:tc>
                  <a:txBody>
                    <a:bodyPr/>
                    <a:lstStyle/>
                    <a:p>
                      <a:pPr algn="ctr" fontAlgn="b"/>
                      <a:r>
                        <a:rPr lang="en-US" sz="1200" b="0" i="0" u="none" strike="noStrike">
                          <a:solidFill>
                            <a:srgbClr val="000000"/>
                          </a:solidFill>
                          <a:latin typeface="Eras Medium ITC" panose="020B0602030504020804" pitchFamily="34" charset="0"/>
                        </a:rPr>
                        <a:t>ride-offroad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4993">
                <a:tc>
                  <a:txBody>
                    <a:bodyPr/>
                    <a:lstStyle/>
                    <a:p>
                      <a:pPr algn="ctr" fontAlgn="b"/>
                      <a:r>
                        <a:rPr lang="en-US" sz="1200" b="0" i="0" u="none" strike="noStrike">
                          <a:solidFill>
                            <a:srgbClr val="000000"/>
                          </a:solidFill>
                          <a:latin typeface="Eras Medium ITC" panose="020B0602030504020804" pitchFamily="34" charset="0"/>
                        </a:rPr>
                        <a:t>rugged</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4993">
                <a:tc>
                  <a:txBody>
                    <a:bodyPr/>
                    <a:lstStyle/>
                    <a:p>
                      <a:pPr algn="ctr" fontAlgn="b"/>
                      <a:r>
                        <a:rPr lang="en-US" sz="1200" b="0" i="0" u="none" strike="noStrike">
                          <a:solidFill>
                            <a:srgbClr val="000000"/>
                          </a:solidFill>
                          <a:latin typeface="Eras Medium ITC" panose="020B0602030504020804" pitchFamily="34" charset="0"/>
                        </a:rPr>
                        <a:t>towing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4993">
                <a:tc>
                  <a:txBody>
                    <a:bodyPr/>
                    <a:lstStyle/>
                    <a:p>
                      <a:pPr algn="ctr" fontAlgn="b"/>
                      <a:r>
                        <a:rPr lang="en-US" sz="1200" b="0" i="0" u="none" strike="noStrike">
                          <a:solidFill>
                            <a:srgbClr val="000000"/>
                          </a:solidFill>
                          <a:latin typeface="Eras Medium ITC" panose="020B0602030504020804" pitchFamily="34" charset="0"/>
                        </a:rPr>
                        <a:t>price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132.61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4"/>
                  </a:ext>
                </a:extLst>
              </a:tr>
              <a:tr h="214993">
                <a:tc>
                  <a:txBody>
                    <a:bodyPr/>
                    <a:lstStyle/>
                    <a:p>
                      <a:pPr algn="ctr" fontAlgn="b"/>
                      <a:r>
                        <a:rPr lang="en-US" sz="1200" b="0" i="0" u="none" strike="noStrike">
                          <a:solidFill>
                            <a:srgbClr val="000000"/>
                          </a:solidFill>
                          <a:latin typeface="Eras Medium ITC" panose="020B0602030504020804" pitchFamily="34" charset="0"/>
                        </a:rPr>
                        <a:t>sporty</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4993">
                <a:tc>
                  <a:txBody>
                    <a:bodyPr/>
                    <a:lstStyle/>
                    <a:p>
                      <a:pPr algn="ctr" fontAlgn="b"/>
                      <a:r>
                        <a:rPr lang="en-US" sz="1200" b="0" i="0" u="none" strike="noStrike">
                          <a:solidFill>
                            <a:srgbClr val="000000"/>
                          </a:solidFill>
                          <a:latin typeface="Eras Medium ITC" panose="020B0602030504020804" pitchFamily="34" charset="0"/>
                        </a:rPr>
                        <a:t>good-looking</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0.18</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0.19</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+Inf</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extLst>
                  <a:ext uri="{0D108BD9-81ED-4DB2-BD59-A6C34878D82A}">
                    <a16:rowId xmlns:a16="http://schemas.microsoft.com/office/drawing/2014/main" val="10016"/>
                  </a:ext>
                </a:extLst>
              </a:tr>
              <a:tr h="214993">
                <a:tc>
                  <a:txBody>
                    <a:bodyPr/>
                    <a:lstStyle/>
                    <a:p>
                      <a:pPr algn="ctr" fontAlgn="b"/>
                      <a:r>
                        <a:rPr lang="en-US" sz="1200" b="0" i="0" u="none" strike="noStrike">
                          <a:solidFill>
                            <a:srgbClr val="000000"/>
                          </a:solidFill>
                          <a:latin typeface="Eras Medium ITC" panose="020B0602030504020804" pitchFamily="34" charset="0"/>
                        </a:rPr>
                        <a:t>family-use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latin typeface="Eras Medium ITC" panose="020B0602030504020804" pitchFamily="34" charset="0"/>
                        </a:rPr>
                        <a:t>0.11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1" i="0" u="none" strike="noStrike">
                          <a:solidFill>
                            <a:srgbClr val="000000"/>
                          </a:solidFill>
                          <a:latin typeface="Eras Medium ITC" panose="020B0602030504020804" pitchFamily="34" charset="0"/>
                        </a:rPr>
                        <a:t>30.97</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4"/>
                    </a:solidFill>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4993">
                <a:tc>
                  <a:txBody>
                    <a:bodyPr/>
                    <a:lstStyle/>
                    <a:p>
                      <a:pPr algn="ctr" fontAlgn="b"/>
                      <a:r>
                        <a:rPr lang="en-US" sz="1200" b="0" i="0" u="none" strike="noStrike">
                          <a:solidFill>
                            <a:srgbClr val="000000"/>
                          </a:solidFill>
                          <a:latin typeface="Eras Medium ITC" panose="020B0602030504020804" pitchFamily="34" charset="0"/>
                        </a:rPr>
                        <a:t>fun2drive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4993">
                <a:tc>
                  <a:txBody>
                    <a:bodyPr/>
                    <a:lstStyle/>
                    <a:p>
                      <a:pPr algn="ctr" fontAlgn="b"/>
                      <a:r>
                        <a:rPr lang="en-US" sz="1200" b="0" i="0" u="none" strike="noStrike">
                          <a:solidFill>
                            <a:srgbClr val="000000"/>
                          </a:solidFill>
                          <a:latin typeface="Eras Medium ITC" panose="020B0602030504020804" pitchFamily="34" charset="0"/>
                        </a:rPr>
                        <a:t>passenger room</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4993">
                <a:tc>
                  <a:txBody>
                    <a:bodyPr/>
                    <a:lstStyle/>
                    <a:p>
                      <a:pPr algn="ctr" fontAlgn="b"/>
                      <a:r>
                        <a:rPr lang="en-US" sz="1200" b="0" i="0" u="none" strike="noStrike">
                          <a:solidFill>
                            <a:srgbClr val="000000"/>
                          </a:solidFill>
                          <a:latin typeface="Eras Medium ITC" panose="020B0602030504020804" pitchFamily="34" charset="0"/>
                        </a:rPr>
                        <a:t>enter-exit</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4993">
                <a:tc>
                  <a:txBody>
                    <a:bodyPr/>
                    <a:lstStyle/>
                    <a:p>
                      <a:pPr algn="ctr" fontAlgn="b"/>
                      <a:r>
                        <a:rPr lang="en-US" sz="1200" b="0" i="0" u="none" strike="noStrike">
                          <a:solidFill>
                            <a:srgbClr val="000000"/>
                          </a:solidFill>
                          <a:latin typeface="Eras Medium ITC" panose="020B0602030504020804" pitchFamily="34" charset="0"/>
                        </a:rPr>
                        <a:t>dependable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14993">
                <a:tc>
                  <a:txBody>
                    <a:bodyPr/>
                    <a:lstStyle/>
                    <a:p>
                      <a:pPr algn="ctr" fontAlgn="b"/>
                      <a:r>
                        <a:rPr lang="en-US" sz="1200" b="0" i="0" u="none" strike="noStrike">
                          <a:solidFill>
                            <a:srgbClr val="000000"/>
                          </a:solidFill>
                          <a:latin typeface="Eras Medium ITC" panose="020B0602030504020804" pitchFamily="34" charset="0"/>
                        </a:rPr>
                        <a:t>acceleration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14993">
                <a:tc>
                  <a:txBody>
                    <a:bodyPr/>
                    <a:lstStyle/>
                    <a:p>
                      <a:pPr algn="ctr" fontAlgn="b"/>
                      <a:r>
                        <a:rPr lang="en-US" sz="1200" b="0" i="0" u="none" strike="noStrike">
                          <a:solidFill>
                            <a:srgbClr val="000000"/>
                          </a:solidFill>
                          <a:latin typeface="Eras Medium ITC" panose="020B0602030504020804" pitchFamily="34" charset="0"/>
                        </a:rPr>
                        <a:t>cargo space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214993">
                <a:tc>
                  <a:txBody>
                    <a:bodyPr/>
                    <a:lstStyle/>
                    <a:p>
                      <a:pPr algn="ctr" fontAlgn="b"/>
                      <a:r>
                        <a:rPr lang="en-US" sz="1200" b="0" i="0" u="none" strike="noStrike">
                          <a:solidFill>
                            <a:srgbClr val="000000"/>
                          </a:solidFill>
                          <a:latin typeface="Eras Medium ITC" panose="020B0602030504020804" pitchFamily="34" charset="0"/>
                        </a:rPr>
                        <a:t>prestigious</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214993">
                <a:tc>
                  <a:txBody>
                    <a:bodyPr/>
                    <a:lstStyle/>
                    <a:p>
                      <a:pPr algn="ctr" fontAlgn="b"/>
                      <a:r>
                        <a:rPr lang="en-US" sz="1200" b="0" i="0" u="none" strike="noStrike">
                          <a:solidFill>
                            <a:srgbClr val="000000"/>
                          </a:solidFill>
                          <a:latin typeface="Eras Medium ITC" panose="020B0602030504020804" pitchFamily="34" charset="0"/>
                        </a:rPr>
                        <a:t>tech-adv</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214993">
                <a:tc>
                  <a:txBody>
                    <a:bodyPr/>
                    <a:lstStyle/>
                    <a:p>
                      <a:pPr algn="ctr" fontAlgn="b"/>
                      <a:r>
                        <a:rPr lang="en-US" sz="1200" b="0" i="0" u="none" strike="noStrike">
                          <a:solidFill>
                            <a:srgbClr val="000000"/>
                          </a:solidFill>
                          <a:latin typeface="Eras Medium ITC" panose="020B0602030504020804" pitchFamily="34" charset="0"/>
                        </a:rPr>
                        <a:t>trade-in</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latin typeface="Eras Medium ITC" panose="020B0602030504020804" pitchFamily="34" charset="0"/>
                        </a:rPr>
                        <a:t>0</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214993">
                <a:tc>
                  <a:txBody>
                    <a:bodyPr/>
                    <a:lstStyle/>
                    <a:p>
                      <a:pPr algn="ctr" fontAlgn="b"/>
                      <a:r>
                        <a:rPr lang="en-US" sz="1200" b="1" i="0" u="none" strike="noStrike" dirty="0">
                          <a:solidFill>
                            <a:srgbClr val="000000"/>
                          </a:solidFill>
                          <a:latin typeface="Eras Medium ITC" panose="020B0602030504020804" pitchFamily="34" charset="0"/>
                        </a:rPr>
                        <a:t>Mixture</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dirty="0">
                          <a:solidFill>
                            <a:srgbClr val="000000"/>
                          </a:solidFill>
                          <a:latin typeface="Eras Medium ITC" panose="020B0602030504020804" pitchFamily="34" charset="0"/>
                        </a:rPr>
                        <a:t>59%</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dirty="0">
                          <a:solidFill>
                            <a:srgbClr val="000000"/>
                          </a:solidFill>
                          <a:latin typeface="Eras Medium ITC" panose="020B0602030504020804" pitchFamily="34" charset="0"/>
                        </a:rPr>
                        <a:t>41%</a:t>
                      </a:r>
                    </a:p>
                  </a:txBody>
                  <a:tcPr marL="6912" marR="6912" marT="691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2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76200"/>
            <a:ext cx="9144000" cy="939784"/>
          </a:xfrm>
          <a:solidFill>
            <a:schemeClr val="bg1"/>
          </a:solidFill>
        </p:spPr>
        <p:txBody>
          <a:bodyPr>
            <a:normAutofit/>
          </a:bodyPr>
          <a:lstStyle/>
          <a:p>
            <a:pPr algn="ctr"/>
            <a:r>
              <a:rPr lang="en-US" sz="2800" b="1" dirty="0">
                <a:effectLst/>
              </a:rPr>
              <a:t>Post-hoc Analysis (possible managerial implications)</a:t>
            </a:r>
          </a:p>
        </p:txBody>
      </p:sp>
      <p:graphicFrame>
        <p:nvGraphicFramePr>
          <p:cNvPr id="7" name="Content Placeholder 6"/>
          <p:cNvGraphicFramePr>
            <a:graphicFrameLocks noGrp="1"/>
          </p:cNvGraphicFramePr>
          <p:nvPr>
            <p:ph idx="1"/>
            <p:extLst/>
          </p:nvPr>
        </p:nvGraphicFramePr>
        <p:xfrm>
          <a:off x="239486" y="1143000"/>
          <a:ext cx="8763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Slide Number Placeholder 9"/>
          <p:cNvSpPr>
            <a:spLocks noGrp="1"/>
          </p:cNvSpPr>
          <p:nvPr>
            <p:ph type="sldNum" sz="quarter" idx="12"/>
          </p:nvPr>
        </p:nvSpPr>
        <p:spPr/>
        <p:txBody>
          <a:bodyPr/>
          <a:lstStyle/>
          <a:p>
            <a:fld id="{2EE8A9E9-CABF-40EA-AD60-F59542DE86E2}" type="slidenum">
              <a:rPr lang="en-US" smtClean="0"/>
              <a:pPr/>
              <a:t>29</a:t>
            </a:fld>
            <a:endParaRPr lang="en-US"/>
          </a:p>
        </p:txBody>
      </p:sp>
      <p:graphicFrame>
        <p:nvGraphicFramePr>
          <p:cNvPr id="11" name="Content Placeholder 6"/>
          <p:cNvGraphicFramePr>
            <a:graphicFrameLocks/>
          </p:cNvGraphicFramePr>
          <p:nvPr>
            <p:extLst/>
          </p:nvPr>
        </p:nvGraphicFramePr>
        <p:xfrm>
          <a:off x="239486" y="3810000"/>
          <a:ext cx="8763000" cy="2590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925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788" y="50816"/>
            <a:ext cx="8554805" cy="939784"/>
          </a:xfrm>
        </p:spPr>
        <p:txBody>
          <a:bodyPr>
            <a:normAutofit/>
          </a:bodyPr>
          <a:lstStyle/>
          <a:p>
            <a:r>
              <a:rPr lang="en-US" sz="4000" b="1" dirty="0">
                <a:effectLst/>
                <a:latin typeface="Eras Medium ITC" panose="020B0602030504020804" pitchFamily="34" charset="0"/>
              </a:rPr>
              <a:t>Segmentation in Marketing</a:t>
            </a:r>
          </a:p>
        </p:txBody>
      </p:sp>
      <p:sp>
        <p:nvSpPr>
          <p:cNvPr id="10" name="Slide Number Placeholder 9"/>
          <p:cNvSpPr>
            <a:spLocks noGrp="1"/>
          </p:cNvSpPr>
          <p:nvPr>
            <p:ph type="sldNum" sz="quarter" idx="12"/>
          </p:nvPr>
        </p:nvSpPr>
        <p:spPr>
          <a:xfrm>
            <a:off x="6781800" y="6559296"/>
            <a:ext cx="2133600" cy="285752"/>
          </a:xfrm>
          <a:prstGeom prst="rect">
            <a:avLst/>
          </a:prstGeom>
        </p:spPr>
        <p:txBody>
          <a:bodyPr/>
          <a:lstStyle/>
          <a:p>
            <a:fld id="{2EE8A9E9-CABF-40EA-AD60-F59542DE86E2}" type="slidenum">
              <a:rPr lang="en-US" smtClean="0"/>
              <a:pPr/>
              <a:t>3</a:t>
            </a:fld>
            <a:endParaRPr lang="en-US" dirty="0"/>
          </a:p>
        </p:txBody>
      </p:sp>
      <p:sp>
        <p:nvSpPr>
          <p:cNvPr id="5" name="Content Placeholder 2"/>
          <p:cNvSpPr txBox="1">
            <a:spLocks/>
          </p:cNvSpPr>
          <p:nvPr/>
        </p:nvSpPr>
        <p:spPr>
          <a:xfrm>
            <a:off x="346788" y="1066800"/>
            <a:ext cx="8797212" cy="457200"/>
          </a:xfrm>
          <a:prstGeom prst="rect">
            <a:avLst/>
          </a:prstGeom>
        </p:spPr>
        <p:txBody>
          <a:bodyPr vert="horz" rtlCol="0">
            <a:noAutofit/>
          </a:bodyPr>
          <a:lstStyle/>
          <a:p>
            <a:pPr marL="342900" lvl="0" indent="-342900">
              <a:spcBef>
                <a:spcPct val="20000"/>
              </a:spcBef>
              <a:buSzPct val="70000"/>
              <a:buFont typeface="Wingdings"/>
              <a:buChar char=""/>
              <a:defRPr/>
            </a:pPr>
            <a:r>
              <a:rPr lang="en-US" dirty="0">
                <a:latin typeface="Eras Medium ITC" panose="020B0602030504020804" pitchFamily="34" charset="0"/>
              </a:rPr>
              <a:t>Strongest Impact of Marketing Tools (Roberts, </a:t>
            </a:r>
            <a:r>
              <a:rPr lang="en-US" dirty="0" err="1">
                <a:latin typeface="Eras Medium ITC" panose="020B0602030504020804" pitchFamily="34" charset="0"/>
              </a:rPr>
              <a:t>Kayande</a:t>
            </a:r>
            <a:r>
              <a:rPr lang="en-US" dirty="0">
                <a:latin typeface="Eras Medium ITC" panose="020B0602030504020804" pitchFamily="34" charset="0"/>
              </a:rPr>
              <a:t>, and </a:t>
            </a:r>
            <a:r>
              <a:rPr lang="en-US" dirty="0" err="1">
                <a:latin typeface="Eras Medium ITC" panose="020B0602030504020804" pitchFamily="34" charset="0"/>
              </a:rPr>
              <a:t>Stremersch</a:t>
            </a:r>
            <a:r>
              <a:rPr lang="en-US" dirty="0">
                <a:latin typeface="Eras Medium ITC" panose="020B0602030504020804" pitchFamily="34" charset="0"/>
              </a:rPr>
              <a:t> 2013)</a:t>
            </a:r>
          </a:p>
          <a:p>
            <a:pPr marL="342900" marR="0" lvl="0" indent="-342900" algn="l" defTabSz="914400" rtl="0" eaLnBrk="1" fontAlgn="auto" latinLnBrk="0" hangingPunct="1">
              <a:lnSpc>
                <a:spcPct val="100000"/>
              </a:lnSpc>
              <a:spcBef>
                <a:spcPct val="20000"/>
              </a:spcBef>
              <a:spcAft>
                <a:spcPts val="0"/>
              </a:spcAft>
              <a:buClrTx/>
              <a:buSzPct val="70000"/>
              <a:buFont typeface="Wingdings"/>
              <a:buChar char=""/>
              <a:tabLst/>
              <a:defRPr/>
            </a:pPr>
            <a:endParaRPr kumimoji="0" lang="en-US" sz="1600" b="0" i="0" u="none" strike="noStrike" kern="1200" cap="none" spc="0" normalizeH="0" baseline="0" noProof="0" dirty="0">
              <a:ln>
                <a:noFill/>
              </a:ln>
              <a:effectLst/>
              <a:uLnTx/>
              <a:uFillTx/>
              <a:latin typeface="Eras Medium ITC" panose="020B0602030504020804" pitchFamily="34" charset="0"/>
            </a:endParaRPr>
          </a:p>
        </p:txBody>
      </p:sp>
      <p:sp>
        <p:nvSpPr>
          <p:cNvPr id="12" name="TextBox 11"/>
          <p:cNvSpPr txBox="1"/>
          <p:nvPr/>
        </p:nvSpPr>
        <p:spPr>
          <a:xfrm>
            <a:off x="685800" y="1676401"/>
            <a:ext cx="7696200" cy="738664"/>
          </a:xfrm>
          <a:prstGeom prst="rect">
            <a:avLst/>
          </a:prstGeom>
          <a:solidFill>
            <a:srgbClr val="99FF99"/>
          </a:solidFill>
          <a:ln>
            <a:solidFill>
              <a:schemeClr val="tx1"/>
            </a:solidFill>
          </a:ln>
        </p:spPr>
        <p:txBody>
          <a:bodyPr wrap="square" rtlCol="0">
            <a:spAutoFit/>
          </a:bodyPr>
          <a:lstStyle/>
          <a:p>
            <a:r>
              <a:rPr lang="en-US" sz="1400" dirty="0">
                <a:latin typeface="Eras Medium ITC" panose="020B0602030504020804" pitchFamily="34" charset="0"/>
              </a:rPr>
              <a:t>Average Impact of Marketing Science Tools on Marketing Practice, According to Academics, Intermediaries, and Managers (ordered by intermediaries' perceptions, numbers represent average impact given awareness)</a:t>
            </a:r>
          </a:p>
        </p:txBody>
      </p:sp>
      <p:graphicFrame>
        <p:nvGraphicFramePr>
          <p:cNvPr id="6" name="Table 5"/>
          <p:cNvGraphicFramePr>
            <a:graphicFrameLocks noGrp="1"/>
          </p:cNvGraphicFramePr>
          <p:nvPr>
            <p:extLst/>
          </p:nvPr>
        </p:nvGraphicFramePr>
        <p:xfrm>
          <a:off x="685800" y="2514600"/>
          <a:ext cx="7696200" cy="3428998"/>
        </p:xfrm>
        <a:graphic>
          <a:graphicData uri="http://schemas.openxmlformats.org/drawingml/2006/table">
            <a:tbl>
              <a:tblPr>
                <a:tableStyleId>{616DA210-FB5B-4158-B5E0-FEB733F419BA}</a:tableStyleId>
              </a:tblPr>
              <a:tblGrid>
                <a:gridCol w="3176094">
                  <a:extLst>
                    <a:ext uri="{9D8B030D-6E8A-4147-A177-3AD203B41FA5}">
                      <a16:colId xmlns:a16="http://schemas.microsoft.com/office/drawing/2014/main" val="20000"/>
                    </a:ext>
                  </a:extLst>
                </a:gridCol>
                <a:gridCol w="1300304">
                  <a:extLst>
                    <a:ext uri="{9D8B030D-6E8A-4147-A177-3AD203B41FA5}">
                      <a16:colId xmlns:a16="http://schemas.microsoft.com/office/drawing/2014/main" val="20001"/>
                    </a:ext>
                  </a:extLst>
                </a:gridCol>
                <a:gridCol w="1747489">
                  <a:extLst>
                    <a:ext uri="{9D8B030D-6E8A-4147-A177-3AD203B41FA5}">
                      <a16:colId xmlns:a16="http://schemas.microsoft.com/office/drawing/2014/main" val="20002"/>
                    </a:ext>
                  </a:extLst>
                </a:gridCol>
                <a:gridCol w="1472313">
                  <a:extLst>
                    <a:ext uri="{9D8B030D-6E8A-4147-A177-3AD203B41FA5}">
                      <a16:colId xmlns:a16="http://schemas.microsoft.com/office/drawing/2014/main" val="20003"/>
                    </a:ext>
                  </a:extLst>
                </a:gridCol>
              </a:tblGrid>
              <a:tr h="320698">
                <a:tc>
                  <a:txBody>
                    <a:bodyPr/>
                    <a:lstStyle/>
                    <a:p>
                      <a:pPr algn="ctr" rtl="0" fontAlgn="b"/>
                      <a:r>
                        <a:rPr lang="en-US" sz="1600" b="1" u="none" strike="noStrike" dirty="0">
                          <a:effectLst/>
                        </a:rPr>
                        <a:t>Tools/Approaches</a:t>
                      </a:r>
                      <a:endParaRPr lang="en-US" sz="1600" b="1" i="1" u="none" strike="noStrike" dirty="0">
                        <a:solidFill>
                          <a:srgbClr val="000000"/>
                        </a:solidFill>
                        <a:effectLst/>
                        <a:latin typeface="Georgia"/>
                      </a:endParaRPr>
                    </a:p>
                  </a:txBody>
                  <a:tcPr marL="9525" marR="9525" marT="9525" marB="0" anchor="ctr"/>
                </a:tc>
                <a:tc>
                  <a:txBody>
                    <a:bodyPr/>
                    <a:lstStyle/>
                    <a:p>
                      <a:pPr algn="ctr" rtl="0" fontAlgn="b"/>
                      <a:r>
                        <a:rPr lang="en-US" sz="1600" b="1" u="none" strike="noStrike" dirty="0">
                          <a:effectLst/>
                        </a:rPr>
                        <a:t>Academics</a:t>
                      </a:r>
                      <a:endParaRPr lang="en-US" sz="1600" b="1" i="1" u="none" strike="noStrike" dirty="0">
                        <a:solidFill>
                          <a:srgbClr val="000000"/>
                        </a:solidFill>
                        <a:effectLst/>
                        <a:latin typeface="Georgia"/>
                      </a:endParaRPr>
                    </a:p>
                  </a:txBody>
                  <a:tcPr marL="9525" marR="9525" marT="9525" marB="0" anchor="ctr"/>
                </a:tc>
                <a:tc>
                  <a:txBody>
                    <a:bodyPr/>
                    <a:lstStyle/>
                    <a:p>
                      <a:pPr algn="ctr" rtl="0" fontAlgn="b"/>
                      <a:r>
                        <a:rPr lang="en-US" sz="1600" b="1" u="none" strike="noStrike" dirty="0">
                          <a:effectLst/>
                        </a:rPr>
                        <a:t>Intermediaries</a:t>
                      </a:r>
                      <a:endParaRPr lang="en-US" sz="1600" b="1" i="1" u="none" strike="noStrike" dirty="0">
                        <a:solidFill>
                          <a:srgbClr val="000000"/>
                        </a:solidFill>
                        <a:effectLst/>
                        <a:latin typeface="Georgia"/>
                      </a:endParaRPr>
                    </a:p>
                  </a:txBody>
                  <a:tcPr marL="9525" marR="9525" marT="9525" marB="0" anchor="ctr"/>
                </a:tc>
                <a:tc>
                  <a:txBody>
                    <a:bodyPr/>
                    <a:lstStyle/>
                    <a:p>
                      <a:pPr algn="ctr" rtl="0" fontAlgn="b"/>
                      <a:r>
                        <a:rPr lang="en-US" sz="1600" b="1" u="none" strike="noStrike" dirty="0">
                          <a:effectLst/>
                        </a:rPr>
                        <a:t>Managers</a:t>
                      </a:r>
                      <a:endParaRPr lang="en-US" sz="1600" b="1" i="1" u="none" strike="noStrike" dirty="0">
                        <a:solidFill>
                          <a:srgbClr val="000000"/>
                        </a:solidFill>
                        <a:effectLst/>
                        <a:latin typeface="Georgia"/>
                      </a:endParaRPr>
                    </a:p>
                  </a:txBody>
                  <a:tcPr marL="9525" marR="9525" marT="9525" marB="0" anchor="ctr"/>
                </a:tc>
                <a:extLst>
                  <a:ext uri="{0D108BD9-81ED-4DB2-BD59-A6C34878D82A}">
                    <a16:rowId xmlns:a16="http://schemas.microsoft.com/office/drawing/2014/main" val="10000"/>
                  </a:ext>
                </a:extLst>
              </a:tr>
              <a:tr h="259025">
                <a:tc>
                  <a:txBody>
                    <a:bodyPr/>
                    <a:lstStyle/>
                    <a:p>
                      <a:pPr algn="ctr" rtl="0" fontAlgn="b"/>
                      <a:r>
                        <a:rPr lang="en-US" sz="1600" u="none" strike="noStrike" dirty="0">
                          <a:effectLst/>
                        </a:rPr>
                        <a:t>Segmentation tools</a:t>
                      </a:r>
                      <a:endParaRPr lang="en-US" sz="1600" b="1" i="0" u="none" strike="noStrike" dirty="0">
                        <a:solidFill>
                          <a:srgbClr val="000000"/>
                        </a:solidFill>
                        <a:effectLst/>
                        <a:latin typeface="Georgia"/>
                      </a:endParaRPr>
                    </a:p>
                  </a:txBody>
                  <a:tcPr marL="9525" marR="9525" marT="9525" marB="0" anchor="b">
                    <a:solidFill>
                      <a:srgbClr val="FFFF00"/>
                    </a:solidFill>
                  </a:tcPr>
                </a:tc>
                <a:tc>
                  <a:txBody>
                    <a:bodyPr/>
                    <a:lstStyle/>
                    <a:p>
                      <a:pPr algn="ctr" rtl="0" fontAlgn="b"/>
                      <a:r>
                        <a:rPr lang="en-US" sz="1600" u="none" strike="noStrike">
                          <a:effectLst/>
                        </a:rPr>
                        <a:t>4.29</a:t>
                      </a:r>
                      <a:endParaRPr lang="en-US" sz="1600" b="1" i="0" u="none" strike="noStrike">
                        <a:solidFill>
                          <a:srgbClr val="000000"/>
                        </a:solidFill>
                        <a:effectLst/>
                        <a:latin typeface="Georgia"/>
                      </a:endParaRPr>
                    </a:p>
                  </a:txBody>
                  <a:tcPr marL="9525" marR="9525" marT="9525" marB="0" anchor="b">
                    <a:solidFill>
                      <a:srgbClr val="FFFF00"/>
                    </a:solidFill>
                  </a:tcPr>
                </a:tc>
                <a:tc>
                  <a:txBody>
                    <a:bodyPr/>
                    <a:lstStyle/>
                    <a:p>
                      <a:pPr algn="ctr" rtl="0" fontAlgn="b"/>
                      <a:r>
                        <a:rPr lang="en-US" sz="1600" u="none" strike="noStrike">
                          <a:effectLst/>
                        </a:rPr>
                        <a:t>4.44</a:t>
                      </a:r>
                      <a:endParaRPr lang="en-US" sz="1600" b="1" i="0" u="none" strike="noStrike">
                        <a:solidFill>
                          <a:srgbClr val="000000"/>
                        </a:solidFill>
                        <a:effectLst/>
                        <a:latin typeface="Georgia"/>
                      </a:endParaRPr>
                    </a:p>
                  </a:txBody>
                  <a:tcPr marL="9525" marR="9525" marT="9525" marB="0" anchor="b">
                    <a:solidFill>
                      <a:srgbClr val="FFFF00"/>
                    </a:solidFill>
                  </a:tcPr>
                </a:tc>
                <a:tc>
                  <a:txBody>
                    <a:bodyPr/>
                    <a:lstStyle/>
                    <a:p>
                      <a:pPr algn="ctr" rtl="0" fontAlgn="b"/>
                      <a:r>
                        <a:rPr lang="en-US" sz="1600" u="none" strike="noStrike" dirty="0">
                          <a:effectLst/>
                        </a:rPr>
                        <a:t>4.02</a:t>
                      </a:r>
                      <a:endParaRPr lang="en-US" sz="1600" b="1" i="0" u="none" strike="noStrike" dirty="0">
                        <a:solidFill>
                          <a:srgbClr val="000000"/>
                        </a:solidFill>
                        <a:effectLst/>
                        <a:latin typeface="Georgia"/>
                      </a:endParaRPr>
                    </a:p>
                  </a:txBody>
                  <a:tcPr marL="9525" marR="9525" marT="9525" marB="0" anchor="b">
                    <a:solidFill>
                      <a:srgbClr val="FFFF00"/>
                    </a:solidFill>
                  </a:tcPr>
                </a:tc>
                <a:extLst>
                  <a:ext uri="{0D108BD9-81ED-4DB2-BD59-A6C34878D82A}">
                    <a16:rowId xmlns:a16="http://schemas.microsoft.com/office/drawing/2014/main" val="10001"/>
                  </a:ext>
                </a:extLst>
              </a:tr>
              <a:tr h="259025">
                <a:tc>
                  <a:txBody>
                    <a:bodyPr/>
                    <a:lstStyle/>
                    <a:p>
                      <a:pPr algn="ctr" rtl="0" fontAlgn="b"/>
                      <a:r>
                        <a:rPr lang="en-US" sz="1600" u="none" strike="noStrike" dirty="0">
                          <a:effectLst/>
                        </a:rPr>
                        <a:t>Survey-based choice models</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3.71</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4.15</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3.25</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2"/>
                  </a:ext>
                </a:extLst>
              </a:tr>
              <a:tr h="259025">
                <a:tc>
                  <a:txBody>
                    <a:bodyPr/>
                    <a:lstStyle/>
                    <a:p>
                      <a:pPr algn="ctr" rtl="0" fontAlgn="b"/>
                      <a:r>
                        <a:rPr lang="en-US" sz="1600" u="none" strike="noStrike">
                          <a:effectLst/>
                        </a:rPr>
                        <a:t>Aggregate marketing mix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3.36</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4.06</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2.99</a:t>
                      </a:r>
                      <a:endParaRPr lang="en-US" sz="1600" b="0" i="0" u="none" strike="noStrike">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3"/>
                  </a:ext>
                </a:extLst>
              </a:tr>
              <a:tr h="259025">
                <a:tc>
                  <a:txBody>
                    <a:bodyPr/>
                    <a:lstStyle/>
                    <a:p>
                      <a:pPr algn="ctr" rtl="0" fontAlgn="b"/>
                      <a:r>
                        <a:rPr lang="en-US" sz="1600" u="none" strike="noStrike">
                          <a:effectLst/>
                        </a:rPr>
                        <a:t>Pre-test market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3.93</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3.94</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3.38</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4"/>
                  </a:ext>
                </a:extLst>
              </a:tr>
              <a:tr h="259025">
                <a:tc>
                  <a:txBody>
                    <a:bodyPr/>
                    <a:lstStyle/>
                    <a:p>
                      <a:pPr algn="ctr" rtl="0" fontAlgn="b"/>
                      <a:r>
                        <a:rPr lang="en-US" sz="1600" u="none" strike="noStrike">
                          <a:effectLst/>
                        </a:rPr>
                        <a:t>Marketing metrics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3.54</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3.77</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3.73</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5"/>
                  </a:ext>
                </a:extLst>
              </a:tr>
              <a:tr h="259025">
                <a:tc>
                  <a:txBody>
                    <a:bodyPr/>
                    <a:lstStyle/>
                    <a:p>
                      <a:pPr algn="ctr" rtl="0" fontAlgn="b"/>
                      <a:r>
                        <a:rPr lang="en-US" sz="1600" u="none" strike="noStrike">
                          <a:effectLst/>
                        </a:rPr>
                        <a:t>New product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3.78</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3.74</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3.37</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6"/>
                  </a:ext>
                </a:extLst>
              </a:tr>
              <a:tr h="259025">
                <a:tc>
                  <a:txBody>
                    <a:bodyPr/>
                    <a:lstStyle/>
                    <a:p>
                      <a:pPr algn="ctr" rtl="0" fontAlgn="b"/>
                      <a:r>
                        <a:rPr lang="en-US" sz="1600" u="none" strike="noStrike">
                          <a:effectLst/>
                        </a:rPr>
                        <a:t>Customer life time value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3.84</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3.63</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3.07</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7"/>
                  </a:ext>
                </a:extLst>
              </a:tr>
              <a:tr h="259025">
                <a:tc>
                  <a:txBody>
                    <a:bodyPr/>
                    <a:lstStyle/>
                    <a:p>
                      <a:pPr algn="ctr" rtl="0" fontAlgn="b"/>
                      <a:r>
                        <a:rPr lang="en-US" sz="1600" u="none" strike="noStrike">
                          <a:effectLst/>
                        </a:rPr>
                        <a:t>Panel-based choice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3.76</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3.58</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2.82</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8"/>
                  </a:ext>
                </a:extLst>
              </a:tr>
              <a:tr h="259025">
                <a:tc>
                  <a:txBody>
                    <a:bodyPr/>
                    <a:lstStyle/>
                    <a:p>
                      <a:pPr algn="ctr" rtl="0" fontAlgn="b"/>
                      <a:r>
                        <a:rPr lang="en-US" sz="1600" u="none" strike="noStrike">
                          <a:effectLst/>
                        </a:rPr>
                        <a:t>Perceptual mapping</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3.99</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3.53</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3.19</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09"/>
                  </a:ext>
                </a:extLst>
              </a:tr>
              <a:tr h="259025">
                <a:tc>
                  <a:txBody>
                    <a:bodyPr/>
                    <a:lstStyle/>
                    <a:p>
                      <a:pPr algn="ctr" rtl="0" fontAlgn="b"/>
                      <a:r>
                        <a:rPr lang="en-US" sz="1600" u="none" strike="noStrike">
                          <a:effectLst/>
                        </a:rPr>
                        <a:t>Customer satisfaction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3.83</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3.39</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3.59</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10"/>
                  </a:ext>
                </a:extLst>
              </a:tr>
              <a:tr h="259025">
                <a:tc>
                  <a:txBody>
                    <a:bodyPr/>
                    <a:lstStyle/>
                    <a:p>
                      <a:pPr algn="ctr" rtl="0" fontAlgn="b"/>
                      <a:r>
                        <a:rPr lang="en-US" sz="1600" u="none" strike="noStrike">
                          <a:effectLst/>
                        </a:rPr>
                        <a:t>Sales force allocation models</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3.62</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3.23</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3.07</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11"/>
                  </a:ext>
                </a:extLst>
              </a:tr>
              <a:tr h="259025">
                <a:tc>
                  <a:txBody>
                    <a:bodyPr/>
                    <a:lstStyle/>
                    <a:p>
                      <a:pPr algn="ctr" rtl="0" fontAlgn="b"/>
                      <a:r>
                        <a:rPr lang="en-US" sz="1600" u="none" strike="noStrike" dirty="0">
                          <a:effectLst/>
                        </a:rPr>
                        <a:t>Game theory models</a:t>
                      </a:r>
                      <a:endParaRPr lang="en-US" sz="1600" b="0" i="0" u="none" strike="noStrike" dirty="0">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2.18</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a:effectLst/>
                        </a:rPr>
                        <a:t>2.12</a:t>
                      </a:r>
                      <a:endParaRPr lang="en-US" sz="1600" b="0" i="0" u="none" strike="noStrike">
                        <a:solidFill>
                          <a:srgbClr val="000000"/>
                        </a:solidFill>
                        <a:effectLst/>
                        <a:latin typeface="Georgia"/>
                      </a:endParaRPr>
                    </a:p>
                  </a:txBody>
                  <a:tcPr marL="9525" marR="9525" marT="9525" marB="0" anchor="b">
                    <a:solidFill>
                      <a:schemeClr val="bg1"/>
                    </a:solidFill>
                  </a:tcPr>
                </a:tc>
                <a:tc>
                  <a:txBody>
                    <a:bodyPr/>
                    <a:lstStyle/>
                    <a:p>
                      <a:pPr algn="ctr" rtl="0" fontAlgn="b"/>
                      <a:r>
                        <a:rPr lang="en-US" sz="1600" u="none" strike="noStrike" dirty="0">
                          <a:effectLst/>
                        </a:rPr>
                        <a:t>2.41</a:t>
                      </a:r>
                      <a:endParaRPr lang="en-US" sz="1600" b="0" i="0" u="none" strike="noStrike" dirty="0">
                        <a:solidFill>
                          <a:srgbClr val="000000"/>
                        </a:solidFill>
                        <a:effectLst/>
                        <a:latin typeface="Georgia"/>
                      </a:endParaRPr>
                    </a:p>
                  </a:txBody>
                  <a:tcPr marL="9525" marR="9525" marT="9525" marB="0" anchor="b">
                    <a:solidFill>
                      <a:schemeClr val="bg1"/>
                    </a:solidFill>
                  </a:tcPr>
                </a:tc>
                <a:extLst>
                  <a:ext uri="{0D108BD9-81ED-4DB2-BD59-A6C34878D82A}">
                    <a16:rowId xmlns:a16="http://schemas.microsoft.com/office/drawing/2014/main" val="10012"/>
                  </a:ext>
                </a:extLst>
              </a:tr>
            </a:tbl>
          </a:graphicData>
        </a:graphic>
      </p:graphicFrame>
      <p:pic>
        <p:nvPicPr>
          <p:cNvPr id="7" name="Picture 6" descr="ASUWPC_3C.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050" y="6277576"/>
            <a:ext cx="2171700" cy="504224"/>
          </a:xfrm>
          <a:prstGeom prst="rect">
            <a:avLst/>
          </a:prstGeom>
        </p:spPr>
      </p:pic>
    </p:spTree>
    <p:extLst>
      <p:ext uri="{BB962C8B-B14F-4D97-AF65-F5344CB8AC3E}">
        <p14:creationId xmlns:p14="http://schemas.microsoft.com/office/powerpoint/2010/main" val="20938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685800" y="5951525"/>
            <a:ext cx="1905000" cy="457200"/>
          </a:xfrm>
          <a:prstGeom prst="rect">
            <a:avLst/>
          </a:prstGeom>
          <a:noFill/>
          <a:ln w="9525">
            <a:noFill/>
            <a:miter lim="800000"/>
            <a:headEnd/>
            <a:tailEnd/>
          </a:ln>
          <a:effectLst/>
        </p:spPr>
        <p:txBody>
          <a:bodyPr wrap="none" anchor="ctr"/>
          <a:lstStyle/>
          <a:p>
            <a:endParaRPr lang="en-US"/>
          </a:p>
        </p:txBody>
      </p:sp>
      <p:sp>
        <p:nvSpPr>
          <p:cNvPr id="258051" name="Rectangle 3"/>
          <p:cNvSpPr>
            <a:spLocks noChangeArrowheads="1"/>
          </p:cNvSpPr>
          <p:nvPr/>
        </p:nvSpPr>
        <p:spPr bwMode="auto">
          <a:xfrm>
            <a:off x="3124200" y="5951525"/>
            <a:ext cx="2895600" cy="457200"/>
          </a:xfrm>
          <a:prstGeom prst="rect">
            <a:avLst/>
          </a:prstGeom>
          <a:noFill/>
          <a:ln w="9525">
            <a:noFill/>
            <a:miter lim="800000"/>
            <a:headEnd/>
            <a:tailEnd/>
          </a:ln>
          <a:effectLst/>
        </p:spPr>
        <p:txBody>
          <a:bodyPr wrap="none" anchor="ctr"/>
          <a:lstStyle/>
          <a:p>
            <a:endParaRPr lang="en-US"/>
          </a:p>
        </p:txBody>
      </p:sp>
      <p:sp>
        <p:nvSpPr>
          <p:cNvPr id="258052" name="Rectangle 4"/>
          <p:cNvSpPr>
            <a:spLocks noChangeArrowheads="1"/>
          </p:cNvSpPr>
          <p:nvPr/>
        </p:nvSpPr>
        <p:spPr bwMode="auto">
          <a:xfrm>
            <a:off x="5702300" y="24637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53" name="Rectangle 5"/>
          <p:cNvSpPr>
            <a:spLocks noChangeArrowheads="1"/>
          </p:cNvSpPr>
          <p:nvPr/>
        </p:nvSpPr>
        <p:spPr bwMode="auto">
          <a:xfrm>
            <a:off x="5905500" y="218756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54" name="Rectangle 6"/>
          <p:cNvSpPr>
            <a:spLocks noChangeArrowheads="1"/>
          </p:cNvSpPr>
          <p:nvPr/>
        </p:nvSpPr>
        <p:spPr bwMode="auto">
          <a:xfrm>
            <a:off x="5499100" y="26034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55" name="Rectangle 7"/>
          <p:cNvSpPr>
            <a:spLocks noChangeArrowheads="1"/>
          </p:cNvSpPr>
          <p:nvPr/>
        </p:nvSpPr>
        <p:spPr bwMode="auto">
          <a:xfrm>
            <a:off x="5408613" y="2259000"/>
            <a:ext cx="404812" cy="457200"/>
          </a:xfrm>
          <a:prstGeom prst="rect">
            <a:avLst/>
          </a:prstGeom>
          <a:noFill/>
          <a:ln w="9525">
            <a:noFill/>
            <a:miter lim="800000"/>
            <a:headEnd/>
            <a:tailEnd/>
          </a:ln>
          <a:effectLst/>
        </p:spPr>
        <p:txBody>
          <a:bodyPr wrap="none" lIns="92075" tIns="46038" rIns="92075" bIns="46038">
            <a:spAutoFit/>
          </a:bodyPr>
          <a:lstStyle/>
          <a:p>
            <a:pPr algn="ctr"/>
            <a:r>
              <a:rPr lang="en-US" sz="2400">
                <a:solidFill>
                  <a:schemeClr val="tx2"/>
                </a:solidFill>
              </a:rPr>
              <a:t>D</a:t>
            </a:r>
          </a:p>
        </p:txBody>
      </p:sp>
      <p:sp>
        <p:nvSpPr>
          <p:cNvPr id="258056" name="Rectangle 8"/>
          <p:cNvSpPr>
            <a:spLocks noChangeArrowheads="1"/>
          </p:cNvSpPr>
          <p:nvPr/>
        </p:nvSpPr>
        <p:spPr bwMode="auto">
          <a:xfrm>
            <a:off x="5634038" y="239393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57" name="Rectangle 9"/>
          <p:cNvSpPr>
            <a:spLocks noChangeArrowheads="1"/>
          </p:cNvSpPr>
          <p:nvPr/>
        </p:nvSpPr>
        <p:spPr bwMode="auto">
          <a:xfrm>
            <a:off x="5770563" y="204786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58" name="Rectangle 10"/>
          <p:cNvSpPr>
            <a:spLocks noChangeArrowheads="1"/>
          </p:cNvSpPr>
          <p:nvPr/>
        </p:nvSpPr>
        <p:spPr bwMode="auto">
          <a:xfrm>
            <a:off x="5616575" y="1644638"/>
            <a:ext cx="641350" cy="1555750"/>
          </a:xfrm>
          <a:prstGeom prst="rect">
            <a:avLst/>
          </a:prstGeom>
          <a:noFill/>
          <a:ln w="9525">
            <a:noFill/>
            <a:miter lim="800000"/>
            <a:headEnd/>
            <a:tailEnd/>
          </a:ln>
          <a:effectLst/>
        </p:spPr>
        <p:txBody>
          <a:bodyPr wrap="none" lIns="92075" tIns="46038" rIns="92075" bIns="46038">
            <a:spAutoFit/>
          </a:bodyPr>
          <a:lstStyle/>
          <a:p>
            <a:pPr algn="ctr"/>
            <a:r>
              <a:rPr lang="en-US" sz="9600"/>
              <a:t>.</a:t>
            </a:r>
            <a:r>
              <a:rPr lang="en-US" sz="4800"/>
              <a:t>.</a:t>
            </a:r>
          </a:p>
        </p:txBody>
      </p:sp>
      <p:sp>
        <p:nvSpPr>
          <p:cNvPr id="258059" name="Rectangle 11"/>
          <p:cNvSpPr>
            <a:spLocks noChangeArrowheads="1"/>
          </p:cNvSpPr>
          <p:nvPr/>
        </p:nvSpPr>
        <p:spPr bwMode="auto">
          <a:xfrm>
            <a:off x="5499100" y="225582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60" name="Rectangle 12"/>
          <p:cNvSpPr>
            <a:spLocks noChangeArrowheads="1"/>
          </p:cNvSpPr>
          <p:nvPr/>
        </p:nvSpPr>
        <p:spPr bwMode="auto">
          <a:xfrm>
            <a:off x="5499100" y="204786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dirty="0">
                <a:solidFill>
                  <a:schemeClr val="tx2"/>
                </a:solidFill>
              </a:rPr>
              <a:t>.</a:t>
            </a:r>
          </a:p>
        </p:txBody>
      </p:sp>
      <p:sp>
        <p:nvSpPr>
          <p:cNvPr id="258061" name="Rectangle 13"/>
          <p:cNvSpPr>
            <a:spLocks noChangeArrowheads="1"/>
          </p:cNvSpPr>
          <p:nvPr/>
        </p:nvSpPr>
        <p:spPr bwMode="auto">
          <a:xfrm>
            <a:off x="685800" y="5951525"/>
            <a:ext cx="1905000" cy="457200"/>
          </a:xfrm>
          <a:prstGeom prst="rect">
            <a:avLst/>
          </a:prstGeom>
          <a:noFill/>
          <a:ln w="9525">
            <a:noFill/>
            <a:miter lim="800000"/>
            <a:headEnd/>
            <a:tailEnd/>
          </a:ln>
          <a:effectLst/>
        </p:spPr>
        <p:txBody>
          <a:bodyPr wrap="none" anchor="ctr"/>
          <a:lstStyle/>
          <a:p>
            <a:endParaRPr lang="en-US"/>
          </a:p>
        </p:txBody>
      </p:sp>
      <p:sp>
        <p:nvSpPr>
          <p:cNvPr id="258062" name="Rectangle 14"/>
          <p:cNvSpPr>
            <a:spLocks noChangeArrowheads="1"/>
          </p:cNvSpPr>
          <p:nvPr/>
        </p:nvSpPr>
        <p:spPr bwMode="auto">
          <a:xfrm>
            <a:off x="3124200" y="5951525"/>
            <a:ext cx="2895600" cy="457200"/>
          </a:xfrm>
          <a:prstGeom prst="rect">
            <a:avLst/>
          </a:prstGeom>
          <a:noFill/>
          <a:ln w="9525">
            <a:noFill/>
            <a:miter lim="800000"/>
            <a:headEnd/>
            <a:tailEnd/>
          </a:ln>
          <a:effectLst/>
        </p:spPr>
        <p:txBody>
          <a:bodyPr wrap="none" anchor="ctr"/>
          <a:lstStyle/>
          <a:p>
            <a:endParaRPr lang="en-US"/>
          </a:p>
        </p:txBody>
      </p:sp>
      <p:sp>
        <p:nvSpPr>
          <p:cNvPr id="258063" name="Rectangle 15"/>
          <p:cNvSpPr>
            <a:spLocks noGrp="1" noChangeArrowheads="1"/>
          </p:cNvSpPr>
          <p:nvPr>
            <p:ph type="title"/>
          </p:nvPr>
        </p:nvSpPr>
        <p:spPr>
          <a:xfrm>
            <a:off x="809625" y="13299"/>
            <a:ext cx="7661275" cy="758825"/>
          </a:xfrm>
          <a:noFill/>
          <a:ln/>
        </p:spPr>
        <p:txBody>
          <a:bodyPr>
            <a:normAutofit/>
          </a:bodyPr>
          <a:lstStyle/>
          <a:p>
            <a:pPr algn="ctr">
              <a:lnSpc>
                <a:spcPct val="90000"/>
              </a:lnSpc>
            </a:pPr>
            <a:r>
              <a:rPr lang="en-US" sz="4400" dirty="0">
                <a:latin typeface="Eras Medium ITC" panose="020B0602030504020804" pitchFamily="34" charset="0"/>
                <a:cs typeface="Times New Roman" pitchFamily="18" charset="0"/>
              </a:rPr>
              <a:t>Example for Carpet Fibers</a:t>
            </a:r>
          </a:p>
        </p:txBody>
      </p:sp>
      <p:sp>
        <p:nvSpPr>
          <p:cNvPr id="81"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30</a:t>
            </a:fld>
            <a:endParaRPr lang="en-US" dirty="0"/>
          </a:p>
        </p:txBody>
      </p:sp>
      <p:sp>
        <p:nvSpPr>
          <p:cNvPr id="258064" name="Rectangle 16"/>
          <p:cNvSpPr>
            <a:spLocks noChangeArrowheads="1"/>
          </p:cNvSpPr>
          <p:nvPr/>
        </p:nvSpPr>
        <p:spPr bwMode="auto">
          <a:xfrm>
            <a:off x="685800" y="5999150"/>
            <a:ext cx="1905000" cy="457200"/>
          </a:xfrm>
          <a:prstGeom prst="rect">
            <a:avLst/>
          </a:prstGeom>
          <a:noFill/>
          <a:ln w="9525">
            <a:noFill/>
            <a:miter lim="800000"/>
            <a:headEnd/>
            <a:tailEnd/>
          </a:ln>
          <a:effectLst/>
        </p:spPr>
        <p:txBody>
          <a:bodyPr wrap="none" anchor="ctr"/>
          <a:lstStyle/>
          <a:p>
            <a:endParaRPr lang="en-US"/>
          </a:p>
        </p:txBody>
      </p:sp>
      <p:sp>
        <p:nvSpPr>
          <p:cNvPr id="258065" name="Rectangle 17"/>
          <p:cNvSpPr>
            <a:spLocks noChangeArrowheads="1"/>
          </p:cNvSpPr>
          <p:nvPr/>
        </p:nvSpPr>
        <p:spPr bwMode="auto">
          <a:xfrm>
            <a:off x="3124200" y="5999150"/>
            <a:ext cx="2895600" cy="457200"/>
          </a:xfrm>
          <a:prstGeom prst="rect">
            <a:avLst/>
          </a:prstGeom>
          <a:noFill/>
          <a:ln w="9525">
            <a:noFill/>
            <a:miter lim="800000"/>
            <a:headEnd/>
            <a:tailEnd/>
          </a:ln>
          <a:effectLst/>
        </p:spPr>
        <p:txBody>
          <a:bodyPr wrap="none" anchor="ctr"/>
          <a:lstStyle/>
          <a:p>
            <a:endParaRPr lang="en-US"/>
          </a:p>
        </p:txBody>
      </p:sp>
      <p:sp>
        <p:nvSpPr>
          <p:cNvPr id="258066" name="Rectangle 18"/>
          <p:cNvSpPr>
            <a:spLocks noChangeArrowheads="1"/>
          </p:cNvSpPr>
          <p:nvPr/>
        </p:nvSpPr>
        <p:spPr bwMode="auto">
          <a:xfrm>
            <a:off x="433279" y="4108060"/>
            <a:ext cx="2094021" cy="2247411"/>
          </a:xfrm>
          <a:prstGeom prst="rect">
            <a:avLst/>
          </a:prstGeom>
          <a:noFill/>
          <a:ln w="9525">
            <a:noFill/>
            <a:miter lim="800000"/>
            <a:headEnd/>
            <a:tailEnd/>
          </a:ln>
          <a:effectLst/>
        </p:spPr>
        <p:txBody>
          <a:bodyPr wrap="square" lIns="92075" tIns="46038" rIns="92075" bIns="46038">
            <a:spAutoFit/>
          </a:bodyPr>
          <a:lstStyle/>
          <a:p>
            <a:pPr marL="387350" indent="-387350">
              <a:lnSpc>
                <a:spcPct val="90000"/>
              </a:lnSpc>
            </a:pPr>
            <a:r>
              <a:rPr lang="en-US" sz="1600" dirty="0">
                <a:latin typeface="Eras Medium ITC" panose="020B0602030504020804" pitchFamily="34" charset="0"/>
              </a:rPr>
              <a:t>A,B,C,D:</a:t>
            </a:r>
          </a:p>
          <a:p>
            <a:pPr marL="387350" indent="-387350">
              <a:lnSpc>
                <a:spcPct val="90000"/>
              </a:lnSpc>
            </a:pPr>
            <a:r>
              <a:rPr lang="en-US" sz="1600" dirty="0">
                <a:latin typeface="Eras Medium ITC" panose="020B0602030504020804" pitchFamily="34" charset="0"/>
              </a:rPr>
              <a:t>  segment centers.</a:t>
            </a:r>
          </a:p>
          <a:p>
            <a:pPr marL="387350" indent="-387350">
              <a:lnSpc>
                <a:spcPct val="90000"/>
              </a:lnSpc>
              <a:spcAft>
                <a:spcPct val="25000"/>
              </a:spcAft>
            </a:pPr>
            <a:endParaRPr lang="en-US" sz="1600" dirty="0">
              <a:latin typeface="Eras Medium ITC" panose="020B0602030504020804" pitchFamily="34" charset="0"/>
            </a:endParaRPr>
          </a:p>
          <a:p>
            <a:pPr marL="387350" indent="-387350">
              <a:lnSpc>
                <a:spcPct val="90000"/>
              </a:lnSpc>
              <a:spcAft>
                <a:spcPct val="25000"/>
              </a:spcAft>
            </a:pPr>
            <a:r>
              <a:rPr lang="en-US" sz="1600" dirty="0">
                <a:latin typeface="Eras Medium ITC" panose="020B0602030504020804" pitchFamily="34" charset="0"/>
              </a:rPr>
              <a:t>Expected members:</a:t>
            </a:r>
          </a:p>
          <a:p>
            <a:pPr marL="387350" indent="-387350">
              <a:lnSpc>
                <a:spcPct val="90000"/>
              </a:lnSpc>
              <a:spcAft>
                <a:spcPct val="5000"/>
              </a:spcAft>
            </a:pPr>
            <a:r>
              <a:rPr lang="en-US" sz="1600" dirty="0">
                <a:latin typeface="Eras Medium ITC" panose="020B0602030504020804" pitchFamily="34" charset="0"/>
              </a:rPr>
              <a:t>  A:	schools</a:t>
            </a:r>
          </a:p>
          <a:p>
            <a:pPr marL="387350" indent="-387350">
              <a:lnSpc>
                <a:spcPct val="90000"/>
              </a:lnSpc>
              <a:spcAft>
                <a:spcPct val="5000"/>
              </a:spcAft>
            </a:pPr>
            <a:r>
              <a:rPr lang="en-US" sz="1600" dirty="0">
                <a:latin typeface="Eras Medium ITC" panose="020B0602030504020804" pitchFamily="34" charset="0"/>
              </a:rPr>
              <a:t>  B:	light commercial</a:t>
            </a:r>
          </a:p>
          <a:p>
            <a:pPr marL="387350" indent="-387350">
              <a:lnSpc>
                <a:spcPct val="90000"/>
              </a:lnSpc>
              <a:spcAft>
                <a:spcPct val="5000"/>
              </a:spcAft>
            </a:pPr>
            <a:r>
              <a:rPr lang="en-US" sz="1600" dirty="0">
                <a:latin typeface="Eras Medium ITC" panose="020B0602030504020804" pitchFamily="34" charset="0"/>
              </a:rPr>
              <a:t>  C:	outdoor</a:t>
            </a:r>
            <a:br>
              <a:rPr lang="en-US" sz="1600" dirty="0">
                <a:latin typeface="Eras Medium ITC" panose="020B0602030504020804" pitchFamily="34" charset="0"/>
              </a:rPr>
            </a:br>
            <a:r>
              <a:rPr lang="en-US" sz="1600" dirty="0">
                <a:latin typeface="Eras Medium ITC" panose="020B0602030504020804" pitchFamily="34" charset="0"/>
              </a:rPr>
              <a:t>carpeting</a:t>
            </a:r>
          </a:p>
          <a:p>
            <a:pPr marL="387350" indent="-387350">
              <a:lnSpc>
                <a:spcPct val="90000"/>
              </a:lnSpc>
              <a:spcAft>
                <a:spcPct val="25000"/>
              </a:spcAft>
            </a:pPr>
            <a:r>
              <a:rPr lang="en-US" sz="1600" dirty="0">
                <a:latin typeface="Eras Medium ITC" panose="020B0602030504020804" pitchFamily="34" charset="0"/>
              </a:rPr>
              <a:t>  D:	health clubs</a:t>
            </a:r>
          </a:p>
        </p:txBody>
      </p:sp>
      <p:sp>
        <p:nvSpPr>
          <p:cNvPr id="258067" name="Rectangle 19"/>
          <p:cNvSpPr>
            <a:spLocks noChangeArrowheads="1"/>
          </p:cNvSpPr>
          <p:nvPr/>
        </p:nvSpPr>
        <p:spPr bwMode="auto">
          <a:xfrm>
            <a:off x="6850062" y="3297225"/>
            <a:ext cx="2141537" cy="591573"/>
          </a:xfrm>
          <a:prstGeom prst="rect">
            <a:avLst/>
          </a:prstGeom>
          <a:noFill/>
          <a:ln w="9525">
            <a:noFill/>
            <a:miter lim="800000"/>
            <a:headEnd/>
            <a:tailEnd/>
          </a:ln>
          <a:effectLst/>
        </p:spPr>
        <p:txBody>
          <a:bodyPr wrap="square" lIns="92075" tIns="46038" rIns="92075" bIns="46038">
            <a:spAutoFit/>
          </a:bodyPr>
          <a:lstStyle/>
          <a:p>
            <a:pPr>
              <a:lnSpc>
                <a:spcPct val="90000"/>
              </a:lnSpc>
            </a:pPr>
            <a:r>
              <a:rPr lang="en-US" dirty="0"/>
              <a:t>Distance between</a:t>
            </a:r>
          </a:p>
          <a:p>
            <a:pPr>
              <a:lnSpc>
                <a:spcPct val="90000"/>
              </a:lnSpc>
            </a:pPr>
            <a:r>
              <a:rPr lang="en-US" dirty="0"/>
              <a:t>segments C and D</a:t>
            </a:r>
          </a:p>
        </p:txBody>
      </p:sp>
      <p:sp>
        <p:nvSpPr>
          <p:cNvPr id="258068" name="Rectangle 20"/>
          <p:cNvSpPr>
            <a:spLocks noChangeArrowheads="1"/>
          </p:cNvSpPr>
          <p:nvPr/>
        </p:nvSpPr>
        <p:spPr bwMode="auto">
          <a:xfrm>
            <a:off x="4332288" y="18430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69" name="Rectangle 21"/>
          <p:cNvSpPr>
            <a:spLocks noChangeArrowheads="1"/>
          </p:cNvSpPr>
          <p:nvPr/>
        </p:nvSpPr>
        <p:spPr bwMode="auto">
          <a:xfrm>
            <a:off x="3835400" y="1646225"/>
            <a:ext cx="641350" cy="1555750"/>
          </a:xfrm>
          <a:prstGeom prst="rect">
            <a:avLst/>
          </a:prstGeom>
          <a:noFill/>
          <a:ln w="9525">
            <a:noFill/>
            <a:miter lim="800000"/>
            <a:headEnd/>
            <a:tailEnd/>
          </a:ln>
          <a:effectLst/>
        </p:spPr>
        <p:txBody>
          <a:bodyPr wrap="none" lIns="92075" tIns="46038" rIns="92075" bIns="46038">
            <a:spAutoFit/>
          </a:bodyPr>
          <a:lstStyle/>
          <a:p>
            <a:pPr algn="ctr"/>
            <a:r>
              <a:rPr lang="en-US" sz="9600"/>
              <a:t>.</a:t>
            </a:r>
            <a:r>
              <a:rPr lang="en-US" sz="4800"/>
              <a:t>.</a:t>
            </a:r>
          </a:p>
        </p:txBody>
      </p:sp>
      <p:sp>
        <p:nvSpPr>
          <p:cNvPr id="258070" name="Rectangle 22"/>
          <p:cNvSpPr>
            <a:spLocks noChangeArrowheads="1"/>
          </p:cNvSpPr>
          <p:nvPr/>
        </p:nvSpPr>
        <p:spPr bwMode="auto">
          <a:xfrm>
            <a:off x="3902075" y="17700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71" name="Rectangle 23"/>
          <p:cNvSpPr>
            <a:spLocks noChangeArrowheads="1"/>
          </p:cNvSpPr>
          <p:nvPr/>
        </p:nvSpPr>
        <p:spPr bwMode="auto">
          <a:xfrm>
            <a:off x="6176963" y="18399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72" name="Rectangle 24"/>
          <p:cNvSpPr>
            <a:spLocks noChangeArrowheads="1"/>
          </p:cNvSpPr>
          <p:nvPr/>
        </p:nvSpPr>
        <p:spPr bwMode="auto">
          <a:xfrm>
            <a:off x="5770563" y="17700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73" name="Rectangle 25"/>
          <p:cNvSpPr>
            <a:spLocks noChangeArrowheads="1"/>
          </p:cNvSpPr>
          <p:nvPr/>
        </p:nvSpPr>
        <p:spPr bwMode="auto">
          <a:xfrm>
            <a:off x="903207" y="2974963"/>
            <a:ext cx="1493999" cy="770084"/>
          </a:xfrm>
          <a:prstGeom prst="rect">
            <a:avLst/>
          </a:prstGeom>
          <a:noFill/>
          <a:ln w="9525">
            <a:noFill/>
            <a:miter lim="800000"/>
            <a:headEnd/>
            <a:tailEnd/>
          </a:ln>
          <a:effectLst/>
        </p:spPr>
        <p:txBody>
          <a:bodyPr wrap="none" lIns="92075" tIns="46038" rIns="92075" bIns="46038">
            <a:spAutoFit/>
          </a:bodyPr>
          <a:lstStyle/>
          <a:p>
            <a:pPr algn="ctr"/>
            <a:r>
              <a:rPr lang="en-US" sz="2400" b="1" dirty="0"/>
              <a:t>Strength</a:t>
            </a:r>
            <a:endParaRPr lang="en-US" sz="2400" dirty="0"/>
          </a:p>
          <a:p>
            <a:pPr algn="ctr"/>
            <a:r>
              <a:rPr lang="en-US" sz="2000" dirty="0"/>
              <a:t>feature</a:t>
            </a:r>
          </a:p>
        </p:txBody>
      </p:sp>
      <p:sp>
        <p:nvSpPr>
          <p:cNvPr id="258074" name="Rectangle 26"/>
          <p:cNvSpPr>
            <a:spLocks noChangeArrowheads="1"/>
          </p:cNvSpPr>
          <p:nvPr/>
        </p:nvSpPr>
        <p:spPr bwMode="auto">
          <a:xfrm>
            <a:off x="3507114" y="5549888"/>
            <a:ext cx="2742547" cy="770084"/>
          </a:xfrm>
          <a:prstGeom prst="rect">
            <a:avLst/>
          </a:prstGeom>
          <a:noFill/>
          <a:ln w="9525">
            <a:noFill/>
            <a:miter lim="800000"/>
            <a:headEnd/>
            <a:tailEnd/>
          </a:ln>
          <a:effectLst/>
        </p:spPr>
        <p:txBody>
          <a:bodyPr wrap="none" lIns="92075" tIns="46038" rIns="92075" bIns="46038">
            <a:spAutoFit/>
          </a:bodyPr>
          <a:lstStyle/>
          <a:p>
            <a:pPr algn="ctr"/>
            <a:r>
              <a:rPr lang="en-US" sz="2400" b="1" dirty="0"/>
              <a:t>Water Resistance</a:t>
            </a:r>
            <a:endParaRPr lang="en-US" sz="2400" dirty="0"/>
          </a:p>
          <a:p>
            <a:pPr algn="ctr"/>
            <a:r>
              <a:rPr lang="en-US" sz="2000" dirty="0"/>
              <a:t>feature</a:t>
            </a:r>
          </a:p>
        </p:txBody>
      </p:sp>
      <p:sp>
        <p:nvSpPr>
          <p:cNvPr id="258075" name="Line 27"/>
          <p:cNvSpPr>
            <a:spLocks noChangeShapeType="1"/>
          </p:cNvSpPr>
          <p:nvPr/>
        </p:nvSpPr>
        <p:spPr bwMode="auto">
          <a:xfrm>
            <a:off x="2814638" y="2211375"/>
            <a:ext cx="0" cy="3122613"/>
          </a:xfrm>
          <a:prstGeom prst="line">
            <a:avLst/>
          </a:prstGeom>
          <a:noFill/>
          <a:ln w="25400">
            <a:solidFill>
              <a:schemeClr val="hlink"/>
            </a:solidFill>
            <a:round/>
            <a:headEnd type="stealth" w="med" len="lg"/>
            <a:tailEnd type="none" w="sm" len="sm"/>
          </a:ln>
          <a:effectLst/>
        </p:spPr>
        <p:txBody>
          <a:bodyPr wrap="none" anchor="ctr"/>
          <a:lstStyle/>
          <a:p>
            <a:endParaRPr lang="en-US"/>
          </a:p>
        </p:txBody>
      </p:sp>
      <p:sp>
        <p:nvSpPr>
          <p:cNvPr id="258076" name="Line 28"/>
          <p:cNvSpPr>
            <a:spLocks noChangeShapeType="1"/>
          </p:cNvSpPr>
          <p:nvPr/>
        </p:nvSpPr>
        <p:spPr bwMode="auto">
          <a:xfrm>
            <a:off x="2816225" y="5333988"/>
            <a:ext cx="4037013" cy="0"/>
          </a:xfrm>
          <a:prstGeom prst="line">
            <a:avLst/>
          </a:prstGeom>
          <a:noFill/>
          <a:ln w="25400">
            <a:solidFill>
              <a:schemeClr val="hlink"/>
            </a:solidFill>
            <a:round/>
            <a:headEnd type="none" w="sm" len="sm"/>
            <a:tailEnd type="stealth" w="med" len="lg"/>
          </a:ln>
          <a:effectLst/>
        </p:spPr>
        <p:txBody>
          <a:bodyPr wrap="none" anchor="ctr"/>
          <a:lstStyle/>
          <a:p>
            <a:endParaRPr lang="en-US"/>
          </a:p>
        </p:txBody>
      </p:sp>
      <p:sp>
        <p:nvSpPr>
          <p:cNvPr id="258077" name="Freeform 29"/>
          <p:cNvSpPr>
            <a:spLocks/>
          </p:cNvSpPr>
          <p:nvPr/>
        </p:nvSpPr>
        <p:spPr bwMode="auto">
          <a:xfrm>
            <a:off x="3408363" y="2038338"/>
            <a:ext cx="1465262" cy="1468437"/>
          </a:xfrm>
          <a:custGeom>
            <a:avLst/>
            <a:gdLst/>
            <a:ahLst/>
            <a:cxnLst>
              <a:cxn ang="0">
                <a:pos x="25" y="287"/>
              </a:cxn>
              <a:cxn ang="0">
                <a:pos x="25" y="377"/>
              </a:cxn>
              <a:cxn ang="0">
                <a:pos x="25" y="455"/>
              </a:cxn>
              <a:cxn ang="0">
                <a:pos x="13" y="533"/>
              </a:cxn>
              <a:cxn ang="0">
                <a:pos x="0" y="624"/>
              </a:cxn>
              <a:cxn ang="0">
                <a:pos x="0" y="689"/>
              </a:cxn>
              <a:cxn ang="0">
                <a:pos x="0" y="755"/>
              </a:cxn>
              <a:cxn ang="0">
                <a:pos x="51" y="833"/>
              </a:cxn>
              <a:cxn ang="0">
                <a:pos x="127" y="884"/>
              </a:cxn>
              <a:cxn ang="0">
                <a:pos x="204" y="898"/>
              </a:cxn>
              <a:cxn ang="0">
                <a:pos x="268" y="924"/>
              </a:cxn>
              <a:cxn ang="0">
                <a:pos x="345" y="924"/>
              </a:cxn>
              <a:cxn ang="0">
                <a:pos x="410" y="884"/>
              </a:cxn>
              <a:cxn ang="0">
                <a:pos x="499" y="833"/>
              </a:cxn>
              <a:cxn ang="0">
                <a:pos x="551" y="794"/>
              </a:cxn>
              <a:cxn ang="0">
                <a:pos x="614" y="741"/>
              </a:cxn>
              <a:cxn ang="0">
                <a:pos x="704" y="767"/>
              </a:cxn>
              <a:cxn ang="0">
                <a:pos x="781" y="755"/>
              </a:cxn>
              <a:cxn ang="0">
                <a:pos x="858" y="689"/>
              </a:cxn>
              <a:cxn ang="0">
                <a:pos x="883" y="624"/>
              </a:cxn>
              <a:cxn ang="0">
                <a:pos x="922" y="546"/>
              </a:cxn>
              <a:cxn ang="0">
                <a:pos x="922" y="481"/>
              </a:cxn>
              <a:cxn ang="0">
                <a:pos x="922" y="403"/>
              </a:cxn>
              <a:cxn ang="0">
                <a:pos x="908" y="326"/>
              </a:cxn>
              <a:cxn ang="0">
                <a:pos x="883" y="260"/>
              </a:cxn>
              <a:cxn ang="0">
                <a:pos x="858" y="182"/>
              </a:cxn>
              <a:cxn ang="0">
                <a:pos x="806" y="130"/>
              </a:cxn>
              <a:cxn ang="0">
                <a:pos x="729" y="91"/>
              </a:cxn>
              <a:cxn ang="0">
                <a:pos x="665" y="78"/>
              </a:cxn>
              <a:cxn ang="0">
                <a:pos x="588" y="13"/>
              </a:cxn>
              <a:cxn ang="0">
                <a:pos x="499" y="0"/>
              </a:cxn>
              <a:cxn ang="0">
                <a:pos x="410" y="13"/>
              </a:cxn>
              <a:cxn ang="0">
                <a:pos x="345" y="13"/>
              </a:cxn>
              <a:cxn ang="0">
                <a:pos x="230" y="52"/>
              </a:cxn>
              <a:cxn ang="0">
                <a:pos x="166" y="104"/>
              </a:cxn>
              <a:cxn ang="0">
                <a:pos x="76" y="156"/>
              </a:cxn>
            </a:cxnLst>
            <a:rect l="0" t="0" r="r" b="b"/>
            <a:pathLst>
              <a:path w="923" h="925">
                <a:moveTo>
                  <a:pt x="54" y="232"/>
                </a:moveTo>
                <a:lnTo>
                  <a:pt x="25" y="287"/>
                </a:lnTo>
                <a:lnTo>
                  <a:pt x="25" y="338"/>
                </a:lnTo>
                <a:lnTo>
                  <a:pt x="25" y="377"/>
                </a:lnTo>
                <a:lnTo>
                  <a:pt x="25" y="416"/>
                </a:lnTo>
                <a:lnTo>
                  <a:pt x="25" y="455"/>
                </a:lnTo>
                <a:lnTo>
                  <a:pt x="13" y="494"/>
                </a:lnTo>
                <a:lnTo>
                  <a:pt x="13" y="533"/>
                </a:lnTo>
                <a:lnTo>
                  <a:pt x="0" y="573"/>
                </a:lnTo>
                <a:lnTo>
                  <a:pt x="0" y="624"/>
                </a:lnTo>
                <a:lnTo>
                  <a:pt x="0" y="651"/>
                </a:lnTo>
                <a:lnTo>
                  <a:pt x="0" y="689"/>
                </a:lnTo>
                <a:lnTo>
                  <a:pt x="0" y="716"/>
                </a:lnTo>
                <a:lnTo>
                  <a:pt x="0" y="755"/>
                </a:lnTo>
                <a:lnTo>
                  <a:pt x="25" y="794"/>
                </a:lnTo>
                <a:lnTo>
                  <a:pt x="51" y="833"/>
                </a:lnTo>
                <a:lnTo>
                  <a:pt x="90" y="859"/>
                </a:lnTo>
                <a:lnTo>
                  <a:pt x="127" y="884"/>
                </a:lnTo>
                <a:lnTo>
                  <a:pt x="153" y="898"/>
                </a:lnTo>
                <a:lnTo>
                  <a:pt x="204" y="898"/>
                </a:lnTo>
                <a:lnTo>
                  <a:pt x="230" y="910"/>
                </a:lnTo>
                <a:lnTo>
                  <a:pt x="268" y="924"/>
                </a:lnTo>
                <a:lnTo>
                  <a:pt x="294" y="924"/>
                </a:lnTo>
                <a:lnTo>
                  <a:pt x="345" y="924"/>
                </a:lnTo>
                <a:lnTo>
                  <a:pt x="371" y="910"/>
                </a:lnTo>
                <a:lnTo>
                  <a:pt x="410" y="884"/>
                </a:lnTo>
                <a:lnTo>
                  <a:pt x="461" y="859"/>
                </a:lnTo>
                <a:lnTo>
                  <a:pt x="499" y="833"/>
                </a:lnTo>
                <a:lnTo>
                  <a:pt x="524" y="806"/>
                </a:lnTo>
                <a:lnTo>
                  <a:pt x="551" y="794"/>
                </a:lnTo>
                <a:lnTo>
                  <a:pt x="576" y="767"/>
                </a:lnTo>
                <a:lnTo>
                  <a:pt x="614" y="741"/>
                </a:lnTo>
                <a:lnTo>
                  <a:pt x="665" y="741"/>
                </a:lnTo>
                <a:lnTo>
                  <a:pt x="704" y="767"/>
                </a:lnTo>
                <a:lnTo>
                  <a:pt x="742" y="755"/>
                </a:lnTo>
                <a:lnTo>
                  <a:pt x="781" y="755"/>
                </a:lnTo>
                <a:lnTo>
                  <a:pt x="819" y="728"/>
                </a:lnTo>
                <a:lnTo>
                  <a:pt x="858" y="689"/>
                </a:lnTo>
                <a:lnTo>
                  <a:pt x="883" y="651"/>
                </a:lnTo>
                <a:lnTo>
                  <a:pt x="883" y="624"/>
                </a:lnTo>
                <a:lnTo>
                  <a:pt x="908" y="585"/>
                </a:lnTo>
                <a:lnTo>
                  <a:pt x="922" y="546"/>
                </a:lnTo>
                <a:lnTo>
                  <a:pt x="922" y="508"/>
                </a:lnTo>
                <a:lnTo>
                  <a:pt x="922" y="481"/>
                </a:lnTo>
                <a:lnTo>
                  <a:pt x="922" y="442"/>
                </a:lnTo>
                <a:lnTo>
                  <a:pt x="922" y="403"/>
                </a:lnTo>
                <a:lnTo>
                  <a:pt x="922" y="364"/>
                </a:lnTo>
                <a:lnTo>
                  <a:pt x="908" y="326"/>
                </a:lnTo>
                <a:lnTo>
                  <a:pt x="908" y="299"/>
                </a:lnTo>
                <a:lnTo>
                  <a:pt x="883" y="260"/>
                </a:lnTo>
                <a:lnTo>
                  <a:pt x="870" y="221"/>
                </a:lnTo>
                <a:lnTo>
                  <a:pt x="858" y="182"/>
                </a:lnTo>
                <a:lnTo>
                  <a:pt x="832" y="143"/>
                </a:lnTo>
                <a:lnTo>
                  <a:pt x="806" y="130"/>
                </a:lnTo>
                <a:lnTo>
                  <a:pt x="768" y="104"/>
                </a:lnTo>
                <a:lnTo>
                  <a:pt x="729" y="91"/>
                </a:lnTo>
                <a:lnTo>
                  <a:pt x="691" y="78"/>
                </a:lnTo>
                <a:lnTo>
                  <a:pt x="665" y="78"/>
                </a:lnTo>
                <a:lnTo>
                  <a:pt x="627" y="52"/>
                </a:lnTo>
                <a:lnTo>
                  <a:pt x="588" y="13"/>
                </a:lnTo>
                <a:lnTo>
                  <a:pt x="537" y="13"/>
                </a:lnTo>
                <a:lnTo>
                  <a:pt x="499" y="0"/>
                </a:lnTo>
                <a:lnTo>
                  <a:pt x="461" y="0"/>
                </a:lnTo>
                <a:lnTo>
                  <a:pt x="410" y="13"/>
                </a:lnTo>
                <a:lnTo>
                  <a:pt x="371" y="13"/>
                </a:lnTo>
                <a:lnTo>
                  <a:pt x="345" y="13"/>
                </a:lnTo>
                <a:lnTo>
                  <a:pt x="281" y="39"/>
                </a:lnTo>
                <a:lnTo>
                  <a:pt x="230" y="52"/>
                </a:lnTo>
                <a:lnTo>
                  <a:pt x="204" y="65"/>
                </a:lnTo>
                <a:lnTo>
                  <a:pt x="166" y="104"/>
                </a:lnTo>
                <a:lnTo>
                  <a:pt x="127" y="130"/>
                </a:lnTo>
                <a:lnTo>
                  <a:pt x="76" y="156"/>
                </a:lnTo>
                <a:lnTo>
                  <a:pt x="54" y="23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258078" name="Rectangle 30"/>
          <p:cNvSpPr>
            <a:spLocks noChangeArrowheads="1"/>
          </p:cNvSpPr>
          <p:nvPr/>
        </p:nvSpPr>
        <p:spPr bwMode="auto">
          <a:xfrm>
            <a:off x="3902075" y="206056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79" name="Rectangle 31"/>
          <p:cNvSpPr>
            <a:spLocks noChangeArrowheads="1"/>
          </p:cNvSpPr>
          <p:nvPr/>
        </p:nvSpPr>
        <p:spPr bwMode="auto">
          <a:xfrm>
            <a:off x="4046538" y="220661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0" name="Rectangle 32"/>
          <p:cNvSpPr>
            <a:spLocks noChangeArrowheads="1"/>
          </p:cNvSpPr>
          <p:nvPr/>
        </p:nvSpPr>
        <p:spPr bwMode="auto">
          <a:xfrm>
            <a:off x="4189413" y="23510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1" name="Rectangle 33"/>
          <p:cNvSpPr>
            <a:spLocks noChangeArrowheads="1"/>
          </p:cNvSpPr>
          <p:nvPr/>
        </p:nvSpPr>
        <p:spPr bwMode="auto">
          <a:xfrm>
            <a:off x="4332288" y="249712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2" name="Rectangle 34"/>
          <p:cNvSpPr>
            <a:spLocks noChangeArrowheads="1"/>
          </p:cNvSpPr>
          <p:nvPr/>
        </p:nvSpPr>
        <p:spPr bwMode="auto">
          <a:xfrm>
            <a:off x="4471988" y="220661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3" name="Rectangle 35"/>
          <p:cNvSpPr>
            <a:spLocks noChangeArrowheads="1"/>
          </p:cNvSpPr>
          <p:nvPr/>
        </p:nvSpPr>
        <p:spPr bwMode="auto">
          <a:xfrm>
            <a:off x="3616325" y="26415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4" name="Rectangle 36"/>
          <p:cNvSpPr>
            <a:spLocks noChangeArrowheads="1"/>
          </p:cNvSpPr>
          <p:nvPr/>
        </p:nvSpPr>
        <p:spPr bwMode="auto">
          <a:xfrm>
            <a:off x="3616325" y="22780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5" name="Rectangle 37"/>
          <p:cNvSpPr>
            <a:spLocks noChangeArrowheads="1"/>
          </p:cNvSpPr>
          <p:nvPr/>
        </p:nvSpPr>
        <p:spPr bwMode="auto">
          <a:xfrm>
            <a:off x="3830638" y="249712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6" name="Rectangle 38"/>
          <p:cNvSpPr>
            <a:spLocks noChangeArrowheads="1"/>
          </p:cNvSpPr>
          <p:nvPr/>
        </p:nvSpPr>
        <p:spPr bwMode="auto">
          <a:xfrm>
            <a:off x="3659188" y="2411400"/>
            <a:ext cx="404812" cy="457200"/>
          </a:xfrm>
          <a:prstGeom prst="rect">
            <a:avLst/>
          </a:prstGeom>
          <a:noFill/>
          <a:ln w="9525">
            <a:noFill/>
            <a:miter lim="800000"/>
            <a:headEnd/>
            <a:tailEnd/>
          </a:ln>
          <a:effectLst/>
        </p:spPr>
        <p:txBody>
          <a:bodyPr wrap="none" lIns="92075" tIns="46038" rIns="92075" bIns="46038">
            <a:spAutoFit/>
          </a:bodyPr>
          <a:lstStyle/>
          <a:p>
            <a:pPr algn="ctr"/>
            <a:r>
              <a:rPr lang="en-US" sz="2400">
                <a:solidFill>
                  <a:schemeClr val="tx2"/>
                </a:solidFill>
              </a:rPr>
              <a:t>A</a:t>
            </a:r>
          </a:p>
        </p:txBody>
      </p:sp>
      <p:sp>
        <p:nvSpPr>
          <p:cNvPr id="258087" name="Freeform 39"/>
          <p:cNvSpPr>
            <a:spLocks/>
          </p:cNvSpPr>
          <p:nvPr/>
        </p:nvSpPr>
        <p:spPr bwMode="auto">
          <a:xfrm>
            <a:off x="3408363" y="3625838"/>
            <a:ext cx="1541462" cy="1404937"/>
          </a:xfrm>
          <a:custGeom>
            <a:avLst/>
            <a:gdLst/>
            <a:ahLst/>
            <a:cxnLst>
              <a:cxn ang="0">
                <a:pos x="26" y="274"/>
              </a:cxn>
              <a:cxn ang="0">
                <a:pos x="26" y="361"/>
              </a:cxn>
              <a:cxn ang="0">
                <a:pos x="26" y="436"/>
              </a:cxn>
              <a:cxn ang="0">
                <a:pos x="13" y="510"/>
              </a:cxn>
              <a:cxn ang="0">
                <a:pos x="0" y="597"/>
              </a:cxn>
              <a:cxn ang="0">
                <a:pos x="0" y="659"/>
              </a:cxn>
              <a:cxn ang="0">
                <a:pos x="0" y="722"/>
              </a:cxn>
              <a:cxn ang="0">
                <a:pos x="54" y="797"/>
              </a:cxn>
              <a:cxn ang="0">
                <a:pos x="134" y="846"/>
              </a:cxn>
              <a:cxn ang="0">
                <a:pos x="215" y="859"/>
              </a:cxn>
              <a:cxn ang="0">
                <a:pos x="282" y="884"/>
              </a:cxn>
              <a:cxn ang="0">
                <a:pos x="363" y="884"/>
              </a:cxn>
              <a:cxn ang="0">
                <a:pos x="431" y="846"/>
              </a:cxn>
              <a:cxn ang="0">
                <a:pos x="525" y="797"/>
              </a:cxn>
              <a:cxn ang="0">
                <a:pos x="579" y="759"/>
              </a:cxn>
              <a:cxn ang="0">
                <a:pos x="646" y="709"/>
              </a:cxn>
              <a:cxn ang="0">
                <a:pos x="740" y="734"/>
              </a:cxn>
              <a:cxn ang="0">
                <a:pos x="821" y="722"/>
              </a:cxn>
              <a:cxn ang="0">
                <a:pos x="902" y="659"/>
              </a:cxn>
              <a:cxn ang="0">
                <a:pos x="929" y="597"/>
              </a:cxn>
              <a:cxn ang="0">
                <a:pos x="970" y="522"/>
              </a:cxn>
              <a:cxn ang="0">
                <a:pos x="970" y="460"/>
              </a:cxn>
              <a:cxn ang="0">
                <a:pos x="970" y="385"/>
              </a:cxn>
              <a:cxn ang="0">
                <a:pos x="956" y="312"/>
              </a:cxn>
              <a:cxn ang="0">
                <a:pos x="929" y="249"/>
              </a:cxn>
              <a:cxn ang="0">
                <a:pos x="902" y="174"/>
              </a:cxn>
              <a:cxn ang="0">
                <a:pos x="848" y="124"/>
              </a:cxn>
              <a:cxn ang="0">
                <a:pos x="767" y="87"/>
              </a:cxn>
              <a:cxn ang="0">
                <a:pos x="700" y="74"/>
              </a:cxn>
              <a:cxn ang="0">
                <a:pos x="619" y="12"/>
              </a:cxn>
              <a:cxn ang="0">
                <a:pos x="525" y="0"/>
              </a:cxn>
              <a:cxn ang="0">
                <a:pos x="431" y="12"/>
              </a:cxn>
              <a:cxn ang="0">
                <a:pos x="363" y="12"/>
              </a:cxn>
              <a:cxn ang="0">
                <a:pos x="242" y="50"/>
              </a:cxn>
              <a:cxn ang="0">
                <a:pos x="174" y="100"/>
              </a:cxn>
              <a:cxn ang="0">
                <a:pos x="80" y="149"/>
              </a:cxn>
            </a:cxnLst>
            <a:rect l="0" t="0" r="r" b="b"/>
            <a:pathLst>
              <a:path w="971" h="885">
                <a:moveTo>
                  <a:pt x="57" y="222"/>
                </a:moveTo>
                <a:lnTo>
                  <a:pt x="26" y="274"/>
                </a:lnTo>
                <a:lnTo>
                  <a:pt x="26" y="323"/>
                </a:lnTo>
                <a:lnTo>
                  <a:pt x="26" y="361"/>
                </a:lnTo>
                <a:lnTo>
                  <a:pt x="26" y="398"/>
                </a:lnTo>
                <a:lnTo>
                  <a:pt x="26" y="436"/>
                </a:lnTo>
                <a:lnTo>
                  <a:pt x="13" y="473"/>
                </a:lnTo>
                <a:lnTo>
                  <a:pt x="13" y="510"/>
                </a:lnTo>
                <a:lnTo>
                  <a:pt x="0" y="548"/>
                </a:lnTo>
                <a:lnTo>
                  <a:pt x="0" y="597"/>
                </a:lnTo>
                <a:lnTo>
                  <a:pt x="0" y="623"/>
                </a:lnTo>
                <a:lnTo>
                  <a:pt x="0" y="659"/>
                </a:lnTo>
                <a:lnTo>
                  <a:pt x="0" y="685"/>
                </a:lnTo>
                <a:lnTo>
                  <a:pt x="0" y="722"/>
                </a:lnTo>
                <a:lnTo>
                  <a:pt x="26" y="759"/>
                </a:lnTo>
                <a:lnTo>
                  <a:pt x="54" y="797"/>
                </a:lnTo>
                <a:lnTo>
                  <a:pt x="94" y="821"/>
                </a:lnTo>
                <a:lnTo>
                  <a:pt x="134" y="846"/>
                </a:lnTo>
                <a:lnTo>
                  <a:pt x="161" y="859"/>
                </a:lnTo>
                <a:lnTo>
                  <a:pt x="215" y="859"/>
                </a:lnTo>
                <a:lnTo>
                  <a:pt x="242" y="871"/>
                </a:lnTo>
                <a:lnTo>
                  <a:pt x="282" y="884"/>
                </a:lnTo>
                <a:lnTo>
                  <a:pt x="310" y="884"/>
                </a:lnTo>
                <a:lnTo>
                  <a:pt x="363" y="884"/>
                </a:lnTo>
                <a:lnTo>
                  <a:pt x="391" y="871"/>
                </a:lnTo>
                <a:lnTo>
                  <a:pt x="431" y="846"/>
                </a:lnTo>
                <a:lnTo>
                  <a:pt x="485" y="821"/>
                </a:lnTo>
                <a:lnTo>
                  <a:pt x="525" y="797"/>
                </a:lnTo>
                <a:lnTo>
                  <a:pt x="552" y="771"/>
                </a:lnTo>
                <a:lnTo>
                  <a:pt x="579" y="759"/>
                </a:lnTo>
                <a:lnTo>
                  <a:pt x="606" y="734"/>
                </a:lnTo>
                <a:lnTo>
                  <a:pt x="646" y="709"/>
                </a:lnTo>
                <a:lnTo>
                  <a:pt x="700" y="709"/>
                </a:lnTo>
                <a:lnTo>
                  <a:pt x="740" y="734"/>
                </a:lnTo>
                <a:lnTo>
                  <a:pt x="781" y="722"/>
                </a:lnTo>
                <a:lnTo>
                  <a:pt x="821" y="722"/>
                </a:lnTo>
                <a:lnTo>
                  <a:pt x="862" y="696"/>
                </a:lnTo>
                <a:lnTo>
                  <a:pt x="902" y="659"/>
                </a:lnTo>
                <a:lnTo>
                  <a:pt x="929" y="623"/>
                </a:lnTo>
                <a:lnTo>
                  <a:pt x="929" y="597"/>
                </a:lnTo>
                <a:lnTo>
                  <a:pt x="956" y="560"/>
                </a:lnTo>
                <a:lnTo>
                  <a:pt x="970" y="522"/>
                </a:lnTo>
                <a:lnTo>
                  <a:pt x="970" y="486"/>
                </a:lnTo>
                <a:lnTo>
                  <a:pt x="970" y="460"/>
                </a:lnTo>
                <a:lnTo>
                  <a:pt x="970" y="423"/>
                </a:lnTo>
                <a:lnTo>
                  <a:pt x="970" y="385"/>
                </a:lnTo>
                <a:lnTo>
                  <a:pt x="970" y="348"/>
                </a:lnTo>
                <a:lnTo>
                  <a:pt x="956" y="312"/>
                </a:lnTo>
                <a:lnTo>
                  <a:pt x="956" y="286"/>
                </a:lnTo>
                <a:lnTo>
                  <a:pt x="929" y="249"/>
                </a:lnTo>
                <a:lnTo>
                  <a:pt x="915" y="211"/>
                </a:lnTo>
                <a:lnTo>
                  <a:pt x="902" y="174"/>
                </a:lnTo>
                <a:lnTo>
                  <a:pt x="876" y="137"/>
                </a:lnTo>
                <a:lnTo>
                  <a:pt x="848" y="124"/>
                </a:lnTo>
                <a:lnTo>
                  <a:pt x="808" y="100"/>
                </a:lnTo>
                <a:lnTo>
                  <a:pt x="767" y="87"/>
                </a:lnTo>
                <a:lnTo>
                  <a:pt x="727" y="74"/>
                </a:lnTo>
                <a:lnTo>
                  <a:pt x="700" y="74"/>
                </a:lnTo>
                <a:lnTo>
                  <a:pt x="659" y="50"/>
                </a:lnTo>
                <a:lnTo>
                  <a:pt x="619" y="12"/>
                </a:lnTo>
                <a:lnTo>
                  <a:pt x="565" y="12"/>
                </a:lnTo>
                <a:lnTo>
                  <a:pt x="525" y="0"/>
                </a:lnTo>
                <a:lnTo>
                  <a:pt x="485" y="0"/>
                </a:lnTo>
                <a:lnTo>
                  <a:pt x="431" y="12"/>
                </a:lnTo>
                <a:lnTo>
                  <a:pt x="391" y="12"/>
                </a:lnTo>
                <a:lnTo>
                  <a:pt x="363" y="12"/>
                </a:lnTo>
                <a:lnTo>
                  <a:pt x="296" y="37"/>
                </a:lnTo>
                <a:lnTo>
                  <a:pt x="242" y="50"/>
                </a:lnTo>
                <a:lnTo>
                  <a:pt x="215" y="62"/>
                </a:lnTo>
                <a:lnTo>
                  <a:pt x="174" y="100"/>
                </a:lnTo>
                <a:lnTo>
                  <a:pt x="134" y="124"/>
                </a:lnTo>
                <a:lnTo>
                  <a:pt x="80" y="149"/>
                </a:lnTo>
                <a:lnTo>
                  <a:pt x="57" y="2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258088" name="Rectangle 40"/>
          <p:cNvSpPr>
            <a:spLocks noChangeArrowheads="1"/>
          </p:cNvSpPr>
          <p:nvPr/>
        </p:nvSpPr>
        <p:spPr bwMode="auto">
          <a:xfrm>
            <a:off x="3937000" y="36448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89" name="Rectangle 41"/>
          <p:cNvSpPr>
            <a:spLocks noChangeArrowheads="1"/>
          </p:cNvSpPr>
          <p:nvPr/>
        </p:nvSpPr>
        <p:spPr bwMode="auto">
          <a:xfrm>
            <a:off x="4087813" y="37845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0" name="Rectangle 42"/>
          <p:cNvSpPr>
            <a:spLocks noChangeArrowheads="1"/>
          </p:cNvSpPr>
          <p:nvPr/>
        </p:nvSpPr>
        <p:spPr bwMode="auto">
          <a:xfrm>
            <a:off x="4238625" y="39227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1" name="Rectangle 43"/>
          <p:cNvSpPr>
            <a:spLocks noChangeArrowheads="1"/>
          </p:cNvSpPr>
          <p:nvPr/>
        </p:nvSpPr>
        <p:spPr bwMode="auto">
          <a:xfrm>
            <a:off x="4387850" y="40624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2" name="Rectangle 44"/>
          <p:cNvSpPr>
            <a:spLocks noChangeArrowheads="1"/>
          </p:cNvSpPr>
          <p:nvPr/>
        </p:nvSpPr>
        <p:spPr bwMode="auto">
          <a:xfrm>
            <a:off x="4535488" y="37845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3" name="Rectangle 45"/>
          <p:cNvSpPr>
            <a:spLocks noChangeArrowheads="1"/>
          </p:cNvSpPr>
          <p:nvPr/>
        </p:nvSpPr>
        <p:spPr bwMode="auto">
          <a:xfrm>
            <a:off x="3635375" y="420051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4" name="Rectangle 46"/>
          <p:cNvSpPr>
            <a:spLocks noChangeArrowheads="1"/>
          </p:cNvSpPr>
          <p:nvPr/>
        </p:nvSpPr>
        <p:spPr bwMode="auto">
          <a:xfrm>
            <a:off x="3635375" y="38528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5" name="Rectangle 47"/>
          <p:cNvSpPr>
            <a:spLocks noChangeArrowheads="1"/>
          </p:cNvSpPr>
          <p:nvPr/>
        </p:nvSpPr>
        <p:spPr bwMode="auto">
          <a:xfrm>
            <a:off x="3860800" y="40624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6" name="Rectangle 48"/>
          <p:cNvSpPr>
            <a:spLocks noChangeArrowheads="1"/>
          </p:cNvSpPr>
          <p:nvPr/>
        </p:nvSpPr>
        <p:spPr bwMode="auto">
          <a:xfrm>
            <a:off x="3635375" y="36448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7" name="Rectangle 49"/>
          <p:cNvSpPr>
            <a:spLocks noChangeArrowheads="1"/>
          </p:cNvSpPr>
          <p:nvPr/>
        </p:nvSpPr>
        <p:spPr bwMode="auto">
          <a:xfrm>
            <a:off x="4387850" y="343692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8" name="Rectangle 50"/>
          <p:cNvSpPr>
            <a:spLocks noChangeArrowheads="1"/>
          </p:cNvSpPr>
          <p:nvPr/>
        </p:nvSpPr>
        <p:spPr bwMode="auto">
          <a:xfrm>
            <a:off x="3786188" y="39925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099" name="Rectangle 51"/>
          <p:cNvSpPr>
            <a:spLocks noChangeArrowheads="1"/>
          </p:cNvSpPr>
          <p:nvPr/>
        </p:nvSpPr>
        <p:spPr bwMode="auto">
          <a:xfrm>
            <a:off x="3937000" y="33670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0" name="Freeform 52"/>
          <p:cNvSpPr>
            <a:spLocks/>
          </p:cNvSpPr>
          <p:nvPr/>
        </p:nvSpPr>
        <p:spPr bwMode="auto">
          <a:xfrm>
            <a:off x="5237163" y="3702038"/>
            <a:ext cx="1465262" cy="1404937"/>
          </a:xfrm>
          <a:custGeom>
            <a:avLst/>
            <a:gdLst/>
            <a:ahLst/>
            <a:cxnLst>
              <a:cxn ang="0">
                <a:pos x="25" y="274"/>
              </a:cxn>
              <a:cxn ang="0">
                <a:pos x="25" y="361"/>
              </a:cxn>
              <a:cxn ang="0">
                <a:pos x="25" y="436"/>
              </a:cxn>
              <a:cxn ang="0">
                <a:pos x="13" y="510"/>
              </a:cxn>
              <a:cxn ang="0">
                <a:pos x="0" y="597"/>
              </a:cxn>
              <a:cxn ang="0">
                <a:pos x="0" y="659"/>
              </a:cxn>
              <a:cxn ang="0">
                <a:pos x="0" y="722"/>
              </a:cxn>
              <a:cxn ang="0">
                <a:pos x="51" y="797"/>
              </a:cxn>
              <a:cxn ang="0">
                <a:pos x="127" y="846"/>
              </a:cxn>
              <a:cxn ang="0">
                <a:pos x="204" y="859"/>
              </a:cxn>
              <a:cxn ang="0">
                <a:pos x="268" y="884"/>
              </a:cxn>
              <a:cxn ang="0">
                <a:pos x="345" y="884"/>
              </a:cxn>
              <a:cxn ang="0">
                <a:pos x="410" y="846"/>
              </a:cxn>
              <a:cxn ang="0">
                <a:pos x="499" y="797"/>
              </a:cxn>
              <a:cxn ang="0">
                <a:pos x="551" y="759"/>
              </a:cxn>
              <a:cxn ang="0">
                <a:pos x="614" y="709"/>
              </a:cxn>
              <a:cxn ang="0">
                <a:pos x="704" y="734"/>
              </a:cxn>
              <a:cxn ang="0">
                <a:pos x="781" y="722"/>
              </a:cxn>
              <a:cxn ang="0">
                <a:pos x="858" y="659"/>
              </a:cxn>
              <a:cxn ang="0">
                <a:pos x="883" y="597"/>
              </a:cxn>
              <a:cxn ang="0">
                <a:pos x="922" y="522"/>
              </a:cxn>
              <a:cxn ang="0">
                <a:pos x="922" y="460"/>
              </a:cxn>
              <a:cxn ang="0">
                <a:pos x="922" y="385"/>
              </a:cxn>
              <a:cxn ang="0">
                <a:pos x="908" y="312"/>
              </a:cxn>
              <a:cxn ang="0">
                <a:pos x="883" y="249"/>
              </a:cxn>
              <a:cxn ang="0">
                <a:pos x="858" y="174"/>
              </a:cxn>
              <a:cxn ang="0">
                <a:pos x="806" y="124"/>
              </a:cxn>
              <a:cxn ang="0">
                <a:pos x="729" y="87"/>
              </a:cxn>
              <a:cxn ang="0">
                <a:pos x="665" y="74"/>
              </a:cxn>
              <a:cxn ang="0">
                <a:pos x="588" y="12"/>
              </a:cxn>
              <a:cxn ang="0">
                <a:pos x="499" y="0"/>
              </a:cxn>
              <a:cxn ang="0">
                <a:pos x="410" y="12"/>
              </a:cxn>
              <a:cxn ang="0">
                <a:pos x="345" y="12"/>
              </a:cxn>
              <a:cxn ang="0">
                <a:pos x="230" y="50"/>
              </a:cxn>
              <a:cxn ang="0">
                <a:pos x="166" y="100"/>
              </a:cxn>
              <a:cxn ang="0">
                <a:pos x="76" y="149"/>
              </a:cxn>
            </a:cxnLst>
            <a:rect l="0" t="0" r="r" b="b"/>
            <a:pathLst>
              <a:path w="923" h="885">
                <a:moveTo>
                  <a:pt x="54" y="222"/>
                </a:moveTo>
                <a:lnTo>
                  <a:pt x="25" y="274"/>
                </a:lnTo>
                <a:lnTo>
                  <a:pt x="25" y="323"/>
                </a:lnTo>
                <a:lnTo>
                  <a:pt x="25" y="361"/>
                </a:lnTo>
                <a:lnTo>
                  <a:pt x="25" y="398"/>
                </a:lnTo>
                <a:lnTo>
                  <a:pt x="25" y="436"/>
                </a:lnTo>
                <a:lnTo>
                  <a:pt x="13" y="473"/>
                </a:lnTo>
                <a:lnTo>
                  <a:pt x="13" y="510"/>
                </a:lnTo>
                <a:lnTo>
                  <a:pt x="0" y="548"/>
                </a:lnTo>
                <a:lnTo>
                  <a:pt x="0" y="597"/>
                </a:lnTo>
                <a:lnTo>
                  <a:pt x="0" y="623"/>
                </a:lnTo>
                <a:lnTo>
                  <a:pt x="0" y="659"/>
                </a:lnTo>
                <a:lnTo>
                  <a:pt x="0" y="685"/>
                </a:lnTo>
                <a:lnTo>
                  <a:pt x="0" y="722"/>
                </a:lnTo>
                <a:lnTo>
                  <a:pt x="25" y="759"/>
                </a:lnTo>
                <a:lnTo>
                  <a:pt x="51" y="797"/>
                </a:lnTo>
                <a:lnTo>
                  <a:pt x="90" y="821"/>
                </a:lnTo>
                <a:lnTo>
                  <a:pt x="127" y="846"/>
                </a:lnTo>
                <a:lnTo>
                  <a:pt x="153" y="859"/>
                </a:lnTo>
                <a:lnTo>
                  <a:pt x="204" y="859"/>
                </a:lnTo>
                <a:lnTo>
                  <a:pt x="230" y="871"/>
                </a:lnTo>
                <a:lnTo>
                  <a:pt x="268" y="884"/>
                </a:lnTo>
                <a:lnTo>
                  <a:pt x="294" y="884"/>
                </a:lnTo>
                <a:lnTo>
                  <a:pt x="345" y="884"/>
                </a:lnTo>
                <a:lnTo>
                  <a:pt x="371" y="871"/>
                </a:lnTo>
                <a:lnTo>
                  <a:pt x="410" y="846"/>
                </a:lnTo>
                <a:lnTo>
                  <a:pt x="461" y="821"/>
                </a:lnTo>
                <a:lnTo>
                  <a:pt x="499" y="797"/>
                </a:lnTo>
                <a:lnTo>
                  <a:pt x="524" y="771"/>
                </a:lnTo>
                <a:lnTo>
                  <a:pt x="551" y="759"/>
                </a:lnTo>
                <a:lnTo>
                  <a:pt x="576" y="734"/>
                </a:lnTo>
                <a:lnTo>
                  <a:pt x="614" y="709"/>
                </a:lnTo>
                <a:lnTo>
                  <a:pt x="665" y="709"/>
                </a:lnTo>
                <a:lnTo>
                  <a:pt x="704" y="734"/>
                </a:lnTo>
                <a:lnTo>
                  <a:pt x="742" y="722"/>
                </a:lnTo>
                <a:lnTo>
                  <a:pt x="781" y="722"/>
                </a:lnTo>
                <a:lnTo>
                  <a:pt x="819" y="696"/>
                </a:lnTo>
                <a:lnTo>
                  <a:pt x="858" y="659"/>
                </a:lnTo>
                <a:lnTo>
                  <a:pt x="883" y="623"/>
                </a:lnTo>
                <a:lnTo>
                  <a:pt x="883" y="597"/>
                </a:lnTo>
                <a:lnTo>
                  <a:pt x="908" y="560"/>
                </a:lnTo>
                <a:lnTo>
                  <a:pt x="922" y="522"/>
                </a:lnTo>
                <a:lnTo>
                  <a:pt x="922" y="486"/>
                </a:lnTo>
                <a:lnTo>
                  <a:pt x="922" y="460"/>
                </a:lnTo>
                <a:lnTo>
                  <a:pt x="922" y="423"/>
                </a:lnTo>
                <a:lnTo>
                  <a:pt x="922" y="385"/>
                </a:lnTo>
                <a:lnTo>
                  <a:pt x="922" y="348"/>
                </a:lnTo>
                <a:lnTo>
                  <a:pt x="908" y="312"/>
                </a:lnTo>
                <a:lnTo>
                  <a:pt x="908" y="286"/>
                </a:lnTo>
                <a:lnTo>
                  <a:pt x="883" y="249"/>
                </a:lnTo>
                <a:lnTo>
                  <a:pt x="870" y="211"/>
                </a:lnTo>
                <a:lnTo>
                  <a:pt x="858" y="174"/>
                </a:lnTo>
                <a:lnTo>
                  <a:pt x="832" y="137"/>
                </a:lnTo>
                <a:lnTo>
                  <a:pt x="806" y="124"/>
                </a:lnTo>
                <a:lnTo>
                  <a:pt x="768" y="100"/>
                </a:lnTo>
                <a:lnTo>
                  <a:pt x="729" y="87"/>
                </a:lnTo>
                <a:lnTo>
                  <a:pt x="691" y="74"/>
                </a:lnTo>
                <a:lnTo>
                  <a:pt x="665" y="74"/>
                </a:lnTo>
                <a:lnTo>
                  <a:pt x="627" y="50"/>
                </a:lnTo>
                <a:lnTo>
                  <a:pt x="588" y="12"/>
                </a:lnTo>
                <a:lnTo>
                  <a:pt x="537" y="12"/>
                </a:lnTo>
                <a:lnTo>
                  <a:pt x="499" y="0"/>
                </a:lnTo>
                <a:lnTo>
                  <a:pt x="461" y="0"/>
                </a:lnTo>
                <a:lnTo>
                  <a:pt x="410" y="12"/>
                </a:lnTo>
                <a:lnTo>
                  <a:pt x="371" y="12"/>
                </a:lnTo>
                <a:lnTo>
                  <a:pt x="345" y="12"/>
                </a:lnTo>
                <a:lnTo>
                  <a:pt x="281" y="37"/>
                </a:lnTo>
                <a:lnTo>
                  <a:pt x="230" y="50"/>
                </a:lnTo>
                <a:lnTo>
                  <a:pt x="204" y="62"/>
                </a:lnTo>
                <a:lnTo>
                  <a:pt x="166" y="100"/>
                </a:lnTo>
                <a:lnTo>
                  <a:pt x="127" y="124"/>
                </a:lnTo>
                <a:lnTo>
                  <a:pt x="76" y="149"/>
                </a:lnTo>
                <a:lnTo>
                  <a:pt x="54" y="2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258101" name="Rectangle 53"/>
          <p:cNvSpPr>
            <a:spLocks noChangeArrowheads="1"/>
          </p:cNvSpPr>
          <p:nvPr/>
        </p:nvSpPr>
        <p:spPr bwMode="auto">
          <a:xfrm>
            <a:off x="5727700" y="37210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2" name="Rectangle 54"/>
          <p:cNvSpPr>
            <a:spLocks noChangeArrowheads="1"/>
          </p:cNvSpPr>
          <p:nvPr/>
        </p:nvSpPr>
        <p:spPr bwMode="auto">
          <a:xfrm>
            <a:off x="5872163" y="38607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3" name="Rectangle 55"/>
          <p:cNvSpPr>
            <a:spLocks noChangeArrowheads="1"/>
          </p:cNvSpPr>
          <p:nvPr/>
        </p:nvSpPr>
        <p:spPr bwMode="auto">
          <a:xfrm>
            <a:off x="6015038" y="39989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4" name="Rectangle 56"/>
          <p:cNvSpPr>
            <a:spLocks noChangeArrowheads="1"/>
          </p:cNvSpPr>
          <p:nvPr/>
        </p:nvSpPr>
        <p:spPr bwMode="auto">
          <a:xfrm>
            <a:off x="6157913" y="41386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5" name="Rectangle 57"/>
          <p:cNvSpPr>
            <a:spLocks noChangeArrowheads="1"/>
          </p:cNvSpPr>
          <p:nvPr/>
        </p:nvSpPr>
        <p:spPr bwMode="auto">
          <a:xfrm>
            <a:off x="6300788" y="38607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6" name="Rectangle 58"/>
          <p:cNvSpPr>
            <a:spLocks noChangeArrowheads="1"/>
          </p:cNvSpPr>
          <p:nvPr/>
        </p:nvSpPr>
        <p:spPr bwMode="auto">
          <a:xfrm>
            <a:off x="5441950" y="427671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7" name="Rectangle 59"/>
          <p:cNvSpPr>
            <a:spLocks noChangeArrowheads="1"/>
          </p:cNvSpPr>
          <p:nvPr/>
        </p:nvSpPr>
        <p:spPr bwMode="auto">
          <a:xfrm>
            <a:off x="5441950" y="39290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8" name="Rectangle 60"/>
          <p:cNvSpPr>
            <a:spLocks noChangeArrowheads="1"/>
          </p:cNvSpPr>
          <p:nvPr/>
        </p:nvSpPr>
        <p:spPr bwMode="auto">
          <a:xfrm>
            <a:off x="5656263" y="413860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09" name="Rectangle 61"/>
          <p:cNvSpPr>
            <a:spLocks noChangeArrowheads="1"/>
          </p:cNvSpPr>
          <p:nvPr/>
        </p:nvSpPr>
        <p:spPr bwMode="auto">
          <a:xfrm>
            <a:off x="5441950" y="37210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0" name="Rectangle 62"/>
          <p:cNvSpPr>
            <a:spLocks noChangeArrowheads="1"/>
          </p:cNvSpPr>
          <p:nvPr/>
        </p:nvSpPr>
        <p:spPr bwMode="auto">
          <a:xfrm>
            <a:off x="6157913" y="351312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1" name="Rectangle 63"/>
          <p:cNvSpPr>
            <a:spLocks noChangeArrowheads="1"/>
          </p:cNvSpPr>
          <p:nvPr/>
        </p:nvSpPr>
        <p:spPr bwMode="auto">
          <a:xfrm>
            <a:off x="5584825" y="4068750"/>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2" name="Rectangle 64"/>
          <p:cNvSpPr>
            <a:spLocks noChangeArrowheads="1"/>
          </p:cNvSpPr>
          <p:nvPr/>
        </p:nvSpPr>
        <p:spPr bwMode="auto">
          <a:xfrm>
            <a:off x="5727700" y="34432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3" name="Freeform 65"/>
          <p:cNvSpPr>
            <a:spLocks/>
          </p:cNvSpPr>
          <p:nvPr/>
        </p:nvSpPr>
        <p:spPr bwMode="auto">
          <a:xfrm>
            <a:off x="5313363" y="2025638"/>
            <a:ext cx="1389062" cy="1404937"/>
          </a:xfrm>
          <a:custGeom>
            <a:avLst/>
            <a:gdLst/>
            <a:ahLst/>
            <a:cxnLst>
              <a:cxn ang="0">
                <a:pos x="24" y="274"/>
              </a:cxn>
              <a:cxn ang="0">
                <a:pos x="24" y="361"/>
              </a:cxn>
              <a:cxn ang="0">
                <a:pos x="24" y="436"/>
              </a:cxn>
              <a:cxn ang="0">
                <a:pos x="12" y="510"/>
              </a:cxn>
              <a:cxn ang="0">
                <a:pos x="0" y="597"/>
              </a:cxn>
              <a:cxn ang="0">
                <a:pos x="0" y="659"/>
              </a:cxn>
              <a:cxn ang="0">
                <a:pos x="0" y="722"/>
              </a:cxn>
              <a:cxn ang="0">
                <a:pos x="48" y="797"/>
              </a:cxn>
              <a:cxn ang="0">
                <a:pos x="121" y="846"/>
              </a:cxn>
              <a:cxn ang="0">
                <a:pos x="194" y="859"/>
              </a:cxn>
              <a:cxn ang="0">
                <a:pos x="254" y="884"/>
              </a:cxn>
              <a:cxn ang="0">
                <a:pos x="327" y="884"/>
              </a:cxn>
              <a:cxn ang="0">
                <a:pos x="388" y="846"/>
              </a:cxn>
              <a:cxn ang="0">
                <a:pos x="473" y="797"/>
              </a:cxn>
              <a:cxn ang="0">
                <a:pos x="522" y="759"/>
              </a:cxn>
              <a:cxn ang="0">
                <a:pos x="582" y="709"/>
              </a:cxn>
              <a:cxn ang="0">
                <a:pos x="667" y="734"/>
              </a:cxn>
              <a:cxn ang="0">
                <a:pos x="740" y="722"/>
              </a:cxn>
              <a:cxn ang="0">
                <a:pos x="813" y="659"/>
              </a:cxn>
              <a:cxn ang="0">
                <a:pos x="837" y="597"/>
              </a:cxn>
              <a:cxn ang="0">
                <a:pos x="874" y="522"/>
              </a:cxn>
              <a:cxn ang="0">
                <a:pos x="874" y="460"/>
              </a:cxn>
              <a:cxn ang="0">
                <a:pos x="874" y="385"/>
              </a:cxn>
              <a:cxn ang="0">
                <a:pos x="861" y="312"/>
              </a:cxn>
              <a:cxn ang="0">
                <a:pos x="837" y="249"/>
              </a:cxn>
              <a:cxn ang="0">
                <a:pos x="813" y="174"/>
              </a:cxn>
              <a:cxn ang="0">
                <a:pos x="764" y="124"/>
              </a:cxn>
              <a:cxn ang="0">
                <a:pos x="691" y="87"/>
              </a:cxn>
              <a:cxn ang="0">
                <a:pos x="631" y="74"/>
              </a:cxn>
              <a:cxn ang="0">
                <a:pos x="558" y="12"/>
              </a:cxn>
              <a:cxn ang="0">
                <a:pos x="473" y="0"/>
              </a:cxn>
              <a:cxn ang="0">
                <a:pos x="388" y="12"/>
              </a:cxn>
              <a:cxn ang="0">
                <a:pos x="327" y="12"/>
              </a:cxn>
              <a:cxn ang="0">
                <a:pos x="218" y="50"/>
              </a:cxn>
              <a:cxn ang="0">
                <a:pos x="157" y="100"/>
              </a:cxn>
              <a:cxn ang="0">
                <a:pos x="72" y="149"/>
              </a:cxn>
            </a:cxnLst>
            <a:rect l="0" t="0" r="r" b="b"/>
            <a:pathLst>
              <a:path w="875" h="885">
                <a:moveTo>
                  <a:pt x="51" y="222"/>
                </a:moveTo>
                <a:lnTo>
                  <a:pt x="24" y="274"/>
                </a:lnTo>
                <a:lnTo>
                  <a:pt x="24" y="323"/>
                </a:lnTo>
                <a:lnTo>
                  <a:pt x="24" y="361"/>
                </a:lnTo>
                <a:lnTo>
                  <a:pt x="24" y="398"/>
                </a:lnTo>
                <a:lnTo>
                  <a:pt x="24" y="436"/>
                </a:lnTo>
                <a:lnTo>
                  <a:pt x="12" y="473"/>
                </a:lnTo>
                <a:lnTo>
                  <a:pt x="12" y="510"/>
                </a:lnTo>
                <a:lnTo>
                  <a:pt x="0" y="548"/>
                </a:lnTo>
                <a:lnTo>
                  <a:pt x="0" y="597"/>
                </a:lnTo>
                <a:lnTo>
                  <a:pt x="0" y="623"/>
                </a:lnTo>
                <a:lnTo>
                  <a:pt x="0" y="659"/>
                </a:lnTo>
                <a:lnTo>
                  <a:pt x="0" y="685"/>
                </a:lnTo>
                <a:lnTo>
                  <a:pt x="0" y="722"/>
                </a:lnTo>
                <a:lnTo>
                  <a:pt x="24" y="759"/>
                </a:lnTo>
                <a:lnTo>
                  <a:pt x="48" y="797"/>
                </a:lnTo>
                <a:lnTo>
                  <a:pt x="85" y="821"/>
                </a:lnTo>
                <a:lnTo>
                  <a:pt x="121" y="846"/>
                </a:lnTo>
                <a:lnTo>
                  <a:pt x="145" y="859"/>
                </a:lnTo>
                <a:lnTo>
                  <a:pt x="194" y="859"/>
                </a:lnTo>
                <a:lnTo>
                  <a:pt x="218" y="871"/>
                </a:lnTo>
                <a:lnTo>
                  <a:pt x="254" y="884"/>
                </a:lnTo>
                <a:lnTo>
                  <a:pt x="279" y="884"/>
                </a:lnTo>
                <a:lnTo>
                  <a:pt x="327" y="884"/>
                </a:lnTo>
                <a:lnTo>
                  <a:pt x="352" y="871"/>
                </a:lnTo>
                <a:lnTo>
                  <a:pt x="388" y="846"/>
                </a:lnTo>
                <a:lnTo>
                  <a:pt x="437" y="821"/>
                </a:lnTo>
                <a:lnTo>
                  <a:pt x="473" y="797"/>
                </a:lnTo>
                <a:lnTo>
                  <a:pt x="497" y="771"/>
                </a:lnTo>
                <a:lnTo>
                  <a:pt x="522" y="759"/>
                </a:lnTo>
                <a:lnTo>
                  <a:pt x="546" y="734"/>
                </a:lnTo>
                <a:lnTo>
                  <a:pt x="582" y="709"/>
                </a:lnTo>
                <a:lnTo>
                  <a:pt x="631" y="709"/>
                </a:lnTo>
                <a:lnTo>
                  <a:pt x="667" y="734"/>
                </a:lnTo>
                <a:lnTo>
                  <a:pt x="704" y="722"/>
                </a:lnTo>
                <a:lnTo>
                  <a:pt x="740" y="722"/>
                </a:lnTo>
                <a:lnTo>
                  <a:pt x="776" y="696"/>
                </a:lnTo>
                <a:lnTo>
                  <a:pt x="813" y="659"/>
                </a:lnTo>
                <a:lnTo>
                  <a:pt x="837" y="623"/>
                </a:lnTo>
                <a:lnTo>
                  <a:pt x="837" y="597"/>
                </a:lnTo>
                <a:lnTo>
                  <a:pt x="861" y="560"/>
                </a:lnTo>
                <a:lnTo>
                  <a:pt x="874" y="522"/>
                </a:lnTo>
                <a:lnTo>
                  <a:pt x="874" y="486"/>
                </a:lnTo>
                <a:lnTo>
                  <a:pt x="874" y="460"/>
                </a:lnTo>
                <a:lnTo>
                  <a:pt x="874" y="423"/>
                </a:lnTo>
                <a:lnTo>
                  <a:pt x="874" y="385"/>
                </a:lnTo>
                <a:lnTo>
                  <a:pt x="874" y="348"/>
                </a:lnTo>
                <a:lnTo>
                  <a:pt x="861" y="312"/>
                </a:lnTo>
                <a:lnTo>
                  <a:pt x="861" y="286"/>
                </a:lnTo>
                <a:lnTo>
                  <a:pt x="837" y="249"/>
                </a:lnTo>
                <a:lnTo>
                  <a:pt x="825" y="211"/>
                </a:lnTo>
                <a:lnTo>
                  <a:pt x="813" y="174"/>
                </a:lnTo>
                <a:lnTo>
                  <a:pt x="789" y="137"/>
                </a:lnTo>
                <a:lnTo>
                  <a:pt x="764" y="124"/>
                </a:lnTo>
                <a:lnTo>
                  <a:pt x="728" y="100"/>
                </a:lnTo>
                <a:lnTo>
                  <a:pt x="691" y="87"/>
                </a:lnTo>
                <a:lnTo>
                  <a:pt x="655" y="74"/>
                </a:lnTo>
                <a:lnTo>
                  <a:pt x="631" y="74"/>
                </a:lnTo>
                <a:lnTo>
                  <a:pt x="594" y="50"/>
                </a:lnTo>
                <a:lnTo>
                  <a:pt x="558" y="12"/>
                </a:lnTo>
                <a:lnTo>
                  <a:pt x="509" y="12"/>
                </a:lnTo>
                <a:lnTo>
                  <a:pt x="473" y="0"/>
                </a:lnTo>
                <a:lnTo>
                  <a:pt x="437" y="0"/>
                </a:lnTo>
                <a:lnTo>
                  <a:pt x="388" y="12"/>
                </a:lnTo>
                <a:lnTo>
                  <a:pt x="352" y="12"/>
                </a:lnTo>
                <a:lnTo>
                  <a:pt x="327" y="12"/>
                </a:lnTo>
                <a:lnTo>
                  <a:pt x="267" y="37"/>
                </a:lnTo>
                <a:lnTo>
                  <a:pt x="218" y="50"/>
                </a:lnTo>
                <a:lnTo>
                  <a:pt x="194" y="62"/>
                </a:lnTo>
                <a:lnTo>
                  <a:pt x="157" y="100"/>
                </a:lnTo>
                <a:lnTo>
                  <a:pt x="121" y="124"/>
                </a:lnTo>
                <a:lnTo>
                  <a:pt x="72" y="149"/>
                </a:lnTo>
                <a:lnTo>
                  <a:pt x="51" y="222"/>
                </a:lnTo>
              </a:path>
            </a:pathLst>
          </a:custGeom>
          <a:noFill/>
          <a:ln w="25400" cap="rnd" cmpd="sng">
            <a:solidFill>
              <a:schemeClr val="tx1"/>
            </a:solidFill>
            <a:prstDash val="solid"/>
            <a:round/>
            <a:headEnd type="none" w="sm" len="sm"/>
            <a:tailEnd type="none" w="sm" len="sm"/>
          </a:ln>
          <a:effectLst/>
        </p:spPr>
        <p:txBody>
          <a:bodyPr/>
          <a:lstStyle/>
          <a:p>
            <a:endParaRPr lang="en-US"/>
          </a:p>
        </p:txBody>
      </p:sp>
      <p:sp>
        <p:nvSpPr>
          <p:cNvPr id="258114" name="Rectangle 66"/>
          <p:cNvSpPr>
            <a:spLocks noChangeArrowheads="1"/>
          </p:cNvSpPr>
          <p:nvPr/>
        </p:nvSpPr>
        <p:spPr bwMode="auto">
          <a:xfrm>
            <a:off x="6042025" y="23256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5" name="Rectangle 67"/>
          <p:cNvSpPr>
            <a:spLocks noChangeArrowheads="1"/>
          </p:cNvSpPr>
          <p:nvPr/>
        </p:nvSpPr>
        <p:spPr bwMode="auto">
          <a:xfrm>
            <a:off x="6176963" y="2465375"/>
            <a:ext cx="336550" cy="823913"/>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6" name="Rectangle 68"/>
          <p:cNvSpPr>
            <a:spLocks noChangeArrowheads="1"/>
          </p:cNvSpPr>
          <p:nvPr/>
        </p:nvSpPr>
        <p:spPr bwMode="auto">
          <a:xfrm>
            <a:off x="6311900" y="2187563"/>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58117" name="Rectangle 69"/>
          <p:cNvSpPr>
            <a:spLocks noChangeArrowheads="1"/>
          </p:cNvSpPr>
          <p:nvPr/>
        </p:nvSpPr>
        <p:spPr bwMode="auto">
          <a:xfrm>
            <a:off x="5616575" y="3173400"/>
            <a:ext cx="641350" cy="1555750"/>
          </a:xfrm>
          <a:prstGeom prst="rect">
            <a:avLst/>
          </a:prstGeom>
          <a:noFill/>
          <a:ln w="9525">
            <a:noFill/>
            <a:miter lim="800000"/>
            <a:headEnd/>
            <a:tailEnd/>
          </a:ln>
          <a:effectLst/>
        </p:spPr>
        <p:txBody>
          <a:bodyPr wrap="none" lIns="92075" tIns="46038" rIns="92075" bIns="46038">
            <a:spAutoFit/>
          </a:bodyPr>
          <a:lstStyle/>
          <a:p>
            <a:pPr algn="ctr"/>
            <a:r>
              <a:rPr lang="en-US" sz="9600">
                <a:solidFill>
                  <a:schemeClr val="tx2"/>
                </a:solidFill>
              </a:rPr>
              <a:t>.</a:t>
            </a:r>
            <a:r>
              <a:rPr lang="en-US" sz="4800">
                <a:solidFill>
                  <a:schemeClr val="tx2"/>
                </a:solidFill>
              </a:rPr>
              <a:t>.</a:t>
            </a:r>
          </a:p>
        </p:txBody>
      </p:sp>
      <p:sp>
        <p:nvSpPr>
          <p:cNvPr id="258118" name="Rectangle 70"/>
          <p:cNvSpPr>
            <a:spLocks noChangeArrowheads="1"/>
          </p:cNvSpPr>
          <p:nvPr/>
        </p:nvSpPr>
        <p:spPr bwMode="auto">
          <a:xfrm>
            <a:off x="3759200" y="3167050"/>
            <a:ext cx="641350" cy="1555750"/>
          </a:xfrm>
          <a:prstGeom prst="rect">
            <a:avLst/>
          </a:prstGeom>
          <a:noFill/>
          <a:ln w="9525">
            <a:noFill/>
            <a:miter lim="800000"/>
            <a:headEnd/>
            <a:tailEnd/>
          </a:ln>
          <a:effectLst/>
        </p:spPr>
        <p:txBody>
          <a:bodyPr wrap="none" lIns="92075" tIns="46038" rIns="92075" bIns="46038">
            <a:spAutoFit/>
          </a:bodyPr>
          <a:lstStyle/>
          <a:p>
            <a:pPr algn="ctr"/>
            <a:r>
              <a:rPr lang="en-US" sz="9600">
                <a:solidFill>
                  <a:schemeClr val="tx2"/>
                </a:solidFill>
              </a:rPr>
              <a:t>.</a:t>
            </a:r>
            <a:r>
              <a:rPr lang="en-US" sz="4800">
                <a:solidFill>
                  <a:schemeClr val="tx2"/>
                </a:solidFill>
              </a:rPr>
              <a:t>.</a:t>
            </a:r>
          </a:p>
        </p:txBody>
      </p:sp>
      <p:sp>
        <p:nvSpPr>
          <p:cNvPr id="258119" name="Rectangle 71"/>
          <p:cNvSpPr>
            <a:spLocks noChangeArrowheads="1"/>
          </p:cNvSpPr>
          <p:nvPr/>
        </p:nvSpPr>
        <p:spPr bwMode="auto">
          <a:xfrm>
            <a:off x="5492750" y="3856025"/>
            <a:ext cx="387350" cy="457200"/>
          </a:xfrm>
          <a:prstGeom prst="rect">
            <a:avLst/>
          </a:prstGeom>
          <a:noFill/>
          <a:ln w="9525">
            <a:noFill/>
            <a:miter lim="800000"/>
            <a:headEnd/>
            <a:tailEnd/>
          </a:ln>
          <a:effectLst/>
        </p:spPr>
        <p:txBody>
          <a:bodyPr wrap="none" lIns="92075" tIns="46038" rIns="92075" bIns="46038">
            <a:spAutoFit/>
          </a:bodyPr>
          <a:lstStyle/>
          <a:p>
            <a:pPr algn="ctr"/>
            <a:r>
              <a:rPr lang="en-US" sz="2400">
                <a:solidFill>
                  <a:schemeClr val="tx2"/>
                </a:solidFill>
              </a:rPr>
              <a:t>C</a:t>
            </a:r>
          </a:p>
        </p:txBody>
      </p:sp>
      <p:sp>
        <p:nvSpPr>
          <p:cNvPr id="258120" name="Rectangle 72"/>
          <p:cNvSpPr>
            <a:spLocks noChangeArrowheads="1"/>
          </p:cNvSpPr>
          <p:nvPr/>
        </p:nvSpPr>
        <p:spPr bwMode="auto">
          <a:xfrm>
            <a:off x="3667125" y="3779825"/>
            <a:ext cx="387350" cy="457200"/>
          </a:xfrm>
          <a:prstGeom prst="rect">
            <a:avLst/>
          </a:prstGeom>
          <a:noFill/>
          <a:ln w="9525">
            <a:noFill/>
            <a:miter lim="800000"/>
            <a:headEnd/>
            <a:tailEnd/>
          </a:ln>
          <a:effectLst/>
        </p:spPr>
        <p:txBody>
          <a:bodyPr wrap="none" lIns="92075" tIns="46038" rIns="92075" bIns="46038">
            <a:spAutoFit/>
          </a:bodyPr>
          <a:lstStyle/>
          <a:p>
            <a:pPr algn="ctr"/>
            <a:r>
              <a:rPr lang="en-US" sz="2400">
                <a:solidFill>
                  <a:schemeClr val="tx2"/>
                </a:solidFill>
              </a:rPr>
              <a:t>B</a:t>
            </a:r>
          </a:p>
        </p:txBody>
      </p:sp>
      <p:sp>
        <p:nvSpPr>
          <p:cNvPr id="258121" name="Line 73"/>
          <p:cNvSpPr>
            <a:spLocks noChangeShapeType="1"/>
          </p:cNvSpPr>
          <p:nvPr/>
        </p:nvSpPr>
        <p:spPr bwMode="auto">
          <a:xfrm>
            <a:off x="5870575" y="2884475"/>
            <a:ext cx="0" cy="1370012"/>
          </a:xfrm>
          <a:prstGeom prst="line">
            <a:avLst/>
          </a:prstGeom>
          <a:noFill/>
          <a:ln w="25400">
            <a:solidFill>
              <a:schemeClr val="accent2"/>
            </a:solidFill>
            <a:round/>
            <a:headEnd type="stealth" w="med" len="lg"/>
            <a:tailEnd type="stealth" w="med" len="lg"/>
          </a:ln>
          <a:effectLst/>
        </p:spPr>
        <p:txBody>
          <a:bodyPr wrap="none" anchor="ctr"/>
          <a:lstStyle/>
          <a:p>
            <a:endParaRPr lang="en-US"/>
          </a:p>
        </p:txBody>
      </p:sp>
      <p:sp>
        <p:nvSpPr>
          <p:cNvPr id="258122" name="Line 74"/>
          <p:cNvSpPr>
            <a:spLocks noChangeShapeType="1"/>
          </p:cNvSpPr>
          <p:nvPr/>
        </p:nvSpPr>
        <p:spPr bwMode="auto">
          <a:xfrm>
            <a:off x="6378575" y="3573450"/>
            <a:ext cx="379413" cy="0"/>
          </a:xfrm>
          <a:prstGeom prst="line">
            <a:avLst/>
          </a:prstGeom>
          <a:noFill/>
          <a:ln w="25400">
            <a:solidFill>
              <a:schemeClr val="accent2"/>
            </a:solidFill>
            <a:round/>
            <a:headEnd type="stealth" w="med" len="lg"/>
            <a:tailEnd type="none" w="sm" len="sm"/>
          </a:ln>
          <a:effectLst/>
        </p:spPr>
        <p:txBody>
          <a:bodyPr wrap="none" anchor="ctr"/>
          <a:lstStyle/>
          <a:p>
            <a:endParaRPr lang="en-US"/>
          </a:p>
        </p:txBody>
      </p:sp>
      <p:sp>
        <p:nvSpPr>
          <p:cNvPr id="258123" name="Line 75"/>
          <p:cNvSpPr>
            <a:spLocks noChangeShapeType="1"/>
          </p:cNvSpPr>
          <p:nvPr/>
        </p:nvSpPr>
        <p:spPr bwMode="auto">
          <a:xfrm flipH="1">
            <a:off x="4340225" y="1754175"/>
            <a:ext cx="455613" cy="608013"/>
          </a:xfrm>
          <a:prstGeom prst="line">
            <a:avLst/>
          </a:prstGeom>
          <a:noFill/>
          <a:ln w="25400">
            <a:solidFill>
              <a:schemeClr val="accent2"/>
            </a:solidFill>
            <a:round/>
            <a:headEnd type="none" w="sm" len="sm"/>
            <a:tailEnd type="stealth" w="med" len="lg"/>
          </a:ln>
          <a:effectLst/>
        </p:spPr>
        <p:txBody>
          <a:bodyPr wrap="none" anchor="ctr"/>
          <a:lstStyle/>
          <a:p>
            <a:endParaRPr lang="en-US"/>
          </a:p>
        </p:txBody>
      </p:sp>
      <p:sp>
        <p:nvSpPr>
          <p:cNvPr id="258124" name="Rectangle 76"/>
          <p:cNvSpPr>
            <a:spLocks noChangeArrowheads="1"/>
          </p:cNvSpPr>
          <p:nvPr/>
        </p:nvSpPr>
        <p:spPr bwMode="auto">
          <a:xfrm>
            <a:off x="4803775" y="1537002"/>
            <a:ext cx="4315284" cy="342274"/>
          </a:xfrm>
          <a:prstGeom prst="rect">
            <a:avLst/>
          </a:prstGeom>
          <a:noFill/>
          <a:ln w="9525">
            <a:noFill/>
            <a:miter lim="800000"/>
            <a:headEnd/>
            <a:tailEnd/>
          </a:ln>
          <a:effectLst/>
        </p:spPr>
        <p:txBody>
          <a:bodyPr wrap="none" lIns="92075" tIns="46038" rIns="92075" bIns="46038">
            <a:spAutoFit/>
          </a:bodyPr>
          <a:lstStyle/>
          <a:p>
            <a:pPr>
              <a:lnSpc>
                <a:spcPct val="90000"/>
              </a:lnSpc>
            </a:pPr>
            <a:r>
              <a:rPr lang="en-US" dirty="0"/>
              <a:t>Perceptions/Ratings for one respondent</a:t>
            </a:r>
          </a:p>
        </p:txBody>
      </p:sp>
      <p:sp>
        <p:nvSpPr>
          <p:cNvPr id="258125" name="Rectangle 77"/>
          <p:cNvSpPr>
            <a:spLocks noChangeArrowheads="1"/>
          </p:cNvSpPr>
          <p:nvPr/>
        </p:nvSpPr>
        <p:spPr bwMode="auto">
          <a:xfrm>
            <a:off x="4138613" y="1841488"/>
            <a:ext cx="336550" cy="823912"/>
          </a:xfrm>
          <a:prstGeom prst="rect">
            <a:avLst/>
          </a:prstGeom>
          <a:noFill/>
          <a:ln w="9525">
            <a:noFill/>
            <a:miter lim="800000"/>
            <a:headEnd/>
            <a:tailEnd/>
          </a:ln>
          <a:effectLst/>
        </p:spPr>
        <p:txBody>
          <a:bodyPr wrap="none" lIns="92075" tIns="46038" rIns="92075" bIns="46038">
            <a:spAutoFit/>
          </a:bodyPr>
          <a:lstStyle/>
          <a:p>
            <a:pPr algn="ctr"/>
            <a:r>
              <a:rPr lang="en-US" sz="4800">
                <a:solidFill>
                  <a:schemeClr val="tx2"/>
                </a:solidFill>
              </a:rPr>
              <a:t>.</a:t>
            </a:r>
          </a:p>
        </p:txBody>
      </p:sp>
      <p:sp>
        <p:nvSpPr>
          <p:cNvPr id="2" name="TextBox 1"/>
          <p:cNvSpPr txBox="1"/>
          <p:nvPr/>
        </p:nvSpPr>
        <p:spPr>
          <a:xfrm>
            <a:off x="0" y="725147"/>
            <a:ext cx="5388485" cy="646331"/>
          </a:xfrm>
          <a:prstGeom prst="rect">
            <a:avLst/>
          </a:prstGeom>
          <a:noFill/>
        </p:spPr>
        <p:txBody>
          <a:bodyPr wrap="square" rtlCol="0">
            <a:spAutoFit/>
          </a:bodyPr>
          <a:lstStyle/>
          <a:p>
            <a:r>
              <a:rPr lang="en-US" dirty="0">
                <a:solidFill>
                  <a:srgbClr val="FF0000"/>
                </a:solidFill>
                <a:latin typeface="Eras Medium ITC" panose="020B0602030504020804" pitchFamily="34" charset="0"/>
              </a:rPr>
              <a:t>Segmenting market based on similarity in two dimensions and distances between cluster centers.</a:t>
            </a:r>
          </a:p>
        </p:txBody>
      </p:sp>
      <p:sp>
        <p:nvSpPr>
          <p:cNvPr id="3" name="TextBox 2"/>
          <p:cNvSpPr txBox="1"/>
          <p:nvPr/>
        </p:nvSpPr>
        <p:spPr>
          <a:xfrm>
            <a:off x="87694" y="1379506"/>
            <a:ext cx="3727427" cy="954107"/>
          </a:xfrm>
          <a:prstGeom prst="rect">
            <a:avLst/>
          </a:prstGeom>
          <a:noFill/>
        </p:spPr>
        <p:txBody>
          <a:bodyPr wrap="square" rtlCol="0">
            <a:spAutoFit/>
          </a:bodyPr>
          <a:lstStyle/>
          <a:p>
            <a:r>
              <a:rPr lang="en-US" sz="2000" b="1" u="sng" dirty="0">
                <a:latin typeface="Eras Medium ITC" panose="020B0602030504020804" pitchFamily="34" charset="0"/>
              </a:rPr>
              <a:t>Segmentation</a:t>
            </a:r>
            <a:r>
              <a:rPr lang="en-US" dirty="0">
                <a:latin typeface="Eras Medium ITC" panose="020B0602030504020804" pitchFamily="34" charset="0"/>
              </a:rPr>
              <a:t> by Finding Hidden Structure of Data!</a:t>
            </a:r>
          </a:p>
          <a:p>
            <a:r>
              <a:rPr lang="en-US" dirty="0">
                <a:latin typeface="Eras Medium ITC" panose="020B0602030504020804" pitchFamily="34" charset="0"/>
              </a:rPr>
              <a:t>-- Unsupervised Learning</a:t>
            </a:r>
          </a:p>
        </p:txBody>
      </p:sp>
    </p:spTree>
    <p:extLst>
      <p:ext uri="{BB962C8B-B14F-4D97-AF65-F5344CB8AC3E}">
        <p14:creationId xmlns:p14="http://schemas.microsoft.com/office/powerpoint/2010/main" val="239215635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2040977" y="553243"/>
            <a:ext cx="5288306" cy="813172"/>
          </a:xfrm>
          <a:prstGeom prst="rect">
            <a:avLst/>
          </a:prstGeom>
          <a:noFill/>
          <a:ln w="9525">
            <a:noFill/>
            <a:miter lim="800000"/>
            <a:headEnd/>
            <a:tailEnd/>
          </a:ln>
          <a:effectLst/>
        </p:spPr>
        <p:txBody>
          <a:bodyPr wrap="none" lIns="92075" tIns="46038" rIns="92075" bIns="46038">
            <a:spAutoFit/>
          </a:bodyPr>
          <a:lstStyle/>
          <a:p>
            <a:pPr algn="ctr">
              <a:lnSpc>
                <a:spcPct val="90000"/>
              </a:lnSpc>
            </a:pPr>
            <a:r>
              <a:rPr lang="en-US" sz="2600" b="1" u="sng" dirty="0">
                <a:latin typeface="Eras Medium ITC" panose="020B0602030504020804" pitchFamily="34" charset="0"/>
              </a:rPr>
              <a:t>METHODOLOGIES FOR </a:t>
            </a:r>
          </a:p>
          <a:p>
            <a:pPr algn="ctr">
              <a:lnSpc>
                <a:spcPct val="90000"/>
              </a:lnSpc>
            </a:pPr>
            <a:r>
              <a:rPr lang="en-US" sz="2600" b="1" u="sng" dirty="0">
                <a:latin typeface="Eras Medium ITC" panose="020B0602030504020804" pitchFamily="34" charset="0"/>
              </a:rPr>
              <a:t>MARKET SEGMENTATION</a:t>
            </a:r>
            <a:r>
              <a:rPr lang="en-US" sz="2600" b="1" dirty="0">
                <a:latin typeface="Eras Medium ITC" panose="020B0602030504020804" pitchFamily="34" charset="0"/>
              </a:rPr>
              <a:t>--”</a:t>
            </a:r>
            <a:r>
              <a:rPr lang="en-US" sz="2600" b="1" u="sng" dirty="0">
                <a:latin typeface="Eras Medium ITC" panose="020B0602030504020804" pitchFamily="34" charset="0"/>
              </a:rPr>
              <a:t>HOW</a:t>
            </a:r>
            <a:r>
              <a:rPr lang="en-US" sz="2600" b="1" dirty="0">
                <a:latin typeface="Eras Medium ITC" panose="020B0602030504020804" pitchFamily="34" charset="0"/>
              </a:rPr>
              <a:t>”</a:t>
            </a:r>
          </a:p>
        </p:txBody>
      </p:sp>
      <p:sp>
        <p:nvSpPr>
          <p:cNvPr id="264195" name="Rectangle 3"/>
          <p:cNvSpPr>
            <a:spLocks noChangeArrowheads="1"/>
          </p:cNvSpPr>
          <p:nvPr/>
        </p:nvSpPr>
        <p:spPr bwMode="auto">
          <a:xfrm>
            <a:off x="2246864" y="1828800"/>
            <a:ext cx="4695196" cy="493085"/>
          </a:xfrm>
          <a:prstGeom prst="rect">
            <a:avLst/>
          </a:prstGeom>
          <a:noFill/>
          <a:ln w="9525">
            <a:noFill/>
            <a:miter lim="800000"/>
            <a:headEnd/>
            <a:tailEnd/>
          </a:ln>
          <a:effectLst/>
        </p:spPr>
        <p:txBody>
          <a:bodyPr wrap="none" lIns="92075" tIns="46038" rIns="92075" bIns="46038">
            <a:spAutoFit/>
          </a:bodyPr>
          <a:lstStyle/>
          <a:p>
            <a:r>
              <a:rPr lang="en-US" sz="2600" b="1" u="sng" dirty="0">
                <a:latin typeface="Eras Medium ITC" panose="020B0602030504020804" pitchFamily="34" charset="0"/>
              </a:rPr>
              <a:t>Various Statistical Approaches</a:t>
            </a:r>
            <a:r>
              <a:rPr lang="en-US" sz="2600" b="1" dirty="0">
                <a:latin typeface="Eras Medium ITC" panose="020B0602030504020804" pitchFamily="34" charset="0"/>
              </a:rPr>
              <a:t>:</a:t>
            </a:r>
          </a:p>
        </p:txBody>
      </p:sp>
      <p:sp>
        <p:nvSpPr>
          <p:cNvPr id="264196" name="Rectangle 4"/>
          <p:cNvSpPr>
            <a:spLocks noChangeArrowheads="1"/>
          </p:cNvSpPr>
          <p:nvPr/>
        </p:nvSpPr>
        <p:spPr bwMode="auto">
          <a:xfrm>
            <a:off x="2027253" y="2590800"/>
            <a:ext cx="5001369" cy="3293851"/>
          </a:xfrm>
          <a:prstGeom prst="rect">
            <a:avLst/>
          </a:prstGeom>
          <a:noFill/>
          <a:ln w="9525">
            <a:noFill/>
            <a:miter lim="800000"/>
            <a:headEnd/>
            <a:tailEnd/>
          </a:ln>
          <a:effectLst/>
        </p:spPr>
        <p:txBody>
          <a:bodyPr wrap="none" lIns="92075" tIns="46038" rIns="92075" bIns="46038">
            <a:spAutoFit/>
          </a:bodyPr>
          <a:lstStyle/>
          <a:p>
            <a:pPr marL="457200" indent="-457200"/>
            <a:r>
              <a:rPr lang="en-US" sz="2600" dirty="0">
                <a:latin typeface="Eras Medium ITC" panose="020B0602030504020804" pitchFamily="34" charset="0"/>
              </a:rPr>
              <a:t>1.	CART</a:t>
            </a:r>
          </a:p>
          <a:p>
            <a:pPr marL="457200" indent="-457200"/>
            <a:r>
              <a:rPr lang="en-US" sz="2600" dirty="0">
                <a:latin typeface="Eras Medium ITC" panose="020B0602030504020804" pitchFamily="34" charset="0"/>
              </a:rPr>
              <a:t>2.	(Discrete) Multiple Regression</a:t>
            </a:r>
          </a:p>
          <a:p>
            <a:pPr marL="457200" indent="-457200"/>
            <a:r>
              <a:rPr lang="en-US" sz="2600" dirty="0">
                <a:latin typeface="Eras Medium ITC" panose="020B0602030504020804" pitchFamily="34" charset="0"/>
              </a:rPr>
              <a:t>3.	</a:t>
            </a:r>
            <a:r>
              <a:rPr lang="en-US" sz="2600" dirty="0">
                <a:solidFill>
                  <a:srgbClr val="FF0000"/>
                </a:solidFill>
                <a:latin typeface="Eras Medium ITC" panose="020B0602030504020804" pitchFamily="34" charset="0"/>
              </a:rPr>
              <a:t>Cluster Analysis</a:t>
            </a:r>
          </a:p>
          <a:p>
            <a:pPr marL="457200" indent="-457200"/>
            <a:r>
              <a:rPr lang="en-US" sz="2600" dirty="0">
                <a:latin typeface="Eras Medium ITC" panose="020B0602030504020804" pitchFamily="34" charset="0"/>
              </a:rPr>
              <a:t>4.	ANOVA, MANOVA</a:t>
            </a:r>
          </a:p>
          <a:p>
            <a:pPr marL="457200" indent="-457200"/>
            <a:r>
              <a:rPr lang="en-US" sz="2600" dirty="0">
                <a:latin typeface="Eras Medium ITC" panose="020B0602030504020804" pitchFamily="34" charset="0"/>
              </a:rPr>
              <a:t>5.	Discriminant Analysis</a:t>
            </a:r>
          </a:p>
          <a:p>
            <a:pPr marL="457200" indent="-457200"/>
            <a:r>
              <a:rPr lang="en-US" sz="2600" dirty="0">
                <a:latin typeface="Eras Medium ITC" panose="020B0602030504020804" pitchFamily="34" charset="0"/>
              </a:rPr>
              <a:t>6.	</a:t>
            </a:r>
            <a:r>
              <a:rPr lang="en-US" sz="2600" dirty="0">
                <a:solidFill>
                  <a:srgbClr val="FF0000"/>
                </a:solidFill>
                <a:latin typeface="Eras Medium ITC" panose="020B0602030504020804" pitchFamily="34" charset="0"/>
              </a:rPr>
              <a:t>Latent Structure Techniques</a:t>
            </a:r>
          </a:p>
          <a:p>
            <a:pPr marL="457200" indent="-457200"/>
            <a:r>
              <a:rPr lang="en-US" sz="2600" dirty="0">
                <a:latin typeface="Eras Medium ITC" panose="020B0602030504020804" pitchFamily="34" charset="0"/>
              </a:rPr>
              <a:t>7.  Multidimensional Scaling</a:t>
            </a:r>
          </a:p>
          <a:p>
            <a:pPr marL="457200" indent="-457200"/>
            <a:r>
              <a:rPr lang="en-US" sz="2600" dirty="0">
                <a:latin typeface="Eras Medium ITC" panose="020B0602030504020804" pitchFamily="34" charset="0"/>
              </a:rPr>
              <a:t>8.  Bayesian Methods, etc…….</a:t>
            </a:r>
          </a:p>
        </p:txBody>
      </p:sp>
      <p:sp>
        <p:nvSpPr>
          <p:cNvPr id="8"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31</a:t>
            </a:fld>
            <a:endParaRPr lang="en-US" dirty="0"/>
          </a:p>
        </p:txBody>
      </p:sp>
    </p:spTree>
    <p:extLst>
      <p:ext uri="{BB962C8B-B14F-4D97-AF65-F5344CB8AC3E}">
        <p14:creationId xmlns:p14="http://schemas.microsoft.com/office/powerpoint/2010/main" val="3182109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3733800"/>
            <a:ext cx="7886700" cy="1066800"/>
          </a:xfrm>
        </p:spPr>
        <p:txBody>
          <a:bodyPr>
            <a:normAutofit/>
          </a:bodyPr>
          <a:lstStyle/>
          <a:p>
            <a:pPr algn="ctr"/>
            <a:r>
              <a:rPr lang="en-US" dirty="0">
                <a:latin typeface="Eras Medium ITC" panose="020B0602030504020804" pitchFamily="34" charset="0"/>
              </a:rPr>
              <a:t>Clustering Methods </a:t>
            </a:r>
          </a:p>
        </p:txBody>
      </p:sp>
      <p:sp>
        <p:nvSpPr>
          <p:cNvPr id="4" name="슬라이드 번호 개체 틀 3"/>
          <p:cNvSpPr>
            <a:spLocks noGrp="1"/>
          </p:cNvSpPr>
          <p:nvPr>
            <p:ph type="sldNum" sz="quarter" idx="12"/>
          </p:nvPr>
        </p:nvSpPr>
        <p:spPr/>
        <p:txBody>
          <a:bodyPr/>
          <a:lstStyle/>
          <a:p>
            <a:fld id="{2EE8A9E9-CABF-40EA-AD60-F59542DE86E2}" type="slidenum">
              <a:rPr lang="en-US" smtClean="0">
                <a:solidFill>
                  <a:prstClr val="black">
                    <a:tint val="75000"/>
                  </a:prstClr>
                </a:solidFill>
              </a:rPr>
              <a:pPr/>
              <a:t>32</a:t>
            </a:fld>
            <a:endParaRPr lang="en-US">
              <a:solidFill>
                <a:prstClr val="black">
                  <a:tint val="75000"/>
                </a:prstClr>
              </a:solidFill>
            </a:endParaRPr>
          </a:p>
        </p:txBody>
      </p:sp>
      <p:pic>
        <p:nvPicPr>
          <p:cNvPr id="5" name="Picture 4"/>
          <p:cNvPicPr>
            <a:picLocks noChangeAspect="1"/>
          </p:cNvPicPr>
          <p:nvPr/>
        </p:nvPicPr>
        <p:blipFill>
          <a:blip r:embed="rId2"/>
          <a:stretch>
            <a:fillRect/>
          </a:stretch>
        </p:blipFill>
        <p:spPr>
          <a:xfrm>
            <a:off x="0" y="0"/>
            <a:ext cx="9143999" cy="3429000"/>
          </a:xfrm>
          <a:prstGeom prst="rect">
            <a:avLst/>
          </a:prstGeom>
        </p:spPr>
      </p:pic>
      <p:sp>
        <p:nvSpPr>
          <p:cNvPr id="3" name="TextBox 2"/>
          <p:cNvSpPr txBox="1"/>
          <p:nvPr/>
        </p:nvSpPr>
        <p:spPr>
          <a:xfrm>
            <a:off x="1828800" y="5127696"/>
            <a:ext cx="6096000" cy="1015663"/>
          </a:xfrm>
          <a:prstGeom prst="rect">
            <a:avLst/>
          </a:prstGeom>
          <a:noFill/>
        </p:spPr>
        <p:txBody>
          <a:bodyPr wrap="square" rtlCol="0">
            <a:spAutoFit/>
          </a:bodyPr>
          <a:lstStyle/>
          <a:p>
            <a:r>
              <a:rPr lang="en-US" sz="2000" dirty="0">
                <a:latin typeface="Eras Medium ITC" panose="020B0602030504020804" pitchFamily="34" charset="0"/>
              </a:rPr>
              <a:t>Hierarchical Clustering (distance based) old method</a:t>
            </a:r>
          </a:p>
          <a:p>
            <a:r>
              <a:rPr lang="en-US" sz="2000" dirty="0">
                <a:latin typeface="Eras Medium ITC" panose="020B0602030504020804" pitchFamily="34" charset="0"/>
              </a:rPr>
              <a:t>K-means Method (distance based)</a:t>
            </a:r>
          </a:p>
          <a:p>
            <a:r>
              <a:rPr lang="en-US" sz="2000" dirty="0">
                <a:latin typeface="Eras Medium ITC" panose="020B0602030504020804" pitchFamily="34" charset="0"/>
              </a:rPr>
              <a:t>Model-based Clustering (distribution assumption)</a:t>
            </a:r>
          </a:p>
        </p:txBody>
      </p:sp>
    </p:spTree>
    <p:extLst>
      <p:ext uri="{BB962C8B-B14F-4D97-AF65-F5344CB8AC3E}">
        <p14:creationId xmlns:p14="http://schemas.microsoft.com/office/powerpoint/2010/main" val="389156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xfrm>
            <a:off x="533400" y="609600"/>
            <a:ext cx="8077200" cy="641350"/>
          </a:xfrm>
          <a:noFill/>
          <a:ln w="38100" cmpd="dbl">
            <a:solidFill>
              <a:schemeClr val="tx1"/>
            </a:solidFill>
          </a:ln>
        </p:spPr>
        <p:txBody>
          <a:bodyPr/>
          <a:lstStyle/>
          <a:p>
            <a:pPr algn="ctr" eaLnBrk="1" hangingPunct="1"/>
            <a:r>
              <a:rPr lang="en-US" sz="3200" dirty="0">
                <a:latin typeface="Eras Medium ITC" panose="020B0602030504020804" pitchFamily="34" charset="0"/>
              </a:rPr>
              <a:t>Cluster Analysis</a:t>
            </a:r>
          </a:p>
        </p:txBody>
      </p:sp>
      <p:sp>
        <p:nvSpPr>
          <p:cNvPr id="16388" name="Rectangle 1027"/>
          <p:cNvSpPr>
            <a:spLocks noGrp="1" noChangeArrowheads="1"/>
          </p:cNvSpPr>
          <p:nvPr>
            <p:ph idx="1"/>
          </p:nvPr>
        </p:nvSpPr>
        <p:spPr>
          <a:xfrm>
            <a:off x="642169" y="1798281"/>
            <a:ext cx="7848600" cy="4584699"/>
          </a:xfrm>
        </p:spPr>
        <p:txBody>
          <a:bodyPr>
            <a:normAutofit/>
          </a:bodyPr>
          <a:lstStyle/>
          <a:p>
            <a:pPr algn="just" eaLnBrk="1" hangingPunct="1"/>
            <a:r>
              <a:rPr lang="en-US" sz="2800" dirty="0">
                <a:latin typeface="Eras Medium ITC" panose="020B0602030504020804" pitchFamily="34" charset="0"/>
              </a:rPr>
              <a:t>Cluster analysis is a technique used to </a:t>
            </a:r>
            <a:r>
              <a:rPr lang="en-US" sz="2800" dirty="0">
                <a:solidFill>
                  <a:srgbClr val="FF3300"/>
                </a:solidFill>
                <a:latin typeface="Eras Medium ITC" panose="020B0602030504020804" pitchFamily="34" charset="0"/>
              </a:rPr>
              <a:t>identify groups of ‘similar’ customers in a market</a:t>
            </a:r>
            <a:r>
              <a:rPr lang="en-US" sz="2800" dirty="0">
                <a:latin typeface="Eras Medium ITC" panose="020B0602030504020804" pitchFamily="34" charset="0"/>
              </a:rPr>
              <a:t> (can be </a:t>
            </a:r>
            <a:r>
              <a:rPr lang="en-US" sz="2800" i="1" dirty="0">
                <a:latin typeface="Eras Medium ITC" panose="020B0602030504020804" pitchFamily="34" charset="0"/>
              </a:rPr>
              <a:t>market segmentation</a:t>
            </a:r>
            <a:r>
              <a:rPr lang="en-US" sz="2800" dirty="0">
                <a:latin typeface="Eras Medium ITC" panose="020B0602030504020804" pitchFamily="34" charset="0"/>
              </a:rPr>
              <a:t>) – It’s Not Regression-Based Approach but matrix based approach.</a:t>
            </a:r>
          </a:p>
          <a:p>
            <a:pPr algn="just" eaLnBrk="1" hangingPunct="1">
              <a:buFontTx/>
              <a:buNone/>
            </a:pPr>
            <a:r>
              <a:rPr lang="en-US" sz="2800" dirty="0">
                <a:latin typeface="Eras Medium ITC" panose="020B0602030504020804" pitchFamily="34" charset="0"/>
              </a:rPr>
              <a:t> </a:t>
            </a:r>
          </a:p>
        </p:txBody>
      </p:sp>
      <p:sp>
        <p:nvSpPr>
          <p:cNvPr id="16386" name="Slide Number Placeholder 3"/>
          <p:cNvSpPr>
            <a:spLocks noGrp="1"/>
          </p:cNvSpPr>
          <p:nvPr>
            <p:ph type="sldNum" sz="quarter" idx="12"/>
          </p:nvPr>
        </p:nvSpPr>
        <p:spPr>
          <a:noFill/>
        </p:spPr>
        <p:txBody>
          <a:bodyPr/>
          <a:lstStyle/>
          <a:p>
            <a:fld id="{ED844284-E588-4B79-837E-1F541C860BBA}" type="slidenum">
              <a:rPr lang="en-US" smtClean="0"/>
              <a:pPr/>
              <a:t>33</a:t>
            </a:fld>
            <a:endParaRPr lang="en-US" dirty="0"/>
          </a:p>
        </p:txBody>
      </p:sp>
      <p:sp>
        <p:nvSpPr>
          <p:cNvPr id="5" name="Rectangle 3"/>
          <p:cNvSpPr txBox="1">
            <a:spLocks noChangeArrowheads="1"/>
          </p:cNvSpPr>
          <p:nvPr/>
        </p:nvSpPr>
        <p:spPr bwMode="auto">
          <a:xfrm>
            <a:off x="642169" y="3628104"/>
            <a:ext cx="7848600" cy="2133600"/>
          </a:xfrm>
          <a:prstGeom prst="rect">
            <a:avLst/>
          </a:prstGeom>
          <a:noFill/>
          <a:ln w="9525">
            <a:solidFill>
              <a:srgbClr val="FF3300"/>
            </a:solidFill>
            <a:miter lim="800000"/>
            <a:headEnd/>
            <a:tailEnd/>
          </a:ln>
          <a:effectLst/>
        </p:spPr>
        <p:txBody>
          <a:bodyPr/>
          <a:lstStyle/>
          <a:p>
            <a:pPr marL="342900" indent="-342900" eaLnBrk="1" hangingPunct="1">
              <a:spcBef>
                <a:spcPct val="20000"/>
              </a:spcBef>
              <a:defRPr/>
            </a:pPr>
            <a:r>
              <a:rPr lang="en-US" sz="3200" kern="0" dirty="0">
                <a:latin typeface="+mn-lt"/>
              </a:rPr>
              <a:t>	</a:t>
            </a:r>
            <a:r>
              <a:rPr lang="en-US" sz="3200" dirty="0">
                <a:latin typeface="Eras Medium ITC" panose="020B0602030504020804" pitchFamily="34" charset="0"/>
              </a:rPr>
              <a:t>Cluster analysis encompasses a number of different algorithms for grouping objects of similar kind into categories – Unsupervised Learning </a:t>
            </a:r>
          </a:p>
        </p:txBody>
      </p:sp>
    </p:spTree>
    <p:custDataLst>
      <p:tags r:id="rId1"/>
    </p:custDataLst>
  </p:cSld>
  <p:clrMapOvr>
    <a:masterClrMapping/>
  </p:clrMapOvr>
  <p:transition advTm="612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p:spPr>
        <p:txBody>
          <a:bodyPr/>
          <a:lstStyle/>
          <a:p>
            <a:fld id="{386F4475-76BD-4EAE-A02F-E5C7447EF091}" type="slidenum">
              <a:rPr lang="en-US" smtClean="0"/>
              <a:pPr/>
              <a:t>34</a:t>
            </a:fld>
            <a:endParaRPr lang="en-US" dirty="0"/>
          </a:p>
        </p:txBody>
      </p:sp>
      <p:pic>
        <p:nvPicPr>
          <p:cNvPr id="17411" name="Picture 2" descr="faces"/>
          <p:cNvPicPr>
            <a:picLocks noChangeAspect="1" noChangeArrowheads="1"/>
          </p:cNvPicPr>
          <p:nvPr/>
        </p:nvPicPr>
        <p:blipFill>
          <a:blip r:embed="rId3"/>
          <a:srcRect/>
          <a:stretch>
            <a:fillRect/>
          </a:stretch>
        </p:blipFill>
        <p:spPr bwMode="auto">
          <a:xfrm>
            <a:off x="1600200" y="1828800"/>
            <a:ext cx="6172200" cy="4495800"/>
          </a:xfrm>
          <a:prstGeom prst="rect">
            <a:avLst/>
          </a:prstGeom>
          <a:noFill/>
          <a:ln w="9525">
            <a:noFill/>
            <a:miter lim="800000"/>
            <a:headEnd/>
            <a:tailEnd/>
          </a:ln>
        </p:spPr>
      </p:pic>
      <p:sp>
        <p:nvSpPr>
          <p:cNvPr id="17412" name="TextBox 3"/>
          <p:cNvSpPr txBox="1">
            <a:spLocks noChangeArrowheads="1"/>
          </p:cNvSpPr>
          <p:nvPr/>
        </p:nvSpPr>
        <p:spPr bwMode="auto">
          <a:xfrm>
            <a:off x="838200" y="533400"/>
            <a:ext cx="7997702" cy="523220"/>
          </a:xfrm>
          <a:prstGeom prst="rect">
            <a:avLst/>
          </a:prstGeom>
          <a:noFill/>
          <a:ln w="9525">
            <a:noFill/>
            <a:miter lim="800000"/>
            <a:headEnd/>
            <a:tailEnd/>
          </a:ln>
        </p:spPr>
        <p:txBody>
          <a:bodyPr wrap="none">
            <a:spAutoFit/>
          </a:bodyPr>
          <a:lstStyle/>
          <a:p>
            <a:r>
              <a:rPr lang="en-US" sz="2800" dirty="0">
                <a:latin typeface="Eras Medium ITC" panose="020B0602030504020804" pitchFamily="34" charset="0"/>
              </a:rPr>
              <a:t>Starting example: What do we mean by “similar”?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2"/>
          </p:nvPr>
        </p:nvSpPr>
        <p:spPr>
          <a:noFill/>
        </p:spPr>
        <p:txBody>
          <a:bodyPr/>
          <a:lstStyle/>
          <a:p>
            <a:fld id="{A73539A3-58A8-429C-BA20-24E965F92A10}" type="slidenum">
              <a:rPr lang="en-US" smtClean="0"/>
              <a:pPr/>
              <a:t>35</a:t>
            </a:fld>
            <a:endParaRPr lang="en-US" dirty="0"/>
          </a:p>
        </p:txBody>
      </p:sp>
      <p:grpSp>
        <p:nvGrpSpPr>
          <p:cNvPr id="18435" name="Group 2"/>
          <p:cNvGrpSpPr>
            <a:grpSpLocks/>
          </p:cNvGrpSpPr>
          <p:nvPr/>
        </p:nvGrpSpPr>
        <p:grpSpPr bwMode="auto">
          <a:xfrm>
            <a:off x="457200" y="747713"/>
            <a:ext cx="8153400" cy="5791200"/>
            <a:chOff x="-2" y="-2"/>
            <a:chExt cx="1811" cy="5588"/>
          </a:xfrm>
        </p:grpSpPr>
        <p:grpSp>
          <p:nvGrpSpPr>
            <p:cNvPr id="18436" name="Group 3"/>
            <p:cNvGrpSpPr>
              <a:grpSpLocks/>
            </p:cNvGrpSpPr>
            <p:nvPr/>
          </p:nvGrpSpPr>
          <p:grpSpPr bwMode="auto">
            <a:xfrm>
              <a:off x="0" y="0"/>
              <a:ext cx="1807" cy="5584"/>
              <a:chOff x="0" y="0"/>
              <a:chExt cx="1807" cy="5584"/>
            </a:xfrm>
          </p:grpSpPr>
          <p:grpSp>
            <p:nvGrpSpPr>
              <p:cNvPr id="18438" name="Group 4"/>
              <p:cNvGrpSpPr>
                <a:grpSpLocks/>
              </p:cNvGrpSpPr>
              <p:nvPr/>
            </p:nvGrpSpPr>
            <p:grpSpPr bwMode="auto">
              <a:xfrm>
                <a:off x="0" y="0"/>
                <a:ext cx="457" cy="1898"/>
                <a:chOff x="0" y="0"/>
                <a:chExt cx="457" cy="1898"/>
              </a:xfrm>
            </p:grpSpPr>
            <p:sp>
              <p:nvSpPr>
                <p:cNvPr id="18670" name="Rectangle 5"/>
                <p:cNvSpPr>
                  <a:spLocks noChangeArrowheads="1"/>
                </p:cNvSpPr>
                <p:nvPr/>
              </p:nvSpPr>
              <p:spPr bwMode="auto">
                <a:xfrm>
                  <a:off x="0" y="0"/>
                  <a:ext cx="457" cy="1898"/>
                </a:xfrm>
                <a:prstGeom prst="rect">
                  <a:avLst/>
                </a:prstGeom>
                <a:noFill/>
                <a:ln w="9525">
                  <a:noFill/>
                  <a:miter lim="800000"/>
                  <a:headEnd/>
                  <a:tailEnd/>
                </a:ln>
              </p:spPr>
              <p:txBody>
                <a:bodyPr anchor="ctr"/>
                <a:lstStyle/>
                <a:p>
                  <a:pPr algn="ctr" eaLnBrk="1" hangingPunct="1"/>
                  <a:r>
                    <a:rPr lang="en-US" sz="2400" b="1" dirty="0">
                      <a:latin typeface="Times New Roman" pitchFamily="18" charset="0"/>
                    </a:rPr>
                    <a:t>case</a:t>
                  </a:r>
                  <a:endParaRPr lang="en-US" sz="2400" dirty="0">
                    <a:latin typeface="Times New Roman" pitchFamily="18" charset="0"/>
                  </a:endParaRPr>
                </a:p>
              </p:txBody>
            </p:sp>
            <p:sp>
              <p:nvSpPr>
                <p:cNvPr id="18671" name="Rectangle 6"/>
                <p:cNvSpPr>
                  <a:spLocks noChangeArrowheads="1"/>
                </p:cNvSpPr>
                <p:nvPr/>
              </p:nvSpPr>
              <p:spPr bwMode="auto">
                <a:xfrm>
                  <a:off x="0" y="0"/>
                  <a:ext cx="457" cy="1898"/>
                </a:xfrm>
                <a:prstGeom prst="rect">
                  <a:avLst/>
                </a:prstGeom>
                <a:noFill/>
                <a:ln w="7">
                  <a:solidFill>
                    <a:srgbClr val="A0A0A0"/>
                  </a:solidFill>
                  <a:miter lim="800000"/>
                  <a:headEnd/>
                  <a:tailEnd/>
                </a:ln>
              </p:spPr>
              <p:txBody>
                <a:bodyPr/>
                <a:lstStyle/>
                <a:p>
                  <a:endParaRPr lang="en-US" dirty="0"/>
                </a:p>
              </p:txBody>
            </p:sp>
          </p:grpSp>
          <p:grpSp>
            <p:nvGrpSpPr>
              <p:cNvPr id="18439" name="Group 7"/>
              <p:cNvGrpSpPr>
                <a:grpSpLocks/>
              </p:cNvGrpSpPr>
              <p:nvPr/>
            </p:nvGrpSpPr>
            <p:grpSpPr bwMode="auto">
              <a:xfrm>
                <a:off x="457" y="0"/>
                <a:ext cx="270" cy="1898"/>
                <a:chOff x="457" y="0"/>
                <a:chExt cx="270" cy="1898"/>
              </a:xfrm>
            </p:grpSpPr>
            <p:sp>
              <p:nvSpPr>
                <p:cNvPr id="18668" name="Rectangle 8"/>
                <p:cNvSpPr>
                  <a:spLocks noChangeArrowheads="1"/>
                </p:cNvSpPr>
                <p:nvPr/>
              </p:nvSpPr>
              <p:spPr bwMode="auto">
                <a:xfrm>
                  <a:off x="457" y="0"/>
                  <a:ext cx="270" cy="1898"/>
                </a:xfrm>
                <a:prstGeom prst="rect">
                  <a:avLst/>
                </a:prstGeom>
                <a:noFill/>
                <a:ln w="9525">
                  <a:noFill/>
                  <a:miter lim="800000"/>
                  <a:headEnd/>
                  <a:tailEnd/>
                </a:ln>
              </p:spPr>
              <p:txBody>
                <a:bodyPr anchor="ctr"/>
                <a:lstStyle/>
                <a:p>
                  <a:pPr algn="ctr" eaLnBrk="1" hangingPunct="1"/>
                  <a:r>
                    <a:rPr lang="en-US" sz="2400" b="1" dirty="0">
                      <a:latin typeface="Times New Roman" pitchFamily="18" charset="0"/>
                    </a:rPr>
                    <a:t>sex</a:t>
                  </a:r>
                  <a:endParaRPr lang="en-US" sz="2400" dirty="0">
                    <a:latin typeface="Times New Roman" pitchFamily="18" charset="0"/>
                  </a:endParaRPr>
                </a:p>
              </p:txBody>
            </p:sp>
            <p:sp>
              <p:nvSpPr>
                <p:cNvPr id="18669" name="Rectangle 9"/>
                <p:cNvSpPr>
                  <a:spLocks noChangeArrowheads="1"/>
                </p:cNvSpPr>
                <p:nvPr/>
              </p:nvSpPr>
              <p:spPr bwMode="auto">
                <a:xfrm>
                  <a:off x="457" y="0"/>
                  <a:ext cx="270" cy="1898"/>
                </a:xfrm>
                <a:prstGeom prst="rect">
                  <a:avLst/>
                </a:prstGeom>
                <a:noFill/>
                <a:ln w="7">
                  <a:solidFill>
                    <a:srgbClr val="A0A0A0"/>
                  </a:solidFill>
                  <a:miter lim="800000"/>
                  <a:headEnd/>
                  <a:tailEnd/>
                </a:ln>
              </p:spPr>
              <p:txBody>
                <a:bodyPr/>
                <a:lstStyle/>
                <a:p>
                  <a:endParaRPr lang="en-US" dirty="0"/>
                </a:p>
              </p:txBody>
            </p:sp>
          </p:grpSp>
          <p:grpSp>
            <p:nvGrpSpPr>
              <p:cNvPr id="18440" name="Group 10"/>
              <p:cNvGrpSpPr>
                <a:grpSpLocks/>
              </p:cNvGrpSpPr>
              <p:nvPr/>
            </p:nvGrpSpPr>
            <p:grpSpPr bwMode="auto">
              <a:xfrm>
                <a:off x="727" y="0"/>
                <a:ext cx="270" cy="1898"/>
                <a:chOff x="727" y="0"/>
                <a:chExt cx="270" cy="1898"/>
              </a:xfrm>
            </p:grpSpPr>
            <p:sp>
              <p:nvSpPr>
                <p:cNvPr id="18666" name="Rectangle 11"/>
                <p:cNvSpPr>
                  <a:spLocks noChangeArrowheads="1"/>
                </p:cNvSpPr>
                <p:nvPr/>
              </p:nvSpPr>
              <p:spPr bwMode="auto">
                <a:xfrm>
                  <a:off x="727" y="0"/>
                  <a:ext cx="270" cy="1898"/>
                </a:xfrm>
                <a:prstGeom prst="rect">
                  <a:avLst/>
                </a:prstGeom>
                <a:noFill/>
                <a:ln w="9525">
                  <a:noFill/>
                  <a:miter lim="800000"/>
                  <a:headEnd/>
                  <a:tailEnd/>
                </a:ln>
              </p:spPr>
              <p:txBody>
                <a:bodyPr anchor="ctr"/>
                <a:lstStyle/>
                <a:p>
                  <a:pPr algn="ctr" eaLnBrk="1" hangingPunct="1"/>
                  <a:r>
                    <a:rPr lang="en-US" sz="2400" b="1" dirty="0">
                      <a:latin typeface="Times New Roman" pitchFamily="18" charset="0"/>
                    </a:rPr>
                    <a:t>glasses</a:t>
                  </a:r>
                  <a:endParaRPr lang="en-US" sz="2400" dirty="0">
                    <a:latin typeface="Times New Roman" pitchFamily="18" charset="0"/>
                  </a:endParaRPr>
                </a:p>
              </p:txBody>
            </p:sp>
            <p:sp>
              <p:nvSpPr>
                <p:cNvPr id="18667" name="Rectangle 12"/>
                <p:cNvSpPr>
                  <a:spLocks noChangeArrowheads="1"/>
                </p:cNvSpPr>
                <p:nvPr/>
              </p:nvSpPr>
              <p:spPr bwMode="auto">
                <a:xfrm>
                  <a:off x="727" y="0"/>
                  <a:ext cx="270" cy="1898"/>
                </a:xfrm>
                <a:prstGeom prst="rect">
                  <a:avLst/>
                </a:prstGeom>
                <a:noFill/>
                <a:ln w="7">
                  <a:solidFill>
                    <a:srgbClr val="A0A0A0"/>
                  </a:solidFill>
                  <a:miter lim="800000"/>
                  <a:headEnd/>
                  <a:tailEnd/>
                </a:ln>
              </p:spPr>
              <p:txBody>
                <a:bodyPr/>
                <a:lstStyle/>
                <a:p>
                  <a:endParaRPr lang="en-US" dirty="0"/>
                </a:p>
              </p:txBody>
            </p:sp>
          </p:grpSp>
          <p:grpSp>
            <p:nvGrpSpPr>
              <p:cNvPr id="18441" name="Group 13"/>
              <p:cNvGrpSpPr>
                <a:grpSpLocks/>
              </p:cNvGrpSpPr>
              <p:nvPr/>
            </p:nvGrpSpPr>
            <p:grpSpPr bwMode="auto">
              <a:xfrm>
                <a:off x="997" y="0"/>
                <a:ext cx="270" cy="1898"/>
                <a:chOff x="997" y="0"/>
                <a:chExt cx="270" cy="1898"/>
              </a:xfrm>
            </p:grpSpPr>
            <p:sp>
              <p:nvSpPr>
                <p:cNvPr id="18664" name="Rectangle 14"/>
                <p:cNvSpPr>
                  <a:spLocks noChangeArrowheads="1"/>
                </p:cNvSpPr>
                <p:nvPr/>
              </p:nvSpPr>
              <p:spPr bwMode="auto">
                <a:xfrm>
                  <a:off x="997" y="0"/>
                  <a:ext cx="270" cy="1898"/>
                </a:xfrm>
                <a:prstGeom prst="rect">
                  <a:avLst/>
                </a:prstGeom>
                <a:noFill/>
                <a:ln w="9525">
                  <a:noFill/>
                  <a:miter lim="800000"/>
                  <a:headEnd/>
                  <a:tailEnd/>
                </a:ln>
              </p:spPr>
              <p:txBody>
                <a:bodyPr anchor="ctr"/>
                <a:lstStyle/>
                <a:p>
                  <a:pPr algn="ctr" eaLnBrk="1" hangingPunct="1"/>
                  <a:r>
                    <a:rPr lang="en-US" sz="1600" b="1" dirty="0">
                      <a:latin typeface="Times New Roman" pitchFamily="18" charset="0"/>
                    </a:rPr>
                    <a:t>moustache</a:t>
                  </a:r>
                  <a:endParaRPr lang="en-US" sz="1600" dirty="0">
                    <a:latin typeface="Times New Roman" pitchFamily="18" charset="0"/>
                  </a:endParaRPr>
                </a:p>
              </p:txBody>
            </p:sp>
            <p:sp>
              <p:nvSpPr>
                <p:cNvPr id="18665" name="Rectangle 15"/>
                <p:cNvSpPr>
                  <a:spLocks noChangeArrowheads="1"/>
                </p:cNvSpPr>
                <p:nvPr/>
              </p:nvSpPr>
              <p:spPr bwMode="auto">
                <a:xfrm>
                  <a:off x="997" y="0"/>
                  <a:ext cx="270" cy="1898"/>
                </a:xfrm>
                <a:prstGeom prst="rect">
                  <a:avLst/>
                </a:prstGeom>
                <a:noFill/>
                <a:ln w="7">
                  <a:solidFill>
                    <a:srgbClr val="A0A0A0"/>
                  </a:solidFill>
                  <a:miter lim="800000"/>
                  <a:headEnd/>
                  <a:tailEnd/>
                </a:ln>
              </p:spPr>
              <p:txBody>
                <a:bodyPr/>
                <a:lstStyle/>
                <a:p>
                  <a:endParaRPr lang="en-US" dirty="0"/>
                </a:p>
              </p:txBody>
            </p:sp>
          </p:grpSp>
          <p:grpSp>
            <p:nvGrpSpPr>
              <p:cNvPr id="18442" name="Group 16"/>
              <p:cNvGrpSpPr>
                <a:grpSpLocks/>
              </p:cNvGrpSpPr>
              <p:nvPr/>
            </p:nvGrpSpPr>
            <p:grpSpPr bwMode="auto">
              <a:xfrm>
                <a:off x="1267" y="0"/>
                <a:ext cx="270" cy="1898"/>
                <a:chOff x="1267" y="0"/>
                <a:chExt cx="270" cy="1898"/>
              </a:xfrm>
            </p:grpSpPr>
            <p:sp>
              <p:nvSpPr>
                <p:cNvPr id="18662" name="Rectangle 17"/>
                <p:cNvSpPr>
                  <a:spLocks noChangeArrowheads="1"/>
                </p:cNvSpPr>
                <p:nvPr/>
              </p:nvSpPr>
              <p:spPr bwMode="auto">
                <a:xfrm>
                  <a:off x="1267" y="0"/>
                  <a:ext cx="270" cy="1898"/>
                </a:xfrm>
                <a:prstGeom prst="rect">
                  <a:avLst/>
                </a:prstGeom>
                <a:noFill/>
                <a:ln w="9525">
                  <a:noFill/>
                  <a:miter lim="800000"/>
                  <a:headEnd/>
                  <a:tailEnd/>
                </a:ln>
              </p:spPr>
              <p:txBody>
                <a:bodyPr anchor="ctr"/>
                <a:lstStyle/>
                <a:p>
                  <a:pPr algn="ctr" eaLnBrk="1" hangingPunct="1"/>
                  <a:r>
                    <a:rPr lang="en-US" sz="2400" b="1" dirty="0">
                      <a:latin typeface="Times New Roman" pitchFamily="18" charset="0"/>
                    </a:rPr>
                    <a:t>smile</a:t>
                  </a:r>
                  <a:endParaRPr lang="en-US" sz="2400" dirty="0">
                    <a:latin typeface="Times New Roman" pitchFamily="18" charset="0"/>
                  </a:endParaRPr>
                </a:p>
              </p:txBody>
            </p:sp>
            <p:sp>
              <p:nvSpPr>
                <p:cNvPr id="18663" name="Rectangle 18"/>
                <p:cNvSpPr>
                  <a:spLocks noChangeArrowheads="1"/>
                </p:cNvSpPr>
                <p:nvPr/>
              </p:nvSpPr>
              <p:spPr bwMode="auto">
                <a:xfrm>
                  <a:off x="1267" y="0"/>
                  <a:ext cx="270" cy="1898"/>
                </a:xfrm>
                <a:prstGeom prst="rect">
                  <a:avLst/>
                </a:prstGeom>
                <a:noFill/>
                <a:ln w="7">
                  <a:solidFill>
                    <a:srgbClr val="A0A0A0"/>
                  </a:solidFill>
                  <a:miter lim="800000"/>
                  <a:headEnd/>
                  <a:tailEnd/>
                </a:ln>
              </p:spPr>
              <p:txBody>
                <a:bodyPr/>
                <a:lstStyle/>
                <a:p>
                  <a:endParaRPr lang="en-US" dirty="0"/>
                </a:p>
              </p:txBody>
            </p:sp>
          </p:grpSp>
          <p:grpSp>
            <p:nvGrpSpPr>
              <p:cNvPr id="18443" name="Group 19"/>
              <p:cNvGrpSpPr>
                <a:grpSpLocks/>
              </p:cNvGrpSpPr>
              <p:nvPr/>
            </p:nvGrpSpPr>
            <p:grpSpPr bwMode="auto">
              <a:xfrm>
                <a:off x="1537" y="0"/>
                <a:ext cx="270" cy="1898"/>
                <a:chOff x="1537" y="0"/>
                <a:chExt cx="270" cy="1898"/>
              </a:xfrm>
            </p:grpSpPr>
            <p:sp>
              <p:nvSpPr>
                <p:cNvPr id="18660" name="Rectangle 20"/>
                <p:cNvSpPr>
                  <a:spLocks noChangeArrowheads="1"/>
                </p:cNvSpPr>
                <p:nvPr/>
              </p:nvSpPr>
              <p:spPr bwMode="auto">
                <a:xfrm>
                  <a:off x="1537" y="0"/>
                  <a:ext cx="270" cy="1898"/>
                </a:xfrm>
                <a:prstGeom prst="rect">
                  <a:avLst/>
                </a:prstGeom>
                <a:noFill/>
                <a:ln w="9525">
                  <a:noFill/>
                  <a:miter lim="800000"/>
                  <a:headEnd/>
                  <a:tailEnd/>
                </a:ln>
              </p:spPr>
              <p:txBody>
                <a:bodyPr anchor="ctr"/>
                <a:lstStyle/>
                <a:p>
                  <a:pPr algn="ctr" eaLnBrk="1" hangingPunct="1"/>
                  <a:r>
                    <a:rPr lang="en-US" sz="2400" b="1" dirty="0">
                      <a:latin typeface="Times New Roman" pitchFamily="18" charset="0"/>
                    </a:rPr>
                    <a:t>hat</a:t>
                  </a:r>
                  <a:endParaRPr lang="en-US" sz="2400" dirty="0">
                    <a:latin typeface="Times New Roman" pitchFamily="18" charset="0"/>
                  </a:endParaRPr>
                </a:p>
              </p:txBody>
            </p:sp>
            <p:sp>
              <p:nvSpPr>
                <p:cNvPr id="18661" name="Rectangle 21"/>
                <p:cNvSpPr>
                  <a:spLocks noChangeArrowheads="1"/>
                </p:cNvSpPr>
                <p:nvPr/>
              </p:nvSpPr>
              <p:spPr bwMode="auto">
                <a:xfrm>
                  <a:off x="1537" y="0"/>
                  <a:ext cx="270" cy="1898"/>
                </a:xfrm>
                <a:prstGeom prst="rect">
                  <a:avLst/>
                </a:prstGeom>
                <a:noFill/>
                <a:ln w="7">
                  <a:solidFill>
                    <a:srgbClr val="A0A0A0"/>
                  </a:solidFill>
                  <a:miter lim="800000"/>
                  <a:headEnd/>
                  <a:tailEnd/>
                </a:ln>
              </p:spPr>
              <p:txBody>
                <a:bodyPr/>
                <a:lstStyle/>
                <a:p>
                  <a:endParaRPr lang="en-US" dirty="0"/>
                </a:p>
              </p:txBody>
            </p:sp>
          </p:grpSp>
          <p:grpSp>
            <p:nvGrpSpPr>
              <p:cNvPr id="18444" name="Group 22"/>
              <p:cNvGrpSpPr>
                <a:grpSpLocks/>
              </p:cNvGrpSpPr>
              <p:nvPr/>
            </p:nvGrpSpPr>
            <p:grpSpPr bwMode="auto">
              <a:xfrm>
                <a:off x="0" y="1898"/>
                <a:ext cx="457" cy="288"/>
                <a:chOff x="0" y="1898"/>
                <a:chExt cx="457" cy="288"/>
              </a:xfrm>
            </p:grpSpPr>
            <p:sp>
              <p:nvSpPr>
                <p:cNvPr id="18658" name="Rectangle 23"/>
                <p:cNvSpPr>
                  <a:spLocks noChangeArrowheads="1"/>
                </p:cNvSpPr>
                <p:nvPr/>
              </p:nvSpPr>
              <p:spPr bwMode="auto">
                <a:xfrm>
                  <a:off x="0" y="1898"/>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1</a:t>
                  </a:r>
                </a:p>
              </p:txBody>
            </p:sp>
            <p:sp>
              <p:nvSpPr>
                <p:cNvPr id="18659" name="Rectangle 24"/>
                <p:cNvSpPr>
                  <a:spLocks noChangeArrowheads="1"/>
                </p:cNvSpPr>
                <p:nvPr/>
              </p:nvSpPr>
              <p:spPr bwMode="auto">
                <a:xfrm>
                  <a:off x="0" y="1898"/>
                  <a:ext cx="457" cy="288"/>
                </a:xfrm>
                <a:prstGeom prst="rect">
                  <a:avLst/>
                </a:prstGeom>
                <a:noFill/>
                <a:ln w="7">
                  <a:solidFill>
                    <a:srgbClr val="A0A0A0"/>
                  </a:solidFill>
                  <a:miter lim="800000"/>
                  <a:headEnd/>
                  <a:tailEnd/>
                </a:ln>
              </p:spPr>
              <p:txBody>
                <a:bodyPr/>
                <a:lstStyle/>
                <a:p>
                  <a:endParaRPr lang="en-US" dirty="0"/>
                </a:p>
              </p:txBody>
            </p:sp>
          </p:grpSp>
          <p:grpSp>
            <p:nvGrpSpPr>
              <p:cNvPr id="18445" name="Group 25"/>
              <p:cNvGrpSpPr>
                <a:grpSpLocks/>
              </p:cNvGrpSpPr>
              <p:nvPr/>
            </p:nvGrpSpPr>
            <p:grpSpPr bwMode="auto">
              <a:xfrm>
                <a:off x="457" y="1898"/>
                <a:ext cx="270" cy="288"/>
                <a:chOff x="457" y="1898"/>
                <a:chExt cx="270" cy="288"/>
              </a:xfrm>
            </p:grpSpPr>
            <p:sp>
              <p:nvSpPr>
                <p:cNvPr id="18656" name="Rectangle 26"/>
                <p:cNvSpPr>
                  <a:spLocks noChangeArrowheads="1"/>
                </p:cNvSpPr>
                <p:nvPr/>
              </p:nvSpPr>
              <p:spPr bwMode="auto">
                <a:xfrm>
                  <a:off x="457" y="189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657" name="Rectangle 27"/>
                <p:cNvSpPr>
                  <a:spLocks noChangeArrowheads="1"/>
                </p:cNvSpPr>
                <p:nvPr/>
              </p:nvSpPr>
              <p:spPr bwMode="auto">
                <a:xfrm>
                  <a:off x="457" y="1898"/>
                  <a:ext cx="270" cy="288"/>
                </a:xfrm>
                <a:prstGeom prst="rect">
                  <a:avLst/>
                </a:prstGeom>
                <a:noFill/>
                <a:ln w="7">
                  <a:solidFill>
                    <a:srgbClr val="A0A0A0"/>
                  </a:solidFill>
                  <a:miter lim="800000"/>
                  <a:headEnd/>
                  <a:tailEnd/>
                </a:ln>
              </p:spPr>
              <p:txBody>
                <a:bodyPr/>
                <a:lstStyle/>
                <a:p>
                  <a:endParaRPr lang="en-US" dirty="0"/>
                </a:p>
              </p:txBody>
            </p:sp>
          </p:grpSp>
          <p:grpSp>
            <p:nvGrpSpPr>
              <p:cNvPr id="18446" name="Group 28"/>
              <p:cNvGrpSpPr>
                <a:grpSpLocks/>
              </p:cNvGrpSpPr>
              <p:nvPr/>
            </p:nvGrpSpPr>
            <p:grpSpPr bwMode="auto">
              <a:xfrm>
                <a:off x="727" y="1898"/>
                <a:ext cx="270" cy="288"/>
                <a:chOff x="727" y="1898"/>
                <a:chExt cx="270" cy="288"/>
              </a:xfrm>
            </p:grpSpPr>
            <p:sp>
              <p:nvSpPr>
                <p:cNvPr id="18654" name="Rectangle 29"/>
                <p:cNvSpPr>
                  <a:spLocks noChangeArrowheads="1"/>
                </p:cNvSpPr>
                <p:nvPr/>
              </p:nvSpPr>
              <p:spPr bwMode="auto">
                <a:xfrm>
                  <a:off x="727" y="189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655" name="Rectangle 30"/>
                <p:cNvSpPr>
                  <a:spLocks noChangeArrowheads="1"/>
                </p:cNvSpPr>
                <p:nvPr/>
              </p:nvSpPr>
              <p:spPr bwMode="auto">
                <a:xfrm>
                  <a:off x="727" y="1898"/>
                  <a:ext cx="270" cy="288"/>
                </a:xfrm>
                <a:prstGeom prst="rect">
                  <a:avLst/>
                </a:prstGeom>
                <a:noFill/>
                <a:ln w="7">
                  <a:solidFill>
                    <a:srgbClr val="A0A0A0"/>
                  </a:solidFill>
                  <a:miter lim="800000"/>
                  <a:headEnd/>
                  <a:tailEnd/>
                </a:ln>
              </p:spPr>
              <p:txBody>
                <a:bodyPr/>
                <a:lstStyle/>
                <a:p>
                  <a:endParaRPr lang="en-US" dirty="0"/>
                </a:p>
              </p:txBody>
            </p:sp>
          </p:grpSp>
          <p:grpSp>
            <p:nvGrpSpPr>
              <p:cNvPr id="18447" name="Group 31"/>
              <p:cNvGrpSpPr>
                <a:grpSpLocks/>
              </p:cNvGrpSpPr>
              <p:nvPr/>
            </p:nvGrpSpPr>
            <p:grpSpPr bwMode="auto">
              <a:xfrm>
                <a:off x="997" y="1898"/>
                <a:ext cx="270" cy="288"/>
                <a:chOff x="997" y="1898"/>
                <a:chExt cx="270" cy="288"/>
              </a:xfrm>
            </p:grpSpPr>
            <p:sp>
              <p:nvSpPr>
                <p:cNvPr id="18652" name="Rectangle 32"/>
                <p:cNvSpPr>
                  <a:spLocks noChangeArrowheads="1"/>
                </p:cNvSpPr>
                <p:nvPr/>
              </p:nvSpPr>
              <p:spPr bwMode="auto">
                <a:xfrm>
                  <a:off x="997" y="189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53" name="Rectangle 33"/>
                <p:cNvSpPr>
                  <a:spLocks noChangeArrowheads="1"/>
                </p:cNvSpPr>
                <p:nvPr/>
              </p:nvSpPr>
              <p:spPr bwMode="auto">
                <a:xfrm>
                  <a:off x="997" y="1898"/>
                  <a:ext cx="270" cy="288"/>
                </a:xfrm>
                <a:prstGeom prst="rect">
                  <a:avLst/>
                </a:prstGeom>
                <a:noFill/>
                <a:ln w="7">
                  <a:solidFill>
                    <a:srgbClr val="A0A0A0"/>
                  </a:solidFill>
                  <a:miter lim="800000"/>
                  <a:headEnd/>
                  <a:tailEnd/>
                </a:ln>
              </p:spPr>
              <p:txBody>
                <a:bodyPr/>
                <a:lstStyle/>
                <a:p>
                  <a:endParaRPr lang="en-US" dirty="0"/>
                </a:p>
              </p:txBody>
            </p:sp>
          </p:grpSp>
          <p:grpSp>
            <p:nvGrpSpPr>
              <p:cNvPr id="18448" name="Group 34"/>
              <p:cNvGrpSpPr>
                <a:grpSpLocks/>
              </p:cNvGrpSpPr>
              <p:nvPr/>
            </p:nvGrpSpPr>
            <p:grpSpPr bwMode="auto">
              <a:xfrm>
                <a:off x="1267" y="1898"/>
                <a:ext cx="270" cy="288"/>
                <a:chOff x="1267" y="1898"/>
                <a:chExt cx="270" cy="288"/>
              </a:xfrm>
            </p:grpSpPr>
            <p:sp>
              <p:nvSpPr>
                <p:cNvPr id="18650" name="Rectangle 35"/>
                <p:cNvSpPr>
                  <a:spLocks noChangeArrowheads="1"/>
                </p:cNvSpPr>
                <p:nvPr/>
              </p:nvSpPr>
              <p:spPr bwMode="auto">
                <a:xfrm>
                  <a:off x="1267" y="189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651" name="Rectangle 36"/>
                <p:cNvSpPr>
                  <a:spLocks noChangeArrowheads="1"/>
                </p:cNvSpPr>
                <p:nvPr/>
              </p:nvSpPr>
              <p:spPr bwMode="auto">
                <a:xfrm>
                  <a:off x="1267" y="1898"/>
                  <a:ext cx="270" cy="288"/>
                </a:xfrm>
                <a:prstGeom prst="rect">
                  <a:avLst/>
                </a:prstGeom>
                <a:noFill/>
                <a:ln w="7">
                  <a:solidFill>
                    <a:srgbClr val="A0A0A0"/>
                  </a:solidFill>
                  <a:miter lim="800000"/>
                  <a:headEnd/>
                  <a:tailEnd/>
                </a:ln>
              </p:spPr>
              <p:txBody>
                <a:bodyPr/>
                <a:lstStyle/>
                <a:p>
                  <a:endParaRPr lang="en-US" dirty="0"/>
                </a:p>
              </p:txBody>
            </p:sp>
          </p:grpSp>
          <p:grpSp>
            <p:nvGrpSpPr>
              <p:cNvPr id="18449" name="Group 37"/>
              <p:cNvGrpSpPr>
                <a:grpSpLocks/>
              </p:cNvGrpSpPr>
              <p:nvPr/>
            </p:nvGrpSpPr>
            <p:grpSpPr bwMode="auto">
              <a:xfrm>
                <a:off x="1537" y="1898"/>
                <a:ext cx="270" cy="288"/>
                <a:chOff x="1537" y="1898"/>
                <a:chExt cx="270" cy="288"/>
              </a:xfrm>
            </p:grpSpPr>
            <p:sp>
              <p:nvSpPr>
                <p:cNvPr id="18648" name="Rectangle 38"/>
                <p:cNvSpPr>
                  <a:spLocks noChangeArrowheads="1"/>
                </p:cNvSpPr>
                <p:nvPr/>
              </p:nvSpPr>
              <p:spPr bwMode="auto">
                <a:xfrm>
                  <a:off x="1537" y="189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49" name="Rectangle 39"/>
                <p:cNvSpPr>
                  <a:spLocks noChangeArrowheads="1"/>
                </p:cNvSpPr>
                <p:nvPr/>
              </p:nvSpPr>
              <p:spPr bwMode="auto">
                <a:xfrm>
                  <a:off x="1537" y="1898"/>
                  <a:ext cx="270" cy="288"/>
                </a:xfrm>
                <a:prstGeom prst="rect">
                  <a:avLst/>
                </a:prstGeom>
                <a:noFill/>
                <a:ln w="7">
                  <a:solidFill>
                    <a:srgbClr val="A0A0A0"/>
                  </a:solidFill>
                  <a:miter lim="800000"/>
                  <a:headEnd/>
                  <a:tailEnd/>
                </a:ln>
              </p:spPr>
              <p:txBody>
                <a:bodyPr/>
                <a:lstStyle/>
                <a:p>
                  <a:endParaRPr lang="en-US" dirty="0"/>
                </a:p>
              </p:txBody>
            </p:sp>
          </p:grpSp>
          <p:grpSp>
            <p:nvGrpSpPr>
              <p:cNvPr id="18450" name="Group 40"/>
              <p:cNvGrpSpPr>
                <a:grpSpLocks/>
              </p:cNvGrpSpPr>
              <p:nvPr/>
            </p:nvGrpSpPr>
            <p:grpSpPr bwMode="auto">
              <a:xfrm>
                <a:off x="0" y="2186"/>
                <a:ext cx="457" cy="288"/>
                <a:chOff x="0" y="2186"/>
                <a:chExt cx="457" cy="288"/>
              </a:xfrm>
            </p:grpSpPr>
            <p:sp>
              <p:nvSpPr>
                <p:cNvPr id="18646" name="Rectangle 41"/>
                <p:cNvSpPr>
                  <a:spLocks noChangeArrowheads="1"/>
                </p:cNvSpPr>
                <p:nvPr/>
              </p:nvSpPr>
              <p:spPr bwMode="auto">
                <a:xfrm>
                  <a:off x="0" y="2186"/>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2</a:t>
                  </a:r>
                </a:p>
              </p:txBody>
            </p:sp>
            <p:sp>
              <p:nvSpPr>
                <p:cNvPr id="18647" name="Rectangle 42"/>
                <p:cNvSpPr>
                  <a:spLocks noChangeArrowheads="1"/>
                </p:cNvSpPr>
                <p:nvPr/>
              </p:nvSpPr>
              <p:spPr bwMode="auto">
                <a:xfrm>
                  <a:off x="0" y="2186"/>
                  <a:ext cx="457" cy="288"/>
                </a:xfrm>
                <a:prstGeom prst="rect">
                  <a:avLst/>
                </a:prstGeom>
                <a:noFill/>
                <a:ln w="7">
                  <a:solidFill>
                    <a:srgbClr val="A0A0A0"/>
                  </a:solidFill>
                  <a:miter lim="800000"/>
                  <a:headEnd/>
                  <a:tailEnd/>
                </a:ln>
              </p:spPr>
              <p:txBody>
                <a:bodyPr/>
                <a:lstStyle/>
                <a:p>
                  <a:endParaRPr lang="en-US" dirty="0"/>
                </a:p>
              </p:txBody>
            </p:sp>
          </p:grpSp>
          <p:grpSp>
            <p:nvGrpSpPr>
              <p:cNvPr id="18451" name="Group 43"/>
              <p:cNvGrpSpPr>
                <a:grpSpLocks/>
              </p:cNvGrpSpPr>
              <p:nvPr/>
            </p:nvGrpSpPr>
            <p:grpSpPr bwMode="auto">
              <a:xfrm>
                <a:off x="457" y="2186"/>
                <a:ext cx="270" cy="288"/>
                <a:chOff x="457" y="2186"/>
                <a:chExt cx="270" cy="288"/>
              </a:xfrm>
            </p:grpSpPr>
            <p:sp>
              <p:nvSpPr>
                <p:cNvPr id="18644" name="Rectangle 44"/>
                <p:cNvSpPr>
                  <a:spLocks noChangeArrowheads="1"/>
                </p:cNvSpPr>
                <p:nvPr/>
              </p:nvSpPr>
              <p:spPr bwMode="auto">
                <a:xfrm>
                  <a:off x="457" y="218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f</a:t>
                  </a:r>
                  <a:endParaRPr lang="en-US" sz="2400" dirty="0">
                    <a:latin typeface="Times New Roman" pitchFamily="18" charset="0"/>
                  </a:endParaRPr>
                </a:p>
              </p:txBody>
            </p:sp>
            <p:sp>
              <p:nvSpPr>
                <p:cNvPr id="18645" name="Rectangle 45"/>
                <p:cNvSpPr>
                  <a:spLocks noChangeArrowheads="1"/>
                </p:cNvSpPr>
                <p:nvPr/>
              </p:nvSpPr>
              <p:spPr bwMode="auto">
                <a:xfrm>
                  <a:off x="457" y="2186"/>
                  <a:ext cx="270" cy="288"/>
                </a:xfrm>
                <a:prstGeom prst="rect">
                  <a:avLst/>
                </a:prstGeom>
                <a:noFill/>
                <a:ln w="7">
                  <a:solidFill>
                    <a:srgbClr val="A0A0A0"/>
                  </a:solidFill>
                  <a:miter lim="800000"/>
                  <a:headEnd/>
                  <a:tailEnd/>
                </a:ln>
              </p:spPr>
              <p:txBody>
                <a:bodyPr/>
                <a:lstStyle/>
                <a:p>
                  <a:endParaRPr lang="en-US" dirty="0"/>
                </a:p>
              </p:txBody>
            </p:sp>
          </p:grpSp>
          <p:grpSp>
            <p:nvGrpSpPr>
              <p:cNvPr id="18452" name="Group 46"/>
              <p:cNvGrpSpPr>
                <a:grpSpLocks/>
              </p:cNvGrpSpPr>
              <p:nvPr/>
            </p:nvGrpSpPr>
            <p:grpSpPr bwMode="auto">
              <a:xfrm>
                <a:off x="727" y="2186"/>
                <a:ext cx="270" cy="288"/>
                <a:chOff x="727" y="2186"/>
                <a:chExt cx="270" cy="288"/>
              </a:xfrm>
            </p:grpSpPr>
            <p:sp>
              <p:nvSpPr>
                <p:cNvPr id="18642" name="Rectangle 47"/>
                <p:cNvSpPr>
                  <a:spLocks noChangeArrowheads="1"/>
                </p:cNvSpPr>
                <p:nvPr/>
              </p:nvSpPr>
              <p:spPr bwMode="auto">
                <a:xfrm>
                  <a:off x="727" y="218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43" name="Rectangle 48"/>
                <p:cNvSpPr>
                  <a:spLocks noChangeArrowheads="1"/>
                </p:cNvSpPr>
                <p:nvPr/>
              </p:nvSpPr>
              <p:spPr bwMode="auto">
                <a:xfrm>
                  <a:off x="727" y="2186"/>
                  <a:ext cx="270" cy="288"/>
                </a:xfrm>
                <a:prstGeom prst="rect">
                  <a:avLst/>
                </a:prstGeom>
                <a:noFill/>
                <a:ln w="7">
                  <a:solidFill>
                    <a:srgbClr val="A0A0A0"/>
                  </a:solidFill>
                  <a:miter lim="800000"/>
                  <a:headEnd/>
                  <a:tailEnd/>
                </a:ln>
              </p:spPr>
              <p:txBody>
                <a:bodyPr/>
                <a:lstStyle/>
                <a:p>
                  <a:endParaRPr lang="en-US" dirty="0"/>
                </a:p>
              </p:txBody>
            </p:sp>
          </p:grpSp>
          <p:grpSp>
            <p:nvGrpSpPr>
              <p:cNvPr id="18453" name="Group 49"/>
              <p:cNvGrpSpPr>
                <a:grpSpLocks/>
              </p:cNvGrpSpPr>
              <p:nvPr/>
            </p:nvGrpSpPr>
            <p:grpSpPr bwMode="auto">
              <a:xfrm>
                <a:off x="997" y="2186"/>
                <a:ext cx="270" cy="288"/>
                <a:chOff x="997" y="2186"/>
                <a:chExt cx="270" cy="288"/>
              </a:xfrm>
            </p:grpSpPr>
            <p:sp>
              <p:nvSpPr>
                <p:cNvPr id="18640" name="Rectangle 50"/>
                <p:cNvSpPr>
                  <a:spLocks noChangeArrowheads="1"/>
                </p:cNvSpPr>
                <p:nvPr/>
              </p:nvSpPr>
              <p:spPr bwMode="auto">
                <a:xfrm>
                  <a:off x="997" y="218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41" name="Rectangle 51"/>
                <p:cNvSpPr>
                  <a:spLocks noChangeArrowheads="1"/>
                </p:cNvSpPr>
                <p:nvPr/>
              </p:nvSpPr>
              <p:spPr bwMode="auto">
                <a:xfrm>
                  <a:off x="997" y="2186"/>
                  <a:ext cx="270" cy="288"/>
                </a:xfrm>
                <a:prstGeom prst="rect">
                  <a:avLst/>
                </a:prstGeom>
                <a:noFill/>
                <a:ln w="7">
                  <a:solidFill>
                    <a:srgbClr val="A0A0A0"/>
                  </a:solidFill>
                  <a:miter lim="800000"/>
                  <a:headEnd/>
                  <a:tailEnd/>
                </a:ln>
              </p:spPr>
              <p:txBody>
                <a:bodyPr/>
                <a:lstStyle/>
                <a:p>
                  <a:endParaRPr lang="en-US" dirty="0"/>
                </a:p>
              </p:txBody>
            </p:sp>
          </p:grpSp>
          <p:grpSp>
            <p:nvGrpSpPr>
              <p:cNvPr id="18454" name="Group 52"/>
              <p:cNvGrpSpPr>
                <a:grpSpLocks/>
              </p:cNvGrpSpPr>
              <p:nvPr/>
            </p:nvGrpSpPr>
            <p:grpSpPr bwMode="auto">
              <a:xfrm>
                <a:off x="1267" y="2186"/>
                <a:ext cx="270" cy="288"/>
                <a:chOff x="1267" y="2186"/>
                <a:chExt cx="270" cy="288"/>
              </a:xfrm>
            </p:grpSpPr>
            <p:sp>
              <p:nvSpPr>
                <p:cNvPr id="18638" name="Rectangle 53"/>
                <p:cNvSpPr>
                  <a:spLocks noChangeArrowheads="1"/>
                </p:cNvSpPr>
                <p:nvPr/>
              </p:nvSpPr>
              <p:spPr bwMode="auto">
                <a:xfrm>
                  <a:off x="1267" y="218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639" name="Rectangle 54"/>
                <p:cNvSpPr>
                  <a:spLocks noChangeArrowheads="1"/>
                </p:cNvSpPr>
                <p:nvPr/>
              </p:nvSpPr>
              <p:spPr bwMode="auto">
                <a:xfrm>
                  <a:off x="1267" y="2186"/>
                  <a:ext cx="270" cy="288"/>
                </a:xfrm>
                <a:prstGeom prst="rect">
                  <a:avLst/>
                </a:prstGeom>
                <a:noFill/>
                <a:ln w="7">
                  <a:solidFill>
                    <a:srgbClr val="A0A0A0"/>
                  </a:solidFill>
                  <a:miter lim="800000"/>
                  <a:headEnd/>
                  <a:tailEnd/>
                </a:ln>
              </p:spPr>
              <p:txBody>
                <a:bodyPr/>
                <a:lstStyle/>
                <a:p>
                  <a:endParaRPr lang="en-US" dirty="0"/>
                </a:p>
              </p:txBody>
            </p:sp>
          </p:grpSp>
          <p:grpSp>
            <p:nvGrpSpPr>
              <p:cNvPr id="18455" name="Group 55"/>
              <p:cNvGrpSpPr>
                <a:grpSpLocks/>
              </p:cNvGrpSpPr>
              <p:nvPr/>
            </p:nvGrpSpPr>
            <p:grpSpPr bwMode="auto">
              <a:xfrm>
                <a:off x="1537" y="2186"/>
                <a:ext cx="270" cy="288"/>
                <a:chOff x="1537" y="2186"/>
                <a:chExt cx="270" cy="288"/>
              </a:xfrm>
            </p:grpSpPr>
            <p:sp>
              <p:nvSpPr>
                <p:cNvPr id="18636" name="Rectangle 56"/>
                <p:cNvSpPr>
                  <a:spLocks noChangeArrowheads="1"/>
                </p:cNvSpPr>
                <p:nvPr/>
              </p:nvSpPr>
              <p:spPr bwMode="auto">
                <a:xfrm>
                  <a:off x="1537" y="218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37" name="Rectangle 57"/>
                <p:cNvSpPr>
                  <a:spLocks noChangeArrowheads="1"/>
                </p:cNvSpPr>
                <p:nvPr/>
              </p:nvSpPr>
              <p:spPr bwMode="auto">
                <a:xfrm>
                  <a:off x="1537" y="2186"/>
                  <a:ext cx="270" cy="288"/>
                </a:xfrm>
                <a:prstGeom prst="rect">
                  <a:avLst/>
                </a:prstGeom>
                <a:noFill/>
                <a:ln w="7">
                  <a:solidFill>
                    <a:srgbClr val="A0A0A0"/>
                  </a:solidFill>
                  <a:miter lim="800000"/>
                  <a:headEnd/>
                  <a:tailEnd/>
                </a:ln>
              </p:spPr>
              <p:txBody>
                <a:bodyPr/>
                <a:lstStyle/>
                <a:p>
                  <a:endParaRPr lang="en-US" dirty="0"/>
                </a:p>
              </p:txBody>
            </p:sp>
          </p:grpSp>
          <p:grpSp>
            <p:nvGrpSpPr>
              <p:cNvPr id="18456" name="Group 58"/>
              <p:cNvGrpSpPr>
                <a:grpSpLocks/>
              </p:cNvGrpSpPr>
              <p:nvPr/>
            </p:nvGrpSpPr>
            <p:grpSpPr bwMode="auto">
              <a:xfrm>
                <a:off x="0" y="2474"/>
                <a:ext cx="457" cy="288"/>
                <a:chOff x="0" y="2474"/>
                <a:chExt cx="457" cy="288"/>
              </a:xfrm>
            </p:grpSpPr>
            <p:sp>
              <p:nvSpPr>
                <p:cNvPr id="18634" name="Rectangle 59"/>
                <p:cNvSpPr>
                  <a:spLocks noChangeArrowheads="1"/>
                </p:cNvSpPr>
                <p:nvPr/>
              </p:nvSpPr>
              <p:spPr bwMode="auto">
                <a:xfrm>
                  <a:off x="0" y="2474"/>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3</a:t>
                  </a:r>
                </a:p>
              </p:txBody>
            </p:sp>
            <p:sp>
              <p:nvSpPr>
                <p:cNvPr id="18635" name="Rectangle 60"/>
                <p:cNvSpPr>
                  <a:spLocks noChangeArrowheads="1"/>
                </p:cNvSpPr>
                <p:nvPr/>
              </p:nvSpPr>
              <p:spPr bwMode="auto">
                <a:xfrm>
                  <a:off x="0" y="2474"/>
                  <a:ext cx="457" cy="288"/>
                </a:xfrm>
                <a:prstGeom prst="rect">
                  <a:avLst/>
                </a:prstGeom>
                <a:noFill/>
                <a:ln w="7">
                  <a:solidFill>
                    <a:srgbClr val="A0A0A0"/>
                  </a:solidFill>
                  <a:miter lim="800000"/>
                  <a:headEnd/>
                  <a:tailEnd/>
                </a:ln>
              </p:spPr>
              <p:txBody>
                <a:bodyPr/>
                <a:lstStyle/>
                <a:p>
                  <a:endParaRPr lang="en-US" dirty="0"/>
                </a:p>
              </p:txBody>
            </p:sp>
          </p:grpSp>
          <p:grpSp>
            <p:nvGrpSpPr>
              <p:cNvPr id="18457" name="Group 61"/>
              <p:cNvGrpSpPr>
                <a:grpSpLocks/>
              </p:cNvGrpSpPr>
              <p:nvPr/>
            </p:nvGrpSpPr>
            <p:grpSpPr bwMode="auto">
              <a:xfrm>
                <a:off x="457" y="2474"/>
                <a:ext cx="270" cy="288"/>
                <a:chOff x="457" y="2474"/>
                <a:chExt cx="270" cy="288"/>
              </a:xfrm>
            </p:grpSpPr>
            <p:sp>
              <p:nvSpPr>
                <p:cNvPr id="18632" name="Rectangle 62"/>
                <p:cNvSpPr>
                  <a:spLocks noChangeArrowheads="1"/>
                </p:cNvSpPr>
                <p:nvPr/>
              </p:nvSpPr>
              <p:spPr bwMode="auto">
                <a:xfrm>
                  <a:off x="457" y="247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633" name="Rectangle 63"/>
                <p:cNvSpPr>
                  <a:spLocks noChangeArrowheads="1"/>
                </p:cNvSpPr>
                <p:nvPr/>
              </p:nvSpPr>
              <p:spPr bwMode="auto">
                <a:xfrm>
                  <a:off x="457" y="2474"/>
                  <a:ext cx="270" cy="288"/>
                </a:xfrm>
                <a:prstGeom prst="rect">
                  <a:avLst/>
                </a:prstGeom>
                <a:noFill/>
                <a:ln w="7">
                  <a:solidFill>
                    <a:srgbClr val="A0A0A0"/>
                  </a:solidFill>
                  <a:miter lim="800000"/>
                  <a:headEnd/>
                  <a:tailEnd/>
                </a:ln>
              </p:spPr>
              <p:txBody>
                <a:bodyPr/>
                <a:lstStyle/>
                <a:p>
                  <a:endParaRPr lang="en-US" dirty="0"/>
                </a:p>
              </p:txBody>
            </p:sp>
          </p:grpSp>
          <p:grpSp>
            <p:nvGrpSpPr>
              <p:cNvPr id="18458" name="Group 64"/>
              <p:cNvGrpSpPr>
                <a:grpSpLocks/>
              </p:cNvGrpSpPr>
              <p:nvPr/>
            </p:nvGrpSpPr>
            <p:grpSpPr bwMode="auto">
              <a:xfrm>
                <a:off x="727" y="2474"/>
                <a:ext cx="270" cy="288"/>
                <a:chOff x="727" y="2474"/>
                <a:chExt cx="270" cy="288"/>
              </a:xfrm>
            </p:grpSpPr>
            <p:sp>
              <p:nvSpPr>
                <p:cNvPr id="18630" name="Rectangle 65"/>
                <p:cNvSpPr>
                  <a:spLocks noChangeArrowheads="1"/>
                </p:cNvSpPr>
                <p:nvPr/>
              </p:nvSpPr>
              <p:spPr bwMode="auto">
                <a:xfrm>
                  <a:off x="727" y="247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631" name="Rectangle 66"/>
                <p:cNvSpPr>
                  <a:spLocks noChangeArrowheads="1"/>
                </p:cNvSpPr>
                <p:nvPr/>
              </p:nvSpPr>
              <p:spPr bwMode="auto">
                <a:xfrm>
                  <a:off x="727" y="2474"/>
                  <a:ext cx="270" cy="288"/>
                </a:xfrm>
                <a:prstGeom prst="rect">
                  <a:avLst/>
                </a:prstGeom>
                <a:noFill/>
                <a:ln w="7">
                  <a:solidFill>
                    <a:srgbClr val="A0A0A0"/>
                  </a:solidFill>
                  <a:miter lim="800000"/>
                  <a:headEnd/>
                  <a:tailEnd/>
                </a:ln>
              </p:spPr>
              <p:txBody>
                <a:bodyPr/>
                <a:lstStyle/>
                <a:p>
                  <a:endParaRPr lang="en-US" dirty="0"/>
                </a:p>
              </p:txBody>
            </p:sp>
          </p:grpSp>
          <p:grpSp>
            <p:nvGrpSpPr>
              <p:cNvPr id="18459" name="Group 67"/>
              <p:cNvGrpSpPr>
                <a:grpSpLocks/>
              </p:cNvGrpSpPr>
              <p:nvPr/>
            </p:nvGrpSpPr>
            <p:grpSpPr bwMode="auto">
              <a:xfrm>
                <a:off x="997" y="2474"/>
                <a:ext cx="270" cy="288"/>
                <a:chOff x="997" y="2474"/>
                <a:chExt cx="270" cy="288"/>
              </a:xfrm>
            </p:grpSpPr>
            <p:sp>
              <p:nvSpPr>
                <p:cNvPr id="18628" name="Rectangle 68"/>
                <p:cNvSpPr>
                  <a:spLocks noChangeArrowheads="1"/>
                </p:cNvSpPr>
                <p:nvPr/>
              </p:nvSpPr>
              <p:spPr bwMode="auto">
                <a:xfrm>
                  <a:off x="997" y="247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29" name="Rectangle 69"/>
                <p:cNvSpPr>
                  <a:spLocks noChangeArrowheads="1"/>
                </p:cNvSpPr>
                <p:nvPr/>
              </p:nvSpPr>
              <p:spPr bwMode="auto">
                <a:xfrm>
                  <a:off x="997" y="2474"/>
                  <a:ext cx="270" cy="288"/>
                </a:xfrm>
                <a:prstGeom prst="rect">
                  <a:avLst/>
                </a:prstGeom>
                <a:noFill/>
                <a:ln w="7">
                  <a:solidFill>
                    <a:srgbClr val="A0A0A0"/>
                  </a:solidFill>
                  <a:miter lim="800000"/>
                  <a:headEnd/>
                  <a:tailEnd/>
                </a:ln>
              </p:spPr>
              <p:txBody>
                <a:bodyPr/>
                <a:lstStyle/>
                <a:p>
                  <a:endParaRPr lang="en-US" dirty="0"/>
                </a:p>
              </p:txBody>
            </p:sp>
          </p:grpSp>
          <p:grpSp>
            <p:nvGrpSpPr>
              <p:cNvPr id="18460" name="Group 70"/>
              <p:cNvGrpSpPr>
                <a:grpSpLocks/>
              </p:cNvGrpSpPr>
              <p:nvPr/>
            </p:nvGrpSpPr>
            <p:grpSpPr bwMode="auto">
              <a:xfrm>
                <a:off x="1267" y="2474"/>
                <a:ext cx="270" cy="288"/>
                <a:chOff x="1267" y="2474"/>
                <a:chExt cx="270" cy="288"/>
              </a:xfrm>
            </p:grpSpPr>
            <p:sp>
              <p:nvSpPr>
                <p:cNvPr id="18626" name="Rectangle 71"/>
                <p:cNvSpPr>
                  <a:spLocks noChangeArrowheads="1"/>
                </p:cNvSpPr>
                <p:nvPr/>
              </p:nvSpPr>
              <p:spPr bwMode="auto">
                <a:xfrm>
                  <a:off x="1267" y="247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27" name="Rectangle 72"/>
                <p:cNvSpPr>
                  <a:spLocks noChangeArrowheads="1"/>
                </p:cNvSpPr>
                <p:nvPr/>
              </p:nvSpPr>
              <p:spPr bwMode="auto">
                <a:xfrm>
                  <a:off x="1267" y="2474"/>
                  <a:ext cx="270" cy="288"/>
                </a:xfrm>
                <a:prstGeom prst="rect">
                  <a:avLst/>
                </a:prstGeom>
                <a:noFill/>
                <a:ln w="7">
                  <a:solidFill>
                    <a:srgbClr val="A0A0A0"/>
                  </a:solidFill>
                  <a:miter lim="800000"/>
                  <a:headEnd/>
                  <a:tailEnd/>
                </a:ln>
              </p:spPr>
              <p:txBody>
                <a:bodyPr/>
                <a:lstStyle/>
                <a:p>
                  <a:endParaRPr lang="en-US" dirty="0"/>
                </a:p>
              </p:txBody>
            </p:sp>
          </p:grpSp>
          <p:grpSp>
            <p:nvGrpSpPr>
              <p:cNvPr id="18461" name="Group 73"/>
              <p:cNvGrpSpPr>
                <a:grpSpLocks/>
              </p:cNvGrpSpPr>
              <p:nvPr/>
            </p:nvGrpSpPr>
            <p:grpSpPr bwMode="auto">
              <a:xfrm>
                <a:off x="1537" y="2474"/>
                <a:ext cx="270" cy="288"/>
                <a:chOff x="1537" y="2474"/>
                <a:chExt cx="270" cy="288"/>
              </a:xfrm>
            </p:grpSpPr>
            <p:sp>
              <p:nvSpPr>
                <p:cNvPr id="18624" name="Rectangle 74"/>
                <p:cNvSpPr>
                  <a:spLocks noChangeArrowheads="1"/>
                </p:cNvSpPr>
                <p:nvPr/>
              </p:nvSpPr>
              <p:spPr bwMode="auto">
                <a:xfrm>
                  <a:off x="1537" y="247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25" name="Rectangle 75"/>
                <p:cNvSpPr>
                  <a:spLocks noChangeArrowheads="1"/>
                </p:cNvSpPr>
                <p:nvPr/>
              </p:nvSpPr>
              <p:spPr bwMode="auto">
                <a:xfrm>
                  <a:off x="1537" y="2474"/>
                  <a:ext cx="270" cy="288"/>
                </a:xfrm>
                <a:prstGeom prst="rect">
                  <a:avLst/>
                </a:prstGeom>
                <a:noFill/>
                <a:ln w="7">
                  <a:solidFill>
                    <a:srgbClr val="A0A0A0"/>
                  </a:solidFill>
                  <a:miter lim="800000"/>
                  <a:headEnd/>
                  <a:tailEnd/>
                </a:ln>
              </p:spPr>
              <p:txBody>
                <a:bodyPr/>
                <a:lstStyle/>
                <a:p>
                  <a:endParaRPr lang="en-US" dirty="0"/>
                </a:p>
              </p:txBody>
            </p:sp>
          </p:grpSp>
          <p:grpSp>
            <p:nvGrpSpPr>
              <p:cNvPr id="18462" name="Group 76"/>
              <p:cNvGrpSpPr>
                <a:grpSpLocks/>
              </p:cNvGrpSpPr>
              <p:nvPr/>
            </p:nvGrpSpPr>
            <p:grpSpPr bwMode="auto">
              <a:xfrm>
                <a:off x="0" y="2762"/>
                <a:ext cx="457" cy="288"/>
                <a:chOff x="0" y="2762"/>
                <a:chExt cx="457" cy="288"/>
              </a:xfrm>
            </p:grpSpPr>
            <p:sp>
              <p:nvSpPr>
                <p:cNvPr id="18622" name="Rectangle 77"/>
                <p:cNvSpPr>
                  <a:spLocks noChangeArrowheads="1"/>
                </p:cNvSpPr>
                <p:nvPr/>
              </p:nvSpPr>
              <p:spPr bwMode="auto">
                <a:xfrm>
                  <a:off x="0" y="2762"/>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4</a:t>
                  </a:r>
                </a:p>
              </p:txBody>
            </p:sp>
            <p:sp>
              <p:nvSpPr>
                <p:cNvPr id="18623" name="Rectangle 78"/>
                <p:cNvSpPr>
                  <a:spLocks noChangeArrowheads="1"/>
                </p:cNvSpPr>
                <p:nvPr/>
              </p:nvSpPr>
              <p:spPr bwMode="auto">
                <a:xfrm>
                  <a:off x="0" y="2762"/>
                  <a:ext cx="457" cy="288"/>
                </a:xfrm>
                <a:prstGeom prst="rect">
                  <a:avLst/>
                </a:prstGeom>
                <a:noFill/>
                <a:ln w="7">
                  <a:solidFill>
                    <a:srgbClr val="A0A0A0"/>
                  </a:solidFill>
                  <a:miter lim="800000"/>
                  <a:headEnd/>
                  <a:tailEnd/>
                </a:ln>
              </p:spPr>
              <p:txBody>
                <a:bodyPr/>
                <a:lstStyle/>
                <a:p>
                  <a:endParaRPr lang="en-US" dirty="0"/>
                </a:p>
              </p:txBody>
            </p:sp>
          </p:grpSp>
          <p:grpSp>
            <p:nvGrpSpPr>
              <p:cNvPr id="18463" name="Group 79"/>
              <p:cNvGrpSpPr>
                <a:grpSpLocks/>
              </p:cNvGrpSpPr>
              <p:nvPr/>
            </p:nvGrpSpPr>
            <p:grpSpPr bwMode="auto">
              <a:xfrm>
                <a:off x="457" y="2762"/>
                <a:ext cx="270" cy="288"/>
                <a:chOff x="457" y="2762"/>
                <a:chExt cx="270" cy="288"/>
              </a:xfrm>
            </p:grpSpPr>
            <p:sp>
              <p:nvSpPr>
                <p:cNvPr id="18620" name="Rectangle 80"/>
                <p:cNvSpPr>
                  <a:spLocks noChangeArrowheads="1"/>
                </p:cNvSpPr>
                <p:nvPr/>
              </p:nvSpPr>
              <p:spPr bwMode="auto">
                <a:xfrm>
                  <a:off x="457" y="276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621" name="Rectangle 81"/>
                <p:cNvSpPr>
                  <a:spLocks noChangeArrowheads="1"/>
                </p:cNvSpPr>
                <p:nvPr/>
              </p:nvSpPr>
              <p:spPr bwMode="auto">
                <a:xfrm>
                  <a:off x="457" y="2762"/>
                  <a:ext cx="270" cy="288"/>
                </a:xfrm>
                <a:prstGeom prst="rect">
                  <a:avLst/>
                </a:prstGeom>
                <a:noFill/>
                <a:ln w="7">
                  <a:solidFill>
                    <a:srgbClr val="A0A0A0"/>
                  </a:solidFill>
                  <a:miter lim="800000"/>
                  <a:headEnd/>
                  <a:tailEnd/>
                </a:ln>
              </p:spPr>
              <p:txBody>
                <a:bodyPr/>
                <a:lstStyle/>
                <a:p>
                  <a:endParaRPr lang="en-US" dirty="0"/>
                </a:p>
              </p:txBody>
            </p:sp>
          </p:grpSp>
          <p:grpSp>
            <p:nvGrpSpPr>
              <p:cNvPr id="18464" name="Group 82"/>
              <p:cNvGrpSpPr>
                <a:grpSpLocks/>
              </p:cNvGrpSpPr>
              <p:nvPr/>
            </p:nvGrpSpPr>
            <p:grpSpPr bwMode="auto">
              <a:xfrm>
                <a:off x="727" y="2762"/>
                <a:ext cx="270" cy="288"/>
                <a:chOff x="727" y="2762"/>
                <a:chExt cx="270" cy="288"/>
              </a:xfrm>
            </p:grpSpPr>
            <p:sp>
              <p:nvSpPr>
                <p:cNvPr id="18618" name="Rectangle 83"/>
                <p:cNvSpPr>
                  <a:spLocks noChangeArrowheads="1"/>
                </p:cNvSpPr>
                <p:nvPr/>
              </p:nvSpPr>
              <p:spPr bwMode="auto">
                <a:xfrm>
                  <a:off x="727" y="276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19" name="Rectangle 84"/>
                <p:cNvSpPr>
                  <a:spLocks noChangeArrowheads="1"/>
                </p:cNvSpPr>
                <p:nvPr/>
              </p:nvSpPr>
              <p:spPr bwMode="auto">
                <a:xfrm>
                  <a:off x="727" y="2762"/>
                  <a:ext cx="270" cy="288"/>
                </a:xfrm>
                <a:prstGeom prst="rect">
                  <a:avLst/>
                </a:prstGeom>
                <a:noFill/>
                <a:ln w="7">
                  <a:solidFill>
                    <a:srgbClr val="A0A0A0"/>
                  </a:solidFill>
                  <a:miter lim="800000"/>
                  <a:headEnd/>
                  <a:tailEnd/>
                </a:ln>
              </p:spPr>
              <p:txBody>
                <a:bodyPr/>
                <a:lstStyle/>
                <a:p>
                  <a:endParaRPr lang="en-US" dirty="0"/>
                </a:p>
              </p:txBody>
            </p:sp>
          </p:grpSp>
          <p:grpSp>
            <p:nvGrpSpPr>
              <p:cNvPr id="18465" name="Group 85"/>
              <p:cNvGrpSpPr>
                <a:grpSpLocks/>
              </p:cNvGrpSpPr>
              <p:nvPr/>
            </p:nvGrpSpPr>
            <p:grpSpPr bwMode="auto">
              <a:xfrm>
                <a:off x="997" y="2762"/>
                <a:ext cx="270" cy="288"/>
                <a:chOff x="997" y="2762"/>
                <a:chExt cx="270" cy="288"/>
              </a:xfrm>
            </p:grpSpPr>
            <p:sp>
              <p:nvSpPr>
                <p:cNvPr id="18616" name="Rectangle 86"/>
                <p:cNvSpPr>
                  <a:spLocks noChangeArrowheads="1"/>
                </p:cNvSpPr>
                <p:nvPr/>
              </p:nvSpPr>
              <p:spPr bwMode="auto">
                <a:xfrm>
                  <a:off x="997" y="276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17" name="Rectangle 87"/>
                <p:cNvSpPr>
                  <a:spLocks noChangeArrowheads="1"/>
                </p:cNvSpPr>
                <p:nvPr/>
              </p:nvSpPr>
              <p:spPr bwMode="auto">
                <a:xfrm>
                  <a:off x="997" y="2762"/>
                  <a:ext cx="270" cy="288"/>
                </a:xfrm>
                <a:prstGeom prst="rect">
                  <a:avLst/>
                </a:prstGeom>
                <a:noFill/>
                <a:ln w="7">
                  <a:solidFill>
                    <a:srgbClr val="A0A0A0"/>
                  </a:solidFill>
                  <a:miter lim="800000"/>
                  <a:headEnd/>
                  <a:tailEnd/>
                </a:ln>
              </p:spPr>
              <p:txBody>
                <a:bodyPr/>
                <a:lstStyle/>
                <a:p>
                  <a:endParaRPr lang="en-US" dirty="0"/>
                </a:p>
              </p:txBody>
            </p:sp>
          </p:grpSp>
          <p:grpSp>
            <p:nvGrpSpPr>
              <p:cNvPr id="18466" name="Group 88"/>
              <p:cNvGrpSpPr>
                <a:grpSpLocks/>
              </p:cNvGrpSpPr>
              <p:nvPr/>
            </p:nvGrpSpPr>
            <p:grpSpPr bwMode="auto">
              <a:xfrm>
                <a:off x="1267" y="2762"/>
                <a:ext cx="270" cy="288"/>
                <a:chOff x="1267" y="2762"/>
                <a:chExt cx="270" cy="288"/>
              </a:xfrm>
            </p:grpSpPr>
            <p:sp>
              <p:nvSpPr>
                <p:cNvPr id="18614" name="Rectangle 89"/>
                <p:cNvSpPr>
                  <a:spLocks noChangeArrowheads="1"/>
                </p:cNvSpPr>
                <p:nvPr/>
              </p:nvSpPr>
              <p:spPr bwMode="auto">
                <a:xfrm>
                  <a:off x="1267" y="276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15" name="Rectangle 90"/>
                <p:cNvSpPr>
                  <a:spLocks noChangeArrowheads="1"/>
                </p:cNvSpPr>
                <p:nvPr/>
              </p:nvSpPr>
              <p:spPr bwMode="auto">
                <a:xfrm>
                  <a:off x="1267" y="2762"/>
                  <a:ext cx="270" cy="288"/>
                </a:xfrm>
                <a:prstGeom prst="rect">
                  <a:avLst/>
                </a:prstGeom>
                <a:noFill/>
                <a:ln w="7">
                  <a:solidFill>
                    <a:srgbClr val="A0A0A0"/>
                  </a:solidFill>
                  <a:miter lim="800000"/>
                  <a:headEnd/>
                  <a:tailEnd/>
                </a:ln>
              </p:spPr>
              <p:txBody>
                <a:bodyPr/>
                <a:lstStyle/>
                <a:p>
                  <a:endParaRPr lang="en-US" dirty="0"/>
                </a:p>
              </p:txBody>
            </p:sp>
          </p:grpSp>
          <p:grpSp>
            <p:nvGrpSpPr>
              <p:cNvPr id="18467" name="Group 91"/>
              <p:cNvGrpSpPr>
                <a:grpSpLocks/>
              </p:cNvGrpSpPr>
              <p:nvPr/>
            </p:nvGrpSpPr>
            <p:grpSpPr bwMode="auto">
              <a:xfrm>
                <a:off x="1537" y="2762"/>
                <a:ext cx="270" cy="288"/>
                <a:chOff x="1537" y="2762"/>
                <a:chExt cx="270" cy="288"/>
              </a:xfrm>
            </p:grpSpPr>
            <p:sp>
              <p:nvSpPr>
                <p:cNvPr id="18612" name="Rectangle 92"/>
                <p:cNvSpPr>
                  <a:spLocks noChangeArrowheads="1"/>
                </p:cNvSpPr>
                <p:nvPr/>
              </p:nvSpPr>
              <p:spPr bwMode="auto">
                <a:xfrm>
                  <a:off x="1537" y="276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13" name="Rectangle 93"/>
                <p:cNvSpPr>
                  <a:spLocks noChangeArrowheads="1"/>
                </p:cNvSpPr>
                <p:nvPr/>
              </p:nvSpPr>
              <p:spPr bwMode="auto">
                <a:xfrm>
                  <a:off x="1537" y="2762"/>
                  <a:ext cx="270" cy="288"/>
                </a:xfrm>
                <a:prstGeom prst="rect">
                  <a:avLst/>
                </a:prstGeom>
                <a:noFill/>
                <a:ln w="7">
                  <a:solidFill>
                    <a:srgbClr val="A0A0A0"/>
                  </a:solidFill>
                  <a:miter lim="800000"/>
                  <a:headEnd/>
                  <a:tailEnd/>
                </a:ln>
              </p:spPr>
              <p:txBody>
                <a:bodyPr/>
                <a:lstStyle/>
                <a:p>
                  <a:endParaRPr lang="en-US" dirty="0"/>
                </a:p>
              </p:txBody>
            </p:sp>
          </p:grpSp>
          <p:grpSp>
            <p:nvGrpSpPr>
              <p:cNvPr id="18468" name="Group 94"/>
              <p:cNvGrpSpPr>
                <a:grpSpLocks/>
              </p:cNvGrpSpPr>
              <p:nvPr/>
            </p:nvGrpSpPr>
            <p:grpSpPr bwMode="auto">
              <a:xfrm>
                <a:off x="0" y="3050"/>
                <a:ext cx="457" cy="518"/>
                <a:chOff x="0" y="3050"/>
                <a:chExt cx="457" cy="518"/>
              </a:xfrm>
            </p:grpSpPr>
            <p:sp>
              <p:nvSpPr>
                <p:cNvPr id="18610" name="Rectangle 95"/>
                <p:cNvSpPr>
                  <a:spLocks noChangeArrowheads="1"/>
                </p:cNvSpPr>
                <p:nvPr/>
              </p:nvSpPr>
              <p:spPr bwMode="auto">
                <a:xfrm>
                  <a:off x="0" y="3050"/>
                  <a:ext cx="457" cy="51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5</a:t>
                  </a:r>
                </a:p>
              </p:txBody>
            </p:sp>
            <p:sp>
              <p:nvSpPr>
                <p:cNvPr id="18611" name="Rectangle 96"/>
                <p:cNvSpPr>
                  <a:spLocks noChangeArrowheads="1"/>
                </p:cNvSpPr>
                <p:nvPr/>
              </p:nvSpPr>
              <p:spPr bwMode="auto">
                <a:xfrm>
                  <a:off x="0" y="3050"/>
                  <a:ext cx="457" cy="518"/>
                </a:xfrm>
                <a:prstGeom prst="rect">
                  <a:avLst/>
                </a:prstGeom>
                <a:noFill/>
                <a:ln w="7">
                  <a:solidFill>
                    <a:srgbClr val="A0A0A0"/>
                  </a:solidFill>
                  <a:miter lim="800000"/>
                  <a:headEnd/>
                  <a:tailEnd/>
                </a:ln>
              </p:spPr>
              <p:txBody>
                <a:bodyPr/>
                <a:lstStyle/>
                <a:p>
                  <a:endParaRPr lang="en-US" dirty="0"/>
                </a:p>
              </p:txBody>
            </p:sp>
          </p:grpSp>
          <p:grpSp>
            <p:nvGrpSpPr>
              <p:cNvPr id="18469" name="Group 97"/>
              <p:cNvGrpSpPr>
                <a:grpSpLocks/>
              </p:cNvGrpSpPr>
              <p:nvPr/>
            </p:nvGrpSpPr>
            <p:grpSpPr bwMode="auto">
              <a:xfrm>
                <a:off x="457" y="3050"/>
                <a:ext cx="270" cy="518"/>
                <a:chOff x="457" y="3050"/>
                <a:chExt cx="270" cy="518"/>
              </a:xfrm>
            </p:grpSpPr>
            <p:sp>
              <p:nvSpPr>
                <p:cNvPr id="18608" name="Rectangle 98"/>
                <p:cNvSpPr>
                  <a:spLocks noChangeArrowheads="1"/>
                </p:cNvSpPr>
                <p:nvPr/>
              </p:nvSpPr>
              <p:spPr bwMode="auto">
                <a:xfrm>
                  <a:off x="457" y="3050"/>
                  <a:ext cx="270" cy="51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609" name="Rectangle 99"/>
                <p:cNvSpPr>
                  <a:spLocks noChangeArrowheads="1"/>
                </p:cNvSpPr>
                <p:nvPr/>
              </p:nvSpPr>
              <p:spPr bwMode="auto">
                <a:xfrm>
                  <a:off x="457" y="3050"/>
                  <a:ext cx="270" cy="518"/>
                </a:xfrm>
                <a:prstGeom prst="rect">
                  <a:avLst/>
                </a:prstGeom>
                <a:noFill/>
                <a:ln w="7">
                  <a:solidFill>
                    <a:srgbClr val="A0A0A0"/>
                  </a:solidFill>
                  <a:miter lim="800000"/>
                  <a:headEnd/>
                  <a:tailEnd/>
                </a:ln>
              </p:spPr>
              <p:txBody>
                <a:bodyPr/>
                <a:lstStyle/>
                <a:p>
                  <a:endParaRPr lang="en-US" dirty="0"/>
                </a:p>
              </p:txBody>
            </p:sp>
          </p:grpSp>
          <p:grpSp>
            <p:nvGrpSpPr>
              <p:cNvPr id="18470" name="Group 100"/>
              <p:cNvGrpSpPr>
                <a:grpSpLocks/>
              </p:cNvGrpSpPr>
              <p:nvPr/>
            </p:nvGrpSpPr>
            <p:grpSpPr bwMode="auto">
              <a:xfrm>
                <a:off x="727" y="3050"/>
                <a:ext cx="270" cy="518"/>
                <a:chOff x="727" y="3050"/>
                <a:chExt cx="270" cy="518"/>
              </a:xfrm>
            </p:grpSpPr>
            <p:sp>
              <p:nvSpPr>
                <p:cNvPr id="18606" name="Rectangle 101"/>
                <p:cNvSpPr>
                  <a:spLocks noChangeArrowheads="1"/>
                </p:cNvSpPr>
                <p:nvPr/>
              </p:nvSpPr>
              <p:spPr bwMode="auto">
                <a:xfrm>
                  <a:off x="727" y="3050"/>
                  <a:ext cx="270" cy="51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07" name="Rectangle 102"/>
                <p:cNvSpPr>
                  <a:spLocks noChangeArrowheads="1"/>
                </p:cNvSpPr>
                <p:nvPr/>
              </p:nvSpPr>
              <p:spPr bwMode="auto">
                <a:xfrm>
                  <a:off x="727" y="3050"/>
                  <a:ext cx="270" cy="518"/>
                </a:xfrm>
                <a:prstGeom prst="rect">
                  <a:avLst/>
                </a:prstGeom>
                <a:noFill/>
                <a:ln w="7">
                  <a:solidFill>
                    <a:srgbClr val="A0A0A0"/>
                  </a:solidFill>
                  <a:miter lim="800000"/>
                  <a:headEnd/>
                  <a:tailEnd/>
                </a:ln>
              </p:spPr>
              <p:txBody>
                <a:bodyPr/>
                <a:lstStyle/>
                <a:p>
                  <a:endParaRPr lang="en-US" dirty="0"/>
                </a:p>
              </p:txBody>
            </p:sp>
          </p:grpSp>
          <p:grpSp>
            <p:nvGrpSpPr>
              <p:cNvPr id="18471" name="Group 103"/>
              <p:cNvGrpSpPr>
                <a:grpSpLocks/>
              </p:cNvGrpSpPr>
              <p:nvPr/>
            </p:nvGrpSpPr>
            <p:grpSpPr bwMode="auto">
              <a:xfrm>
                <a:off x="997" y="3050"/>
                <a:ext cx="270" cy="518"/>
                <a:chOff x="997" y="3050"/>
                <a:chExt cx="270" cy="518"/>
              </a:xfrm>
            </p:grpSpPr>
            <p:sp>
              <p:nvSpPr>
                <p:cNvPr id="18604" name="Rectangle 104"/>
                <p:cNvSpPr>
                  <a:spLocks noChangeArrowheads="1"/>
                </p:cNvSpPr>
                <p:nvPr/>
              </p:nvSpPr>
              <p:spPr bwMode="auto">
                <a:xfrm>
                  <a:off x="997" y="3050"/>
                  <a:ext cx="270" cy="51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05" name="Rectangle 105"/>
                <p:cNvSpPr>
                  <a:spLocks noChangeArrowheads="1"/>
                </p:cNvSpPr>
                <p:nvPr/>
              </p:nvSpPr>
              <p:spPr bwMode="auto">
                <a:xfrm>
                  <a:off x="997" y="3050"/>
                  <a:ext cx="270" cy="518"/>
                </a:xfrm>
                <a:prstGeom prst="rect">
                  <a:avLst/>
                </a:prstGeom>
                <a:noFill/>
                <a:ln w="7">
                  <a:solidFill>
                    <a:srgbClr val="A0A0A0"/>
                  </a:solidFill>
                  <a:miter lim="800000"/>
                  <a:headEnd/>
                  <a:tailEnd/>
                </a:ln>
              </p:spPr>
              <p:txBody>
                <a:bodyPr/>
                <a:lstStyle/>
                <a:p>
                  <a:endParaRPr lang="en-US" dirty="0"/>
                </a:p>
              </p:txBody>
            </p:sp>
          </p:grpSp>
          <p:grpSp>
            <p:nvGrpSpPr>
              <p:cNvPr id="18472" name="Group 106"/>
              <p:cNvGrpSpPr>
                <a:grpSpLocks/>
              </p:cNvGrpSpPr>
              <p:nvPr/>
            </p:nvGrpSpPr>
            <p:grpSpPr bwMode="auto">
              <a:xfrm>
                <a:off x="1267" y="3050"/>
                <a:ext cx="270" cy="518"/>
                <a:chOff x="1267" y="3050"/>
                <a:chExt cx="270" cy="518"/>
              </a:xfrm>
            </p:grpSpPr>
            <p:sp>
              <p:nvSpPr>
                <p:cNvPr id="18602" name="Rectangle 107"/>
                <p:cNvSpPr>
                  <a:spLocks noChangeArrowheads="1"/>
                </p:cNvSpPr>
                <p:nvPr/>
              </p:nvSpPr>
              <p:spPr bwMode="auto">
                <a:xfrm>
                  <a:off x="1267" y="3050"/>
                  <a:ext cx="270" cy="51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603" name="Rectangle 108"/>
                <p:cNvSpPr>
                  <a:spLocks noChangeArrowheads="1"/>
                </p:cNvSpPr>
                <p:nvPr/>
              </p:nvSpPr>
              <p:spPr bwMode="auto">
                <a:xfrm>
                  <a:off x="1267" y="3050"/>
                  <a:ext cx="270" cy="518"/>
                </a:xfrm>
                <a:prstGeom prst="rect">
                  <a:avLst/>
                </a:prstGeom>
                <a:noFill/>
                <a:ln w="7">
                  <a:solidFill>
                    <a:srgbClr val="A0A0A0"/>
                  </a:solidFill>
                  <a:miter lim="800000"/>
                  <a:headEnd/>
                  <a:tailEnd/>
                </a:ln>
              </p:spPr>
              <p:txBody>
                <a:bodyPr/>
                <a:lstStyle/>
                <a:p>
                  <a:endParaRPr lang="en-US" dirty="0"/>
                </a:p>
              </p:txBody>
            </p:sp>
          </p:grpSp>
          <p:grpSp>
            <p:nvGrpSpPr>
              <p:cNvPr id="18473" name="Group 109"/>
              <p:cNvGrpSpPr>
                <a:grpSpLocks/>
              </p:cNvGrpSpPr>
              <p:nvPr/>
            </p:nvGrpSpPr>
            <p:grpSpPr bwMode="auto">
              <a:xfrm>
                <a:off x="1537" y="3050"/>
                <a:ext cx="270" cy="518"/>
                <a:chOff x="1537" y="3050"/>
                <a:chExt cx="270" cy="518"/>
              </a:xfrm>
            </p:grpSpPr>
            <p:sp>
              <p:nvSpPr>
                <p:cNvPr id="18600" name="Rectangle 110"/>
                <p:cNvSpPr>
                  <a:spLocks noChangeArrowheads="1"/>
                </p:cNvSpPr>
                <p:nvPr/>
              </p:nvSpPr>
              <p:spPr bwMode="auto">
                <a:xfrm>
                  <a:off x="1537" y="3050"/>
                  <a:ext cx="270" cy="51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601" name="Rectangle 111"/>
                <p:cNvSpPr>
                  <a:spLocks noChangeArrowheads="1"/>
                </p:cNvSpPr>
                <p:nvPr/>
              </p:nvSpPr>
              <p:spPr bwMode="auto">
                <a:xfrm>
                  <a:off x="1537" y="3050"/>
                  <a:ext cx="270" cy="518"/>
                </a:xfrm>
                <a:prstGeom prst="rect">
                  <a:avLst/>
                </a:prstGeom>
                <a:noFill/>
                <a:ln w="7">
                  <a:solidFill>
                    <a:srgbClr val="A0A0A0"/>
                  </a:solidFill>
                  <a:miter lim="800000"/>
                  <a:headEnd/>
                  <a:tailEnd/>
                </a:ln>
              </p:spPr>
              <p:txBody>
                <a:bodyPr/>
                <a:lstStyle/>
                <a:p>
                  <a:endParaRPr lang="en-US" dirty="0"/>
                </a:p>
              </p:txBody>
            </p:sp>
          </p:grpSp>
          <p:grpSp>
            <p:nvGrpSpPr>
              <p:cNvPr id="18474" name="Group 112"/>
              <p:cNvGrpSpPr>
                <a:grpSpLocks/>
              </p:cNvGrpSpPr>
              <p:nvPr/>
            </p:nvGrpSpPr>
            <p:grpSpPr bwMode="auto">
              <a:xfrm>
                <a:off x="0" y="3568"/>
                <a:ext cx="457" cy="288"/>
                <a:chOff x="0" y="3568"/>
                <a:chExt cx="457" cy="288"/>
              </a:xfrm>
            </p:grpSpPr>
            <p:sp>
              <p:nvSpPr>
                <p:cNvPr id="18598" name="Rectangle 113"/>
                <p:cNvSpPr>
                  <a:spLocks noChangeArrowheads="1"/>
                </p:cNvSpPr>
                <p:nvPr/>
              </p:nvSpPr>
              <p:spPr bwMode="auto">
                <a:xfrm>
                  <a:off x="0" y="3568"/>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6</a:t>
                  </a:r>
                </a:p>
              </p:txBody>
            </p:sp>
            <p:sp>
              <p:nvSpPr>
                <p:cNvPr id="18599" name="Rectangle 114"/>
                <p:cNvSpPr>
                  <a:spLocks noChangeArrowheads="1"/>
                </p:cNvSpPr>
                <p:nvPr/>
              </p:nvSpPr>
              <p:spPr bwMode="auto">
                <a:xfrm>
                  <a:off x="0" y="3568"/>
                  <a:ext cx="457" cy="288"/>
                </a:xfrm>
                <a:prstGeom prst="rect">
                  <a:avLst/>
                </a:prstGeom>
                <a:noFill/>
                <a:ln w="7">
                  <a:solidFill>
                    <a:srgbClr val="A0A0A0"/>
                  </a:solidFill>
                  <a:miter lim="800000"/>
                  <a:headEnd/>
                  <a:tailEnd/>
                </a:ln>
              </p:spPr>
              <p:txBody>
                <a:bodyPr/>
                <a:lstStyle/>
                <a:p>
                  <a:endParaRPr lang="en-US" dirty="0"/>
                </a:p>
              </p:txBody>
            </p:sp>
          </p:grpSp>
          <p:grpSp>
            <p:nvGrpSpPr>
              <p:cNvPr id="18475" name="Group 115"/>
              <p:cNvGrpSpPr>
                <a:grpSpLocks/>
              </p:cNvGrpSpPr>
              <p:nvPr/>
            </p:nvGrpSpPr>
            <p:grpSpPr bwMode="auto">
              <a:xfrm>
                <a:off x="457" y="3568"/>
                <a:ext cx="270" cy="288"/>
                <a:chOff x="457" y="3568"/>
                <a:chExt cx="270" cy="288"/>
              </a:xfrm>
            </p:grpSpPr>
            <p:sp>
              <p:nvSpPr>
                <p:cNvPr id="18596" name="Rectangle 116"/>
                <p:cNvSpPr>
                  <a:spLocks noChangeArrowheads="1"/>
                </p:cNvSpPr>
                <p:nvPr/>
              </p:nvSpPr>
              <p:spPr bwMode="auto">
                <a:xfrm>
                  <a:off x="457" y="356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597" name="Rectangle 117"/>
                <p:cNvSpPr>
                  <a:spLocks noChangeArrowheads="1"/>
                </p:cNvSpPr>
                <p:nvPr/>
              </p:nvSpPr>
              <p:spPr bwMode="auto">
                <a:xfrm>
                  <a:off x="457" y="3568"/>
                  <a:ext cx="270" cy="288"/>
                </a:xfrm>
                <a:prstGeom prst="rect">
                  <a:avLst/>
                </a:prstGeom>
                <a:noFill/>
                <a:ln w="7">
                  <a:solidFill>
                    <a:srgbClr val="A0A0A0"/>
                  </a:solidFill>
                  <a:miter lim="800000"/>
                  <a:headEnd/>
                  <a:tailEnd/>
                </a:ln>
              </p:spPr>
              <p:txBody>
                <a:bodyPr/>
                <a:lstStyle/>
                <a:p>
                  <a:endParaRPr lang="en-US" dirty="0"/>
                </a:p>
              </p:txBody>
            </p:sp>
          </p:grpSp>
          <p:grpSp>
            <p:nvGrpSpPr>
              <p:cNvPr id="18476" name="Group 118"/>
              <p:cNvGrpSpPr>
                <a:grpSpLocks/>
              </p:cNvGrpSpPr>
              <p:nvPr/>
            </p:nvGrpSpPr>
            <p:grpSpPr bwMode="auto">
              <a:xfrm>
                <a:off x="727" y="3568"/>
                <a:ext cx="270" cy="288"/>
                <a:chOff x="727" y="3568"/>
                <a:chExt cx="270" cy="288"/>
              </a:xfrm>
            </p:grpSpPr>
            <p:sp>
              <p:nvSpPr>
                <p:cNvPr id="18594" name="Rectangle 119"/>
                <p:cNvSpPr>
                  <a:spLocks noChangeArrowheads="1"/>
                </p:cNvSpPr>
                <p:nvPr/>
              </p:nvSpPr>
              <p:spPr bwMode="auto">
                <a:xfrm>
                  <a:off x="727" y="356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95" name="Rectangle 120"/>
                <p:cNvSpPr>
                  <a:spLocks noChangeArrowheads="1"/>
                </p:cNvSpPr>
                <p:nvPr/>
              </p:nvSpPr>
              <p:spPr bwMode="auto">
                <a:xfrm>
                  <a:off x="727" y="3568"/>
                  <a:ext cx="270" cy="288"/>
                </a:xfrm>
                <a:prstGeom prst="rect">
                  <a:avLst/>
                </a:prstGeom>
                <a:noFill/>
                <a:ln w="7">
                  <a:solidFill>
                    <a:srgbClr val="A0A0A0"/>
                  </a:solidFill>
                  <a:miter lim="800000"/>
                  <a:headEnd/>
                  <a:tailEnd/>
                </a:ln>
              </p:spPr>
              <p:txBody>
                <a:bodyPr/>
                <a:lstStyle/>
                <a:p>
                  <a:endParaRPr lang="en-US" dirty="0"/>
                </a:p>
              </p:txBody>
            </p:sp>
          </p:grpSp>
          <p:grpSp>
            <p:nvGrpSpPr>
              <p:cNvPr id="18477" name="Group 121"/>
              <p:cNvGrpSpPr>
                <a:grpSpLocks/>
              </p:cNvGrpSpPr>
              <p:nvPr/>
            </p:nvGrpSpPr>
            <p:grpSpPr bwMode="auto">
              <a:xfrm>
                <a:off x="997" y="3568"/>
                <a:ext cx="270" cy="288"/>
                <a:chOff x="997" y="3568"/>
                <a:chExt cx="270" cy="288"/>
              </a:xfrm>
            </p:grpSpPr>
            <p:sp>
              <p:nvSpPr>
                <p:cNvPr id="18592" name="Rectangle 122"/>
                <p:cNvSpPr>
                  <a:spLocks noChangeArrowheads="1"/>
                </p:cNvSpPr>
                <p:nvPr/>
              </p:nvSpPr>
              <p:spPr bwMode="auto">
                <a:xfrm>
                  <a:off x="997" y="356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93" name="Rectangle 123"/>
                <p:cNvSpPr>
                  <a:spLocks noChangeArrowheads="1"/>
                </p:cNvSpPr>
                <p:nvPr/>
              </p:nvSpPr>
              <p:spPr bwMode="auto">
                <a:xfrm>
                  <a:off x="997" y="3568"/>
                  <a:ext cx="270" cy="288"/>
                </a:xfrm>
                <a:prstGeom prst="rect">
                  <a:avLst/>
                </a:prstGeom>
                <a:noFill/>
                <a:ln w="7">
                  <a:solidFill>
                    <a:srgbClr val="A0A0A0"/>
                  </a:solidFill>
                  <a:miter lim="800000"/>
                  <a:headEnd/>
                  <a:tailEnd/>
                </a:ln>
              </p:spPr>
              <p:txBody>
                <a:bodyPr/>
                <a:lstStyle/>
                <a:p>
                  <a:endParaRPr lang="en-US" dirty="0"/>
                </a:p>
              </p:txBody>
            </p:sp>
          </p:grpSp>
          <p:grpSp>
            <p:nvGrpSpPr>
              <p:cNvPr id="18478" name="Group 124"/>
              <p:cNvGrpSpPr>
                <a:grpSpLocks/>
              </p:cNvGrpSpPr>
              <p:nvPr/>
            </p:nvGrpSpPr>
            <p:grpSpPr bwMode="auto">
              <a:xfrm>
                <a:off x="1267" y="3568"/>
                <a:ext cx="270" cy="288"/>
                <a:chOff x="1267" y="3568"/>
                <a:chExt cx="270" cy="288"/>
              </a:xfrm>
            </p:grpSpPr>
            <p:sp>
              <p:nvSpPr>
                <p:cNvPr id="18590" name="Rectangle 125"/>
                <p:cNvSpPr>
                  <a:spLocks noChangeArrowheads="1"/>
                </p:cNvSpPr>
                <p:nvPr/>
              </p:nvSpPr>
              <p:spPr bwMode="auto">
                <a:xfrm>
                  <a:off x="1267" y="356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91" name="Rectangle 126"/>
                <p:cNvSpPr>
                  <a:spLocks noChangeArrowheads="1"/>
                </p:cNvSpPr>
                <p:nvPr/>
              </p:nvSpPr>
              <p:spPr bwMode="auto">
                <a:xfrm>
                  <a:off x="1267" y="3568"/>
                  <a:ext cx="270" cy="288"/>
                </a:xfrm>
                <a:prstGeom prst="rect">
                  <a:avLst/>
                </a:prstGeom>
                <a:noFill/>
                <a:ln w="7">
                  <a:solidFill>
                    <a:srgbClr val="A0A0A0"/>
                  </a:solidFill>
                  <a:miter lim="800000"/>
                  <a:headEnd/>
                  <a:tailEnd/>
                </a:ln>
              </p:spPr>
              <p:txBody>
                <a:bodyPr/>
                <a:lstStyle/>
                <a:p>
                  <a:endParaRPr lang="en-US" dirty="0"/>
                </a:p>
              </p:txBody>
            </p:sp>
          </p:grpSp>
          <p:grpSp>
            <p:nvGrpSpPr>
              <p:cNvPr id="18479" name="Group 127"/>
              <p:cNvGrpSpPr>
                <a:grpSpLocks/>
              </p:cNvGrpSpPr>
              <p:nvPr/>
            </p:nvGrpSpPr>
            <p:grpSpPr bwMode="auto">
              <a:xfrm>
                <a:off x="1537" y="3568"/>
                <a:ext cx="270" cy="288"/>
                <a:chOff x="1537" y="3568"/>
                <a:chExt cx="270" cy="288"/>
              </a:xfrm>
            </p:grpSpPr>
            <p:sp>
              <p:nvSpPr>
                <p:cNvPr id="18588" name="Rectangle 128"/>
                <p:cNvSpPr>
                  <a:spLocks noChangeArrowheads="1"/>
                </p:cNvSpPr>
                <p:nvPr/>
              </p:nvSpPr>
              <p:spPr bwMode="auto">
                <a:xfrm>
                  <a:off x="1537" y="356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89" name="Rectangle 129"/>
                <p:cNvSpPr>
                  <a:spLocks noChangeArrowheads="1"/>
                </p:cNvSpPr>
                <p:nvPr/>
              </p:nvSpPr>
              <p:spPr bwMode="auto">
                <a:xfrm>
                  <a:off x="1537" y="3568"/>
                  <a:ext cx="270" cy="288"/>
                </a:xfrm>
                <a:prstGeom prst="rect">
                  <a:avLst/>
                </a:prstGeom>
                <a:noFill/>
                <a:ln w="7">
                  <a:solidFill>
                    <a:srgbClr val="A0A0A0"/>
                  </a:solidFill>
                  <a:miter lim="800000"/>
                  <a:headEnd/>
                  <a:tailEnd/>
                </a:ln>
              </p:spPr>
              <p:txBody>
                <a:bodyPr/>
                <a:lstStyle/>
                <a:p>
                  <a:endParaRPr lang="en-US" dirty="0"/>
                </a:p>
              </p:txBody>
            </p:sp>
          </p:grpSp>
          <p:grpSp>
            <p:nvGrpSpPr>
              <p:cNvPr id="18480" name="Group 130"/>
              <p:cNvGrpSpPr>
                <a:grpSpLocks/>
              </p:cNvGrpSpPr>
              <p:nvPr/>
            </p:nvGrpSpPr>
            <p:grpSpPr bwMode="auto">
              <a:xfrm>
                <a:off x="0" y="3856"/>
                <a:ext cx="457" cy="288"/>
                <a:chOff x="0" y="3856"/>
                <a:chExt cx="457" cy="288"/>
              </a:xfrm>
            </p:grpSpPr>
            <p:sp>
              <p:nvSpPr>
                <p:cNvPr id="18586" name="Rectangle 131"/>
                <p:cNvSpPr>
                  <a:spLocks noChangeArrowheads="1"/>
                </p:cNvSpPr>
                <p:nvPr/>
              </p:nvSpPr>
              <p:spPr bwMode="auto">
                <a:xfrm>
                  <a:off x="0" y="3856"/>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7</a:t>
                  </a:r>
                </a:p>
              </p:txBody>
            </p:sp>
            <p:sp>
              <p:nvSpPr>
                <p:cNvPr id="18587" name="Rectangle 132"/>
                <p:cNvSpPr>
                  <a:spLocks noChangeArrowheads="1"/>
                </p:cNvSpPr>
                <p:nvPr/>
              </p:nvSpPr>
              <p:spPr bwMode="auto">
                <a:xfrm>
                  <a:off x="0" y="3856"/>
                  <a:ext cx="457" cy="288"/>
                </a:xfrm>
                <a:prstGeom prst="rect">
                  <a:avLst/>
                </a:prstGeom>
                <a:noFill/>
                <a:ln w="7">
                  <a:solidFill>
                    <a:srgbClr val="A0A0A0"/>
                  </a:solidFill>
                  <a:miter lim="800000"/>
                  <a:headEnd/>
                  <a:tailEnd/>
                </a:ln>
              </p:spPr>
              <p:txBody>
                <a:bodyPr/>
                <a:lstStyle/>
                <a:p>
                  <a:endParaRPr lang="en-US" dirty="0"/>
                </a:p>
              </p:txBody>
            </p:sp>
          </p:grpSp>
          <p:grpSp>
            <p:nvGrpSpPr>
              <p:cNvPr id="18481" name="Group 133"/>
              <p:cNvGrpSpPr>
                <a:grpSpLocks/>
              </p:cNvGrpSpPr>
              <p:nvPr/>
            </p:nvGrpSpPr>
            <p:grpSpPr bwMode="auto">
              <a:xfrm>
                <a:off x="457" y="3856"/>
                <a:ext cx="270" cy="288"/>
                <a:chOff x="457" y="3856"/>
                <a:chExt cx="270" cy="288"/>
              </a:xfrm>
            </p:grpSpPr>
            <p:sp>
              <p:nvSpPr>
                <p:cNvPr id="18584" name="Rectangle 134"/>
                <p:cNvSpPr>
                  <a:spLocks noChangeArrowheads="1"/>
                </p:cNvSpPr>
                <p:nvPr/>
              </p:nvSpPr>
              <p:spPr bwMode="auto">
                <a:xfrm>
                  <a:off x="457" y="385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585" name="Rectangle 135"/>
                <p:cNvSpPr>
                  <a:spLocks noChangeArrowheads="1"/>
                </p:cNvSpPr>
                <p:nvPr/>
              </p:nvSpPr>
              <p:spPr bwMode="auto">
                <a:xfrm>
                  <a:off x="457" y="3856"/>
                  <a:ext cx="270" cy="288"/>
                </a:xfrm>
                <a:prstGeom prst="rect">
                  <a:avLst/>
                </a:prstGeom>
                <a:noFill/>
                <a:ln w="7">
                  <a:solidFill>
                    <a:srgbClr val="A0A0A0"/>
                  </a:solidFill>
                  <a:miter lim="800000"/>
                  <a:headEnd/>
                  <a:tailEnd/>
                </a:ln>
              </p:spPr>
              <p:txBody>
                <a:bodyPr/>
                <a:lstStyle/>
                <a:p>
                  <a:endParaRPr lang="en-US" dirty="0"/>
                </a:p>
              </p:txBody>
            </p:sp>
          </p:grpSp>
          <p:grpSp>
            <p:nvGrpSpPr>
              <p:cNvPr id="18482" name="Group 136"/>
              <p:cNvGrpSpPr>
                <a:grpSpLocks/>
              </p:cNvGrpSpPr>
              <p:nvPr/>
            </p:nvGrpSpPr>
            <p:grpSpPr bwMode="auto">
              <a:xfrm>
                <a:off x="727" y="3856"/>
                <a:ext cx="270" cy="288"/>
                <a:chOff x="727" y="3856"/>
                <a:chExt cx="270" cy="288"/>
              </a:xfrm>
            </p:grpSpPr>
            <p:sp>
              <p:nvSpPr>
                <p:cNvPr id="18582" name="Rectangle 137"/>
                <p:cNvSpPr>
                  <a:spLocks noChangeArrowheads="1"/>
                </p:cNvSpPr>
                <p:nvPr/>
              </p:nvSpPr>
              <p:spPr bwMode="auto">
                <a:xfrm>
                  <a:off x="727" y="385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83" name="Rectangle 138"/>
                <p:cNvSpPr>
                  <a:spLocks noChangeArrowheads="1"/>
                </p:cNvSpPr>
                <p:nvPr/>
              </p:nvSpPr>
              <p:spPr bwMode="auto">
                <a:xfrm>
                  <a:off x="727" y="3856"/>
                  <a:ext cx="270" cy="288"/>
                </a:xfrm>
                <a:prstGeom prst="rect">
                  <a:avLst/>
                </a:prstGeom>
                <a:noFill/>
                <a:ln w="7">
                  <a:solidFill>
                    <a:srgbClr val="A0A0A0"/>
                  </a:solidFill>
                  <a:miter lim="800000"/>
                  <a:headEnd/>
                  <a:tailEnd/>
                </a:ln>
              </p:spPr>
              <p:txBody>
                <a:bodyPr/>
                <a:lstStyle/>
                <a:p>
                  <a:endParaRPr lang="en-US" dirty="0"/>
                </a:p>
              </p:txBody>
            </p:sp>
          </p:grpSp>
          <p:grpSp>
            <p:nvGrpSpPr>
              <p:cNvPr id="18483" name="Group 139"/>
              <p:cNvGrpSpPr>
                <a:grpSpLocks/>
              </p:cNvGrpSpPr>
              <p:nvPr/>
            </p:nvGrpSpPr>
            <p:grpSpPr bwMode="auto">
              <a:xfrm>
                <a:off x="997" y="3856"/>
                <a:ext cx="270" cy="288"/>
                <a:chOff x="997" y="3856"/>
                <a:chExt cx="270" cy="288"/>
              </a:xfrm>
            </p:grpSpPr>
            <p:sp>
              <p:nvSpPr>
                <p:cNvPr id="18580" name="Rectangle 140"/>
                <p:cNvSpPr>
                  <a:spLocks noChangeArrowheads="1"/>
                </p:cNvSpPr>
                <p:nvPr/>
              </p:nvSpPr>
              <p:spPr bwMode="auto">
                <a:xfrm>
                  <a:off x="997" y="385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81" name="Rectangle 141"/>
                <p:cNvSpPr>
                  <a:spLocks noChangeArrowheads="1"/>
                </p:cNvSpPr>
                <p:nvPr/>
              </p:nvSpPr>
              <p:spPr bwMode="auto">
                <a:xfrm>
                  <a:off x="997" y="3856"/>
                  <a:ext cx="270" cy="288"/>
                </a:xfrm>
                <a:prstGeom prst="rect">
                  <a:avLst/>
                </a:prstGeom>
                <a:noFill/>
                <a:ln w="7">
                  <a:solidFill>
                    <a:srgbClr val="A0A0A0"/>
                  </a:solidFill>
                  <a:miter lim="800000"/>
                  <a:headEnd/>
                  <a:tailEnd/>
                </a:ln>
              </p:spPr>
              <p:txBody>
                <a:bodyPr/>
                <a:lstStyle/>
                <a:p>
                  <a:endParaRPr lang="en-US" dirty="0"/>
                </a:p>
              </p:txBody>
            </p:sp>
          </p:grpSp>
          <p:grpSp>
            <p:nvGrpSpPr>
              <p:cNvPr id="18484" name="Group 142"/>
              <p:cNvGrpSpPr>
                <a:grpSpLocks/>
              </p:cNvGrpSpPr>
              <p:nvPr/>
            </p:nvGrpSpPr>
            <p:grpSpPr bwMode="auto">
              <a:xfrm>
                <a:off x="1267" y="3856"/>
                <a:ext cx="270" cy="288"/>
                <a:chOff x="1267" y="3856"/>
                <a:chExt cx="270" cy="288"/>
              </a:xfrm>
            </p:grpSpPr>
            <p:sp>
              <p:nvSpPr>
                <p:cNvPr id="18578" name="Rectangle 143"/>
                <p:cNvSpPr>
                  <a:spLocks noChangeArrowheads="1"/>
                </p:cNvSpPr>
                <p:nvPr/>
              </p:nvSpPr>
              <p:spPr bwMode="auto">
                <a:xfrm>
                  <a:off x="1267" y="385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79" name="Rectangle 144"/>
                <p:cNvSpPr>
                  <a:spLocks noChangeArrowheads="1"/>
                </p:cNvSpPr>
                <p:nvPr/>
              </p:nvSpPr>
              <p:spPr bwMode="auto">
                <a:xfrm>
                  <a:off x="1267" y="3856"/>
                  <a:ext cx="270" cy="288"/>
                </a:xfrm>
                <a:prstGeom prst="rect">
                  <a:avLst/>
                </a:prstGeom>
                <a:noFill/>
                <a:ln w="7">
                  <a:solidFill>
                    <a:srgbClr val="A0A0A0"/>
                  </a:solidFill>
                  <a:miter lim="800000"/>
                  <a:headEnd/>
                  <a:tailEnd/>
                </a:ln>
              </p:spPr>
              <p:txBody>
                <a:bodyPr/>
                <a:lstStyle/>
                <a:p>
                  <a:endParaRPr lang="en-US" dirty="0"/>
                </a:p>
              </p:txBody>
            </p:sp>
          </p:grpSp>
          <p:grpSp>
            <p:nvGrpSpPr>
              <p:cNvPr id="18485" name="Group 145"/>
              <p:cNvGrpSpPr>
                <a:grpSpLocks/>
              </p:cNvGrpSpPr>
              <p:nvPr/>
            </p:nvGrpSpPr>
            <p:grpSpPr bwMode="auto">
              <a:xfrm>
                <a:off x="1537" y="3856"/>
                <a:ext cx="270" cy="288"/>
                <a:chOff x="1537" y="3856"/>
                <a:chExt cx="270" cy="288"/>
              </a:xfrm>
            </p:grpSpPr>
            <p:sp>
              <p:nvSpPr>
                <p:cNvPr id="18576" name="Rectangle 146"/>
                <p:cNvSpPr>
                  <a:spLocks noChangeArrowheads="1"/>
                </p:cNvSpPr>
                <p:nvPr/>
              </p:nvSpPr>
              <p:spPr bwMode="auto">
                <a:xfrm>
                  <a:off x="1537" y="385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77" name="Rectangle 147"/>
                <p:cNvSpPr>
                  <a:spLocks noChangeArrowheads="1"/>
                </p:cNvSpPr>
                <p:nvPr/>
              </p:nvSpPr>
              <p:spPr bwMode="auto">
                <a:xfrm>
                  <a:off x="1537" y="3856"/>
                  <a:ext cx="270" cy="288"/>
                </a:xfrm>
                <a:prstGeom prst="rect">
                  <a:avLst/>
                </a:prstGeom>
                <a:noFill/>
                <a:ln w="7">
                  <a:solidFill>
                    <a:srgbClr val="A0A0A0"/>
                  </a:solidFill>
                  <a:miter lim="800000"/>
                  <a:headEnd/>
                  <a:tailEnd/>
                </a:ln>
              </p:spPr>
              <p:txBody>
                <a:bodyPr/>
                <a:lstStyle/>
                <a:p>
                  <a:endParaRPr lang="en-US" dirty="0"/>
                </a:p>
              </p:txBody>
            </p:sp>
          </p:grpSp>
          <p:grpSp>
            <p:nvGrpSpPr>
              <p:cNvPr id="18486" name="Group 148"/>
              <p:cNvGrpSpPr>
                <a:grpSpLocks/>
              </p:cNvGrpSpPr>
              <p:nvPr/>
            </p:nvGrpSpPr>
            <p:grpSpPr bwMode="auto">
              <a:xfrm>
                <a:off x="0" y="4144"/>
                <a:ext cx="457" cy="288"/>
                <a:chOff x="0" y="4144"/>
                <a:chExt cx="457" cy="288"/>
              </a:xfrm>
            </p:grpSpPr>
            <p:sp>
              <p:nvSpPr>
                <p:cNvPr id="18574" name="Rectangle 149"/>
                <p:cNvSpPr>
                  <a:spLocks noChangeArrowheads="1"/>
                </p:cNvSpPr>
                <p:nvPr/>
              </p:nvSpPr>
              <p:spPr bwMode="auto">
                <a:xfrm>
                  <a:off x="0" y="4144"/>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8</a:t>
                  </a:r>
                </a:p>
              </p:txBody>
            </p:sp>
            <p:sp>
              <p:nvSpPr>
                <p:cNvPr id="18575" name="Rectangle 150"/>
                <p:cNvSpPr>
                  <a:spLocks noChangeArrowheads="1"/>
                </p:cNvSpPr>
                <p:nvPr/>
              </p:nvSpPr>
              <p:spPr bwMode="auto">
                <a:xfrm>
                  <a:off x="0" y="4144"/>
                  <a:ext cx="457" cy="288"/>
                </a:xfrm>
                <a:prstGeom prst="rect">
                  <a:avLst/>
                </a:prstGeom>
                <a:noFill/>
                <a:ln w="7">
                  <a:solidFill>
                    <a:srgbClr val="A0A0A0"/>
                  </a:solidFill>
                  <a:miter lim="800000"/>
                  <a:headEnd/>
                  <a:tailEnd/>
                </a:ln>
              </p:spPr>
              <p:txBody>
                <a:bodyPr/>
                <a:lstStyle/>
                <a:p>
                  <a:endParaRPr lang="en-US" dirty="0"/>
                </a:p>
              </p:txBody>
            </p:sp>
          </p:grpSp>
          <p:grpSp>
            <p:nvGrpSpPr>
              <p:cNvPr id="18487" name="Group 151"/>
              <p:cNvGrpSpPr>
                <a:grpSpLocks/>
              </p:cNvGrpSpPr>
              <p:nvPr/>
            </p:nvGrpSpPr>
            <p:grpSpPr bwMode="auto">
              <a:xfrm>
                <a:off x="457" y="4144"/>
                <a:ext cx="270" cy="288"/>
                <a:chOff x="457" y="4144"/>
                <a:chExt cx="270" cy="288"/>
              </a:xfrm>
            </p:grpSpPr>
            <p:sp>
              <p:nvSpPr>
                <p:cNvPr id="18572" name="Rectangle 152"/>
                <p:cNvSpPr>
                  <a:spLocks noChangeArrowheads="1"/>
                </p:cNvSpPr>
                <p:nvPr/>
              </p:nvSpPr>
              <p:spPr bwMode="auto">
                <a:xfrm>
                  <a:off x="457" y="414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573" name="Rectangle 153"/>
                <p:cNvSpPr>
                  <a:spLocks noChangeArrowheads="1"/>
                </p:cNvSpPr>
                <p:nvPr/>
              </p:nvSpPr>
              <p:spPr bwMode="auto">
                <a:xfrm>
                  <a:off x="457" y="4144"/>
                  <a:ext cx="270" cy="288"/>
                </a:xfrm>
                <a:prstGeom prst="rect">
                  <a:avLst/>
                </a:prstGeom>
                <a:noFill/>
                <a:ln w="7">
                  <a:solidFill>
                    <a:srgbClr val="A0A0A0"/>
                  </a:solidFill>
                  <a:miter lim="800000"/>
                  <a:headEnd/>
                  <a:tailEnd/>
                </a:ln>
              </p:spPr>
              <p:txBody>
                <a:bodyPr/>
                <a:lstStyle/>
                <a:p>
                  <a:endParaRPr lang="en-US" dirty="0"/>
                </a:p>
              </p:txBody>
            </p:sp>
          </p:grpSp>
          <p:grpSp>
            <p:nvGrpSpPr>
              <p:cNvPr id="18488" name="Group 154"/>
              <p:cNvGrpSpPr>
                <a:grpSpLocks/>
              </p:cNvGrpSpPr>
              <p:nvPr/>
            </p:nvGrpSpPr>
            <p:grpSpPr bwMode="auto">
              <a:xfrm>
                <a:off x="727" y="4144"/>
                <a:ext cx="270" cy="288"/>
                <a:chOff x="727" y="4144"/>
                <a:chExt cx="270" cy="288"/>
              </a:xfrm>
            </p:grpSpPr>
            <p:sp>
              <p:nvSpPr>
                <p:cNvPr id="18570" name="Rectangle 155"/>
                <p:cNvSpPr>
                  <a:spLocks noChangeArrowheads="1"/>
                </p:cNvSpPr>
                <p:nvPr/>
              </p:nvSpPr>
              <p:spPr bwMode="auto">
                <a:xfrm>
                  <a:off x="727" y="414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71" name="Rectangle 156"/>
                <p:cNvSpPr>
                  <a:spLocks noChangeArrowheads="1"/>
                </p:cNvSpPr>
                <p:nvPr/>
              </p:nvSpPr>
              <p:spPr bwMode="auto">
                <a:xfrm>
                  <a:off x="727" y="4144"/>
                  <a:ext cx="270" cy="288"/>
                </a:xfrm>
                <a:prstGeom prst="rect">
                  <a:avLst/>
                </a:prstGeom>
                <a:noFill/>
                <a:ln w="7">
                  <a:solidFill>
                    <a:srgbClr val="A0A0A0"/>
                  </a:solidFill>
                  <a:miter lim="800000"/>
                  <a:headEnd/>
                  <a:tailEnd/>
                </a:ln>
              </p:spPr>
              <p:txBody>
                <a:bodyPr/>
                <a:lstStyle/>
                <a:p>
                  <a:endParaRPr lang="en-US" dirty="0"/>
                </a:p>
              </p:txBody>
            </p:sp>
          </p:grpSp>
          <p:grpSp>
            <p:nvGrpSpPr>
              <p:cNvPr id="18489" name="Group 157"/>
              <p:cNvGrpSpPr>
                <a:grpSpLocks/>
              </p:cNvGrpSpPr>
              <p:nvPr/>
            </p:nvGrpSpPr>
            <p:grpSpPr bwMode="auto">
              <a:xfrm>
                <a:off x="997" y="4144"/>
                <a:ext cx="270" cy="288"/>
                <a:chOff x="997" y="4144"/>
                <a:chExt cx="270" cy="288"/>
              </a:xfrm>
            </p:grpSpPr>
            <p:sp>
              <p:nvSpPr>
                <p:cNvPr id="18568" name="Rectangle 158"/>
                <p:cNvSpPr>
                  <a:spLocks noChangeArrowheads="1"/>
                </p:cNvSpPr>
                <p:nvPr/>
              </p:nvSpPr>
              <p:spPr bwMode="auto">
                <a:xfrm>
                  <a:off x="997" y="414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69" name="Rectangle 159"/>
                <p:cNvSpPr>
                  <a:spLocks noChangeArrowheads="1"/>
                </p:cNvSpPr>
                <p:nvPr/>
              </p:nvSpPr>
              <p:spPr bwMode="auto">
                <a:xfrm>
                  <a:off x="997" y="4144"/>
                  <a:ext cx="270" cy="288"/>
                </a:xfrm>
                <a:prstGeom prst="rect">
                  <a:avLst/>
                </a:prstGeom>
                <a:noFill/>
                <a:ln w="7">
                  <a:solidFill>
                    <a:srgbClr val="A0A0A0"/>
                  </a:solidFill>
                  <a:miter lim="800000"/>
                  <a:headEnd/>
                  <a:tailEnd/>
                </a:ln>
              </p:spPr>
              <p:txBody>
                <a:bodyPr/>
                <a:lstStyle/>
                <a:p>
                  <a:endParaRPr lang="en-US" dirty="0"/>
                </a:p>
              </p:txBody>
            </p:sp>
          </p:grpSp>
          <p:grpSp>
            <p:nvGrpSpPr>
              <p:cNvPr id="18490" name="Group 160"/>
              <p:cNvGrpSpPr>
                <a:grpSpLocks/>
              </p:cNvGrpSpPr>
              <p:nvPr/>
            </p:nvGrpSpPr>
            <p:grpSpPr bwMode="auto">
              <a:xfrm>
                <a:off x="1267" y="4144"/>
                <a:ext cx="270" cy="288"/>
                <a:chOff x="1267" y="4144"/>
                <a:chExt cx="270" cy="288"/>
              </a:xfrm>
            </p:grpSpPr>
            <p:sp>
              <p:nvSpPr>
                <p:cNvPr id="18566" name="Rectangle 161"/>
                <p:cNvSpPr>
                  <a:spLocks noChangeArrowheads="1"/>
                </p:cNvSpPr>
                <p:nvPr/>
              </p:nvSpPr>
              <p:spPr bwMode="auto">
                <a:xfrm>
                  <a:off x="1267" y="414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67" name="Rectangle 162"/>
                <p:cNvSpPr>
                  <a:spLocks noChangeArrowheads="1"/>
                </p:cNvSpPr>
                <p:nvPr/>
              </p:nvSpPr>
              <p:spPr bwMode="auto">
                <a:xfrm>
                  <a:off x="1267" y="4144"/>
                  <a:ext cx="270" cy="288"/>
                </a:xfrm>
                <a:prstGeom prst="rect">
                  <a:avLst/>
                </a:prstGeom>
                <a:noFill/>
                <a:ln w="7">
                  <a:solidFill>
                    <a:srgbClr val="A0A0A0"/>
                  </a:solidFill>
                  <a:miter lim="800000"/>
                  <a:headEnd/>
                  <a:tailEnd/>
                </a:ln>
              </p:spPr>
              <p:txBody>
                <a:bodyPr/>
                <a:lstStyle/>
                <a:p>
                  <a:endParaRPr lang="en-US" dirty="0"/>
                </a:p>
              </p:txBody>
            </p:sp>
          </p:grpSp>
          <p:grpSp>
            <p:nvGrpSpPr>
              <p:cNvPr id="18491" name="Group 163"/>
              <p:cNvGrpSpPr>
                <a:grpSpLocks/>
              </p:cNvGrpSpPr>
              <p:nvPr/>
            </p:nvGrpSpPr>
            <p:grpSpPr bwMode="auto">
              <a:xfrm>
                <a:off x="1537" y="4144"/>
                <a:ext cx="270" cy="288"/>
                <a:chOff x="1537" y="4144"/>
                <a:chExt cx="270" cy="288"/>
              </a:xfrm>
            </p:grpSpPr>
            <p:sp>
              <p:nvSpPr>
                <p:cNvPr id="18564" name="Rectangle 164"/>
                <p:cNvSpPr>
                  <a:spLocks noChangeArrowheads="1"/>
                </p:cNvSpPr>
                <p:nvPr/>
              </p:nvSpPr>
              <p:spPr bwMode="auto">
                <a:xfrm>
                  <a:off x="1537" y="4144"/>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65" name="Rectangle 165"/>
                <p:cNvSpPr>
                  <a:spLocks noChangeArrowheads="1"/>
                </p:cNvSpPr>
                <p:nvPr/>
              </p:nvSpPr>
              <p:spPr bwMode="auto">
                <a:xfrm>
                  <a:off x="1537" y="4144"/>
                  <a:ext cx="270" cy="288"/>
                </a:xfrm>
                <a:prstGeom prst="rect">
                  <a:avLst/>
                </a:prstGeom>
                <a:noFill/>
                <a:ln w="7">
                  <a:solidFill>
                    <a:srgbClr val="A0A0A0"/>
                  </a:solidFill>
                  <a:miter lim="800000"/>
                  <a:headEnd/>
                  <a:tailEnd/>
                </a:ln>
              </p:spPr>
              <p:txBody>
                <a:bodyPr/>
                <a:lstStyle/>
                <a:p>
                  <a:endParaRPr lang="en-US" dirty="0"/>
                </a:p>
              </p:txBody>
            </p:sp>
          </p:grpSp>
          <p:grpSp>
            <p:nvGrpSpPr>
              <p:cNvPr id="18492" name="Group 166"/>
              <p:cNvGrpSpPr>
                <a:grpSpLocks/>
              </p:cNvGrpSpPr>
              <p:nvPr/>
            </p:nvGrpSpPr>
            <p:grpSpPr bwMode="auto">
              <a:xfrm>
                <a:off x="0" y="4432"/>
                <a:ext cx="457" cy="288"/>
                <a:chOff x="0" y="4432"/>
                <a:chExt cx="457" cy="288"/>
              </a:xfrm>
            </p:grpSpPr>
            <p:sp>
              <p:nvSpPr>
                <p:cNvPr id="18562" name="Rectangle 167"/>
                <p:cNvSpPr>
                  <a:spLocks noChangeArrowheads="1"/>
                </p:cNvSpPr>
                <p:nvPr/>
              </p:nvSpPr>
              <p:spPr bwMode="auto">
                <a:xfrm>
                  <a:off x="0" y="4432"/>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9</a:t>
                  </a:r>
                </a:p>
              </p:txBody>
            </p:sp>
            <p:sp>
              <p:nvSpPr>
                <p:cNvPr id="18563" name="Rectangle 168"/>
                <p:cNvSpPr>
                  <a:spLocks noChangeArrowheads="1"/>
                </p:cNvSpPr>
                <p:nvPr/>
              </p:nvSpPr>
              <p:spPr bwMode="auto">
                <a:xfrm>
                  <a:off x="0" y="4432"/>
                  <a:ext cx="457" cy="288"/>
                </a:xfrm>
                <a:prstGeom prst="rect">
                  <a:avLst/>
                </a:prstGeom>
                <a:noFill/>
                <a:ln w="7">
                  <a:solidFill>
                    <a:srgbClr val="A0A0A0"/>
                  </a:solidFill>
                  <a:miter lim="800000"/>
                  <a:headEnd/>
                  <a:tailEnd/>
                </a:ln>
              </p:spPr>
              <p:txBody>
                <a:bodyPr/>
                <a:lstStyle/>
                <a:p>
                  <a:endParaRPr lang="en-US" dirty="0"/>
                </a:p>
              </p:txBody>
            </p:sp>
          </p:grpSp>
          <p:grpSp>
            <p:nvGrpSpPr>
              <p:cNvPr id="18493" name="Group 169"/>
              <p:cNvGrpSpPr>
                <a:grpSpLocks/>
              </p:cNvGrpSpPr>
              <p:nvPr/>
            </p:nvGrpSpPr>
            <p:grpSpPr bwMode="auto">
              <a:xfrm>
                <a:off x="457" y="4432"/>
                <a:ext cx="270" cy="288"/>
                <a:chOff x="457" y="4432"/>
                <a:chExt cx="270" cy="288"/>
              </a:xfrm>
            </p:grpSpPr>
            <p:sp>
              <p:nvSpPr>
                <p:cNvPr id="18560" name="Rectangle 170"/>
                <p:cNvSpPr>
                  <a:spLocks noChangeArrowheads="1"/>
                </p:cNvSpPr>
                <p:nvPr/>
              </p:nvSpPr>
              <p:spPr bwMode="auto">
                <a:xfrm>
                  <a:off x="457" y="443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561" name="Rectangle 171"/>
                <p:cNvSpPr>
                  <a:spLocks noChangeArrowheads="1"/>
                </p:cNvSpPr>
                <p:nvPr/>
              </p:nvSpPr>
              <p:spPr bwMode="auto">
                <a:xfrm>
                  <a:off x="457" y="4432"/>
                  <a:ext cx="270" cy="288"/>
                </a:xfrm>
                <a:prstGeom prst="rect">
                  <a:avLst/>
                </a:prstGeom>
                <a:noFill/>
                <a:ln w="7">
                  <a:solidFill>
                    <a:srgbClr val="A0A0A0"/>
                  </a:solidFill>
                  <a:miter lim="800000"/>
                  <a:headEnd/>
                  <a:tailEnd/>
                </a:ln>
              </p:spPr>
              <p:txBody>
                <a:bodyPr/>
                <a:lstStyle/>
                <a:p>
                  <a:endParaRPr lang="en-US" dirty="0"/>
                </a:p>
              </p:txBody>
            </p:sp>
          </p:grpSp>
          <p:grpSp>
            <p:nvGrpSpPr>
              <p:cNvPr id="18494" name="Group 172"/>
              <p:cNvGrpSpPr>
                <a:grpSpLocks/>
              </p:cNvGrpSpPr>
              <p:nvPr/>
            </p:nvGrpSpPr>
            <p:grpSpPr bwMode="auto">
              <a:xfrm>
                <a:off x="727" y="4432"/>
                <a:ext cx="270" cy="288"/>
                <a:chOff x="727" y="4432"/>
                <a:chExt cx="270" cy="288"/>
              </a:xfrm>
            </p:grpSpPr>
            <p:sp>
              <p:nvSpPr>
                <p:cNvPr id="18558" name="Rectangle 173"/>
                <p:cNvSpPr>
                  <a:spLocks noChangeArrowheads="1"/>
                </p:cNvSpPr>
                <p:nvPr/>
              </p:nvSpPr>
              <p:spPr bwMode="auto">
                <a:xfrm>
                  <a:off x="727" y="443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59" name="Rectangle 174"/>
                <p:cNvSpPr>
                  <a:spLocks noChangeArrowheads="1"/>
                </p:cNvSpPr>
                <p:nvPr/>
              </p:nvSpPr>
              <p:spPr bwMode="auto">
                <a:xfrm>
                  <a:off x="727" y="4432"/>
                  <a:ext cx="270" cy="288"/>
                </a:xfrm>
                <a:prstGeom prst="rect">
                  <a:avLst/>
                </a:prstGeom>
                <a:noFill/>
                <a:ln w="7">
                  <a:solidFill>
                    <a:srgbClr val="A0A0A0"/>
                  </a:solidFill>
                  <a:miter lim="800000"/>
                  <a:headEnd/>
                  <a:tailEnd/>
                </a:ln>
              </p:spPr>
              <p:txBody>
                <a:bodyPr/>
                <a:lstStyle/>
                <a:p>
                  <a:endParaRPr lang="en-US" dirty="0"/>
                </a:p>
              </p:txBody>
            </p:sp>
          </p:grpSp>
          <p:grpSp>
            <p:nvGrpSpPr>
              <p:cNvPr id="18495" name="Group 175"/>
              <p:cNvGrpSpPr>
                <a:grpSpLocks/>
              </p:cNvGrpSpPr>
              <p:nvPr/>
            </p:nvGrpSpPr>
            <p:grpSpPr bwMode="auto">
              <a:xfrm>
                <a:off x="997" y="4432"/>
                <a:ext cx="270" cy="288"/>
                <a:chOff x="997" y="4432"/>
                <a:chExt cx="270" cy="288"/>
              </a:xfrm>
            </p:grpSpPr>
            <p:sp>
              <p:nvSpPr>
                <p:cNvPr id="18556" name="Rectangle 176"/>
                <p:cNvSpPr>
                  <a:spLocks noChangeArrowheads="1"/>
                </p:cNvSpPr>
                <p:nvPr/>
              </p:nvSpPr>
              <p:spPr bwMode="auto">
                <a:xfrm>
                  <a:off x="997" y="443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57" name="Rectangle 177"/>
                <p:cNvSpPr>
                  <a:spLocks noChangeArrowheads="1"/>
                </p:cNvSpPr>
                <p:nvPr/>
              </p:nvSpPr>
              <p:spPr bwMode="auto">
                <a:xfrm>
                  <a:off x="997" y="4432"/>
                  <a:ext cx="270" cy="288"/>
                </a:xfrm>
                <a:prstGeom prst="rect">
                  <a:avLst/>
                </a:prstGeom>
                <a:noFill/>
                <a:ln w="7">
                  <a:solidFill>
                    <a:srgbClr val="A0A0A0"/>
                  </a:solidFill>
                  <a:miter lim="800000"/>
                  <a:headEnd/>
                  <a:tailEnd/>
                </a:ln>
              </p:spPr>
              <p:txBody>
                <a:bodyPr/>
                <a:lstStyle/>
                <a:p>
                  <a:endParaRPr lang="en-US" dirty="0"/>
                </a:p>
              </p:txBody>
            </p:sp>
          </p:grpSp>
          <p:grpSp>
            <p:nvGrpSpPr>
              <p:cNvPr id="18496" name="Group 178"/>
              <p:cNvGrpSpPr>
                <a:grpSpLocks/>
              </p:cNvGrpSpPr>
              <p:nvPr/>
            </p:nvGrpSpPr>
            <p:grpSpPr bwMode="auto">
              <a:xfrm>
                <a:off x="1267" y="4432"/>
                <a:ext cx="270" cy="288"/>
                <a:chOff x="1267" y="4432"/>
                <a:chExt cx="270" cy="288"/>
              </a:xfrm>
            </p:grpSpPr>
            <p:sp>
              <p:nvSpPr>
                <p:cNvPr id="18554" name="Rectangle 179"/>
                <p:cNvSpPr>
                  <a:spLocks noChangeArrowheads="1"/>
                </p:cNvSpPr>
                <p:nvPr/>
              </p:nvSpPr>
              <p:spPr bwMode="auto">
                <a:xfrm>
                  <a:off x="1267" y="443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55" name="Rectangle 180"/>
                <p:cNvSpPr>
                  <a:spLocks noChangeArrowheads="1"/>
                </p:cNvSpPr>
                <p:nvPr/>
              </p:nvSpPr>
              <p:spPr bwMode="auto">
                <a:xfrm>
                  <a:off x="1267" y="4432"/>
                  <a:ext cx="270" cy="288"/>
                </a:xfrm>
                <a:prstGeom prst="rect">
                  <a:avLst/>
                </a:prstGeom>
                <a:noFill/>
                <a:ln w="7">
                  <a:solidFill>
                    <a:srgbClr val="A0A0A0"/>
                  </a:solidFill>
                  <a:miter lim="800000"/>
                  <a:headEnd/>
                  <a:tailEnd/>
                </a:ln>
              </p:spPr>
              <p:txBody>
                <a:bodyPr/>
                <a:lstStyle/>
                <a:p>
                  <a:endParaRPr lang="en-US" dirty="0"/>
                </a:p>
              </p:txBody>
            </p:sp>
          </p:grpSp>
          <p:grpSp>
            <p:nvGrpSpPr>
              <p:cNvPr id="18497" name="Group 181"/>
              <p:cNvGrpSpPr>
                <a:grpSpLocks/>
              </p:cNvGrpSpPr>
              <p:nvPr/>
            </p:nvGrpSpPr>
            <p:grpSpPr bwMode="auto">
              <a:xfrm>
                <a:off x="1537" y="4432"/>
                <a:ext cx="270" cy="288"/>
                <a:chOff x="1537" y="4432"/>
                <a:chExt cx="270" cy="288"/>
              </a:xfrm>
            </p:grpSpPr>
            <p:sp>
              <p:nvSpPr>
                <p:cNvPr id="18552" name="Rectangle 182"/>
                <p:cNvSpPr>
                  <a:spLocks noChangeArrowheads="1"/>
                </p:cNvSpPr>
                <p:nvPr/>
              </p:nvSpPr>
              <p:spPr bwMode="auto">
                <a:xfrm>
                  <a:off x="1537" y="4432"/>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53" name="Rectangle 183"/>
                <p:cNvSpPr>
                  <a:spLocks noChangeArrowheads="1"/>
                </p:cNvSpPr>
                <p:nvPr/>
              </p:nvSpPr>
              <p:spPr bwMode="auto">
                <a:xfrm>
                  <a:off x="1537" y="4432"/>
                  <a:ext cx="270" cy="288"/>
                </a:xfrm>
                <a:prstGeom prst="rect">
                  <a:avLst/>
                </a:prstGeom>
                <a:noFill/>
                <a:ln w="7">
                  <a:solidFill>
                    <a:srgbClr val="A0A0A0"/>
                  </a:solidFill>
                  <a:miter lim="800000"/>
                  <a:headEnd/>
                  <a:tailEnd/>
                </a:ln>
              </p:spPr>
              <p:txBody>
                <a:bodyPr/>
                <a:lstStyle/>
                <a:p>
                  <a:endParaRPr lang="en-US" dirty="0"/>
                </a:p>
              </p:txBody>
            </p:sp>
          </p:grpSp>
          <p:grpSp>
            <p:nvGrpSpPr>
              <p:cNvPr id="18498" name="Group 184"/>
              <p:cNvGrpSpPr>
                <a:grpSpLocks/>
              </p:cNvGrpSpPr>
              <p:nvPr/>
            </p:nvGrpSpPr>
            <p:grpSpPr bwMode="auto">
              <a:xfrm>
                <a:off x="0" y="4720"/>
                <a:ext cx="457" cy="288"/>
                <a:chOff x="0" y="4720"/>
                <a:chExt cx="457" cy="288"/>
              </a:xfrm>
            </p:grpSpPr>
            <p:sp>
              <p:nvSpPr>
                <p:cNvPr id="18550" name="Rectangle 185"/>
                <p:cNvSpPr>
                  <a:spLocks noChangeArrowheads="1"/>
                </p:cNvSpPr>
                <p:nvPr/>
              </p:nvSpPr>
              <p:spPr bwMode="auto">
                <a:xfrm>
                  <a:off x="0" y="4720"/>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10</a:t>
                  </a:r>
                </a:p>
              </p:txBody>
            </p:sp>
            <p:sp>
              <p:nvSpPr>
                <p:cNvPr id="18551" name="Rectangle 186"/>
                <p:cNvSpPr>
                  <a:spLocks noChangeArrowheads="1"/>
                </p:cNvSpPr>
                <p:nvPr/>
              </p:nvSpPr>
              <p:spPr bwMode="auto">
                <a:xfrm>
                  <a:off x="0" y="4720"/>
                  <a:ext cx="457" cy="288"/>
                </a:xfrm>
                <a:prstGeom prst="rect">
                  <a:avLst/>
                </a:prstGeom>
                <a:noFill/>
                <a:ln w="7">
                  <a:solidFill>
                    <a:srgbClr val="A0A0A0"/>
                  </a:solidFill>
                  <a:miter lim="800000"/>
                  <a:headEnd/>
                  <a:tailEnd/>
                </a:ln>
              </p:spPr>
              <p:txBody>
                <a:bodyPr/>
                <a:lstStyle/>
                <a:p>
                  <a:endParaRPr lang="en-US" dirty="0"/>
                </a:p>
              </p:txBody>
            </p:sp>
          </p:grpSp>
          <p:grpSp>
            <p:nvGrpSpPr>
              <p:cNvPr id="18499" name="Group 187"/>
              <p:cNvGrpSpPr>
                <a:grpSpLocks/>
              </p:cNvGrpSpPr>
              <p:nvPr/>
            </p:nvGrpSpPr>
            <p:grpSpPr bwMode="auto">
              <a:xfrm>
                <a:off x="457" y="4720"/>
                <a:ext cx="270" cy="288"/>
                <a:chOff x="457" y="4720"/>
                <a:chExt cx="270" cy="288"/>
              </a:xfrm>
            </p:grpSpPr>
            <p:sp>
              <p:nvSpPr>
                <p:cNvPr id="18548" name="Rectangle 188"/>
                <p:cNvSpPr>
                  <a:spLocks noChangeArrowheads="1"/>
                </p:cNvSpPr>
                <p:nvPr/>
              </p:nvSpPr>
              <p:spPr bwMode="auto">
                <a:xfrm>
                  <a:off x="457" y="4720"/>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f</a:t>
                  </a:r>
                  <a:endParaRPr lang="en-US" sz="2400" dirty="0">
                    <a:latin typeface="Times New Roman" pitchFamily="18" charset="0"/>
                  </a:endParaRPr>
                </a:p>
              </p:txBody>
            </p:sp>
            <p:sp>
              <p:nvSpPr>
                <p:cNvPr id="18549" name="Rectangle 189"/>
                <p:cNvSpPr>
                  <a:spLocks noChangeArrowheads="1"/>
                </p:cNvSpPr>
                <p:nvPr/>
              </p:nvSpPr>
              <p:spPr bwMode="auto">
                <a:xfrm>
                  <a:off x="457" y="4720"/>
                  <a:ext cx="270" cy="288"/>
                </a:xfrm>
                <a:prstGeom prst="rect">
                  <a:avLst/>
                </a:prstGeom>
                <a:noFill/>
                <a:ln w="7">
                  <a:solidFill>
                    <a:srgbClr val="A0A0A0"/>
                  </a:solidFill>
                  <a:miter lim="800000"/>
                  <a:headEnd/>
                  <a:tailEnd/>
                </a:ln>
              </p:spPr>
              <p:txBody>
                <a:bodyPr/>
                <a:lstStyle/>
                <a:p>
                  <a:endParaRPr lang="en-US" dirty="0"/>
                </a:p>
              </p:txBody>
            </p:sp>
          </p:grpSp>
          <p:grpSp>
            <p:nvGrpSpPr>
              <p:cNvPr id="18500" name="Group 190"/>
              <p:cNvGrpSpPr>
                <a:grpSpLocks/>
              </p:cNvGrpSpPr>
              <p:nvPr/>
            </p:nvGrpSpPr>
            <p:grpSpPr bwMode="auto">
              <a:xfrm>
                <a:off x="727" y="4720"/>
                <a:ext cx="270" cy="288"/>
                <a:chOff x="727" y="4720"/>
                <a:chExt cx="270" cy="288"/>
              </a:xfrm>
            </p:grpSpPr>
            <p:sp>
              <p:nvSpPr>
                <p:cNvPr id="18546" name="Rectangle 191"/>
                <p:cNvSpPr>
                  <a:spLocks noChangeArrowheads="1"/>
                </p:cNvSpPr>
                <p:nvPr/>
              </p:nvSpPr>
              <p:spPr bwMode="auto">
                <a:xfrm>
                  <a:off x="727" y="4720"/>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47" name="Rectangle 192"/>
                <p:cNvSpPr>
                  <a:spLocks noChangeArrowheads="1"/>
                </p:cNvSpPr>
                <p:nvPr/>
              </p:nvSpPr>
              <p:spPr bwMode="auto">
                <a:xfrm>
                  <a:off x="727" y="4720"/>
                  <a:ext cx="270" cy="288"/>
                </a:xfrm>
                <a:prstGeom prst="rect">
                  <a:avLst/>
                </a:prstGeom>
                <a:noFill/>
                <a:ln w="7">
                  <a:solidFill>
                    <a:srgbClr val="A0A0A0"/>
                  </a:solidFill>
                  <a:miter lim="800000"/>
                  <a:headEnd/>
                  <a:tailEnd/>
                </a:ln>
              </p:spPr>
              <p:txBody>
                <a:bodyPr/>
                <a:lstStyle/>
                <a:p>
                  <a:endParaRPr lang="en-US" dirty="0"/>
                </a:p>
              </p:txBody>
            </p:sp>
          </p:grpSp>
          <p:grpSp>
            <p:nvGrpSpPr>
              <p:cNvPr id="18501" name="Group 193"/>
              <p:cNvGrpSpPr>
                <a:grpSpLocks/>
              </p:cNvGrpSpPr>
              <p:nvPr/>
            </p:nvGrpSpPr>
            <p:grpSpPr bwMode="auto">
              <a:xfrm>
                <a:off x="997" y="4720"/>
                <a:ext cx="270" cy="288"/>
                <a:chOff x="997" y="4720"/>
                <a:chExt cx="270" cy="288"/>
              </a:xfrm>
            </p:grpSpPr>
            <p:sp>
              <p:nvSpPr>
                <p:cNvPr id="18544" name="Rectangle 194"/>
                <p:cNvSpPr>
                  <a:spLocks noChangeArrowheads="1"/>
                </p:cNvSpPr>
                <p:nvPr/>
              </p:nvSpPr>
              <p:spPr bwMode="auto">
                <a:xfrm>
                  <a:off x="997" y="4720"/>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45" name="Rectangle 195"/>
                <p:cNvSpPr>
                  <a:spLocks noChangeArrowheads="1"/>
                </p:cNvSpPr>
                <p:nvPr/>
              </p:nvSpPr>
              <p:spPr bwMode="auto">
                <a:xfrm>
                  <a:off x="997" y="4720"/>
                  <a:ext cx="270" cy="288"/>
                </a:xfrm>
                <a:prstGeom prst="rect">
                  <a:avLst/>
                </a:prstGeom>
                <a:noFill/>
                <a:ln w="7">
                  <a:solidFill>
                    <a:srgbClr val="A0A0A0"/>
                  </a:solidFill>
                  <a:miter lim="800000"/>
                  <a:headEnd/>
                  <a:tailEnd/>
                </a:ln>
              </p:spPr>
              <p:txBody>
                <a:bodyPr/>
                <a:lstStyle/>
                <a:p>
                  <a:endParaRPr lang="en-US" dirty="0"/>
                </a:p>
              </p:txBody>
            </p:sp>
          </p:grpSp>
          <p:grpSp>
            <p:nvGrpSpPr>
              <p:cNvPr id="18502" name="Group 196"/>
              <p:cNvGrpSpPr>
                <a:grpSpLocks/>
              </p:cNvGrpSpPr>
              <p:nvPr/>
            </p:nvGrpSpPr>
            <p:grpSpPr bwMode="auto">
              <a:xfrm>
                <a:off x="1267" y="4720"/>
                <a:ext cx="270" cy="288"/>
                <a:chOff x="1267" y="4720"/>
                <a:chExt cx="270" cy="288"/>
              </a:xfrm>
            </p:grpSpPr>
            <p:sp>
              <p:nvSpPr>
                <p:cNvPr id="18542" name="Rectangle 197"/>
                <p:cNvSpPr>
                  <a:spLocks noChangeArrowheads="1"/>
                </p:cNvSpPr>
                <p:nvPr/>
              </p:nvSpPr>
              <p:spPr bwMode="auto">
                <a:xfrm>
                  <a:off x="1267" y="4720"/>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43" name="Rectangle 198"/>
                <p:cNvSpPr>
                  <a:spLocks noChangeArrowheads="1"/>
                </p:cNvSpPr>
                <p:nvPr/>
              </p:nvSpPr>
              <p:spPr bwMode="auto">
                <a:xfrm>
                  <a:off x="1267" y="4720"/>
                  <a:ext cx="270" cy="288"/>
                </a:xfrm>
                <a:prstGeom prst="rect">
                  <a:avLst/>
                </a:prstGeom>
                <a:noFill/>
                <a:ln w="7">
                  <a:solidFill>
                    <a:srgbClr val="A0A0A0"/>
                  </a:solidFill>
                  <a:miter lim="800000"/>
                  <a:headEnd/>
                  <a:tailEnd/>
                </a:ln>
              </p:spPr>
              <p:txBody>
                <a:bodyPr/>
                <a:lstStyle/>
                <a:p>
                  <a:endParaRPr lang="en-US" dirty="0"/>
                </a:p>
              </p:txBody>
            </p:sp>
          </p:grpSp>
          <p:grpSp>
            <p:nvGrpSpPr>
              <p:cNvPr id="18503" name="Group 199"/>
              <p:cNvGrpSpPr>
                <a:grpSpLocks/>
              </p:cNvGrpSpPr>
              <p:nvPr/>
            </p:nvGrpSpPr>
            <p:grpSpPr bwMode="auto">
              <a:xfrm>
                <a:off x="1537" y="4720"/>
                <a:ext cx="270" cy="288"/>
                <a:chOff x="1537" y="4720"/>
                <a:chExt cx="270" cy="288"/>
              </a:xfrm>
            </p:grpSpPr>
            <p:sp>
              <p:nvSpPr>
                <p:cNvPr id="18540" name="Rectangle 200"/>
                <p:cNvSpPr>
                  <a:spLocks noChangeArrowheads="1"/>
                </p:cNvSpPr>
                <p:nvPr/>
              </p:nvSpPr>
              <p:spPr bwMode="auto">
                <a:xfrm>
                  <a:off x="1537" y="4720"/>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41" name="Rectangle 201"/>
                <p:cNvSpPr>
                  <a:spLocks noChangeArrowheads="1"/>
                </p:cNvSpPr>
                <p:nvPr/>
              </p:nvSpPr>
              <p:spPr bwMode="auto">
                <a:xfrm>
                  <a:off x="1537" y="4720"/>
                  <a:ext cx="270" cy="288"/>
                </a:xfrm>
                <a:prstGeom prst="rect">
                  <a:avLst/>
                </a:prstGeom>
                <a:noFill/>
                <a:ln w="7">
                  <a:solidFill>
                    <a:srgbClr val="A0A0A0"/>
                  </a:solidFill>
                  <a:miter lim="800000"/>
                  <a:headEnd/>
                  <a:tailEnd/>
                </a:ln>
              </p:spPr>
              <p:txBody>
                <a:bodyPr/>
                <a:lstStyle/>
                <a:p>
                  <a:endParaRPr lang="en-US" dirty="0"/>
                </a:p>
              </p:txBody>
            </p:sp>
          </p:grpSp>
          <p:grpSp>
            <p:nvGrpSpPr>
              <p:cNvPr id="18504" name="Group 202"/>
              <p:cNvGrpSpPr>
                <a:grpSpLocks/>
              </p:cNvGrpSpPr>
              <p:nvPr/>
            </p:nvGrpSpPr>
            <p:grpSpPr bwMode="auto">
              <a:xfrm>
                <a:off x="0" y="5008"/>
                <a:ext cx="457" cy="288"/>
                <a:chOff x="0" y="5008"/>
                <a:chExt cx="457" cy="288"/>
              </a:xfrm>
            </p:grpSpPr>
            <p:sp>
              <p:nvSpPr>
                <p:cNvPr id="18538" name="Rectangle 203"/>
                <p:cNvSpPr>
                  <a:spLocks noChangeArrowheads="1"/>
                </p:cNvSpPr>
                <p:nvPr/>
              </p:nvSpPr>
              <p:spPr bwMode="auto">
                <a:xfrm>
                  <a:off x="0" y="5008"/>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11</a:t>
                  </a:r>
                </a:p>
              </p:txBody>
            </p:sp>
            <p:sp>
              <p:nvSpPr>
                <p:cNvPr id="18539" name="Rectangle 204"/>
                <p:cNvSpPr>
                  <a:spLocks noChangeArrowheads="1"/>
                </p:cNvSpPr>
                <p:nvPr/>
              </p:nvSpPr>
              <p:spPr bwMode="auto">
                <a:xfrm>
                  <a:off x="0" y="5008"/>
                  <a:ext cx="457" cy="288"/>
                </a:xfrm>
                <a:prstGeom prst="rect">
                  <a:avLst/>
                </a:prstGeom>
                <a:noFill/>
                <a:ln w="7">
                  <a:solidFill>
                    <a:srgbClr val="A0A0A0"/>
                  </a:solidFill>
                  <a:miter lim="800000"/>
                  <a:headEnd/>
                  <a:tailEnd/>
                </a:ln>
              </p:spPr>
              <p:txBody>
                <a:bodyPr/>
                <a:lstStyle/>
                <a:p>
                  <a:endParaRPr lang="en-US" dirty="0"/>
                </a:p>
              </p:txBody>
            </p:sp>
          </p:grpSp>
          <p:grpSp>
            <p:nvGrpSpPr>
              <p:cNvPr id="18505" name="Group 205"/>
              <p:cNvGrpSpPr>
                <a:grpSpLocks/>
              </p:cNvGrpSpPr>
              <p:nvPr/>
            </p:nvGrpSpPr>
            <p:grpSpPr bwMode="auto">
              <a:xfrm>
                <a:off x="457" y="5008"/>
                <a:ext cx="270" cy="288"/>
                <a:chOff x="457" y="5008"/>
                <a:chExt cx="270" cy="288"/>
              </a:xfrm>
            </p:grpSpPr>
            <p:sp>
              <p:nvSpPr>
                <p:cNvPr id="18536" name="Rectangle 206"/>
                <p:cNvSpPr>
                  <a:spLocks noChangeArrowheads="1"/>
                </p:cNvSpPr>
                <p:nvPr/>
              </p:nvSpPr>
              <p:spPr bwMode="auto">
                <a:xfrm>
                  <a:off x="457" y="500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m</a:t>
                  </a:r>
                  <a:endParaRPr lang="en-US" sz="2400" dirty="0">
                    <a:latin typeface="Times New Roman" pitchFamily="18" charset="0"/>
                  </a:endParaRPr>
                </a:p>
              </p:txBody>
            </p:sp>
            <p:sp>
              <p:nvSpPr>
                <p:cNvPr id="18537" name="Rectangle 207"/>
                <p:cNvSpPr>
                  <a:spLocks noChangeArrowheads="1"/>
                </p:cNvSpPr>
                <p:nvPr/>
              </p:nvSpPr>
              <p:spPr bwMode="auto">
                <a:xfrm>
                  <a:off x="457" y="5008"/>
                  <a:ext cx="270" cy="288"/>
                </a:xfrm>
                <a:prstGeom prst="rect">
                  <a:avLst/>
                </a:prstGeom>
                <a:noFill/>
                <a:ln w="7">
                  <a:solidFill>
                    <a:srgbClr val="A0A0A0"/>
                  </a:solidFill>
                  <a:miter lim="800000"/>
                  <a:headEnd/>
                  <a:tailEnd/>
                </a:ln>
              </p:spPr>
              <p:txBody>
                <a:bodyPr/>
                <a:lstStyle/>
                <a:p>
                  <a:endParaRPr lang="en-US" dirty="0"/>
                </a:p>
              </p:txBody>
            </p:sp>
          </p:grpSp>
          <p:grpSp>
            <p:nvGrpSpPr>
              <p:cNvPr id="18506" name="Group 208"/>
              <p:cNvGrpSpPr>
                <a:grpSpLocks/>
              </p:cNvGrpSpPr>
              <p:nvPr/>
            </p:nvGrpSpPr>
            <p:grpSpPr bwMode="auto">
              <a:xfrm>
                <a:off x="727" y="5008"/>
                <a:ext cx="270" cy="288"/>
                <a:chOff x="727" y="5008"/>
                <a:chExt cx="270" cy="288"/>
              </a:xfrm>
            </p:grpSpPr>
            <p:sp>
              <p:nvSpPr>
                <p:cNvPr id="18534" name="Rectangle 209"/>
                <p:cNvSpPr>
                  <a:spLocks noChangeArrowheads="1"/>
                </p:cNvSpPr>
                <p:nvPr/>
              </p:nvSpPr>
              <p:spPr bwMode="auto">
                <a:xfrm>
                  <a:off x="727" y="500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35" name="Rectangle 210"/>
                <p:cNvSpPr>
                  <a:spLocks noChangeArrowheads="1"/>
                </p:cNvSpPr>
                <p:nvPr/>
              </p:nvSpPr>
              <p:spPr bwMode="auto">
                <a:xfrm>
                  <a:off x="727" y="5008"/>
                  <a:ext cx="270" cy="288"/>
                </a:xfrm>
                <a:prstGeom prst="rect">
                  <a:avLst/>
                </a:prstGeom>
                <a:noFill/>
                <a:ln w="7">
                  <a:solidFill>
                    <a:srgbClr val="A0A0A0"/>
                  </a:solidFill>
                  <a:miter lim="800000"/>
                  <a:headEnd/>
                  <a:tailEnd/>
                </a:ln>
              </p:spPr>
              <p:txBody>
                <a:bodyPr/>
                <a:lstStyle/>
                <a:p>
                  <a:endParaRPr lang="en-US" dirty="0"/>
                </a:p>
              </p:txBody>
            </p:sp>
          </p:grpSp>
          <p:grpSp>
            <p:nvGrpSpPr>
              <p:cNvPr id="18507" name="Group 211"/>
              <p:cNvGrpSpPr>
                <a:grpSpLocks/>
              </p:cNvGrpSpPr>
              <p:nvPr/>
            </p:nvGrpSpPr>
            <p:grpSpPr bwMode="auto">
              <a:xfrm>
                <a:off x="997" y="5008"/>
                <a:ext cx="270" cy="288"/>
                <a:chOff x="997" y="5008"/>
                <a:chExt cx="270" cy="288"/>
              </a:xfrm>
            </p:grpSpPr>
            <p:sp>
              <p:nvSpPr>
                <p:cNvPr id="18532" name="Rectangle 212"/>
                <p:cNvSpPr>
                  <a:spLocks noChangeArrowheads="1"/>
                </p:cNvSpPr>
                <p:nvPr/>
              </p:nvSpPr>
              <p:spPr bwMode="auto">
                <a:xfrm>
                  <a:off x="997" y="500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y</a:t>
                  </a:r>
                  <a:endParaRPr lang="en-US" sz="2400" dirty="0">
                    <a:latin typeface="Times New Roman" pitchFamily="18" charset="0"/>
                  </a:endParaRPr>
                </a:p>
              </p:txBody>
            </p:sp>
            <p:sp>
              <p:nvSpPr>
                <p:cNvPr id="18533" name="Rectangle 213"/>
                <p:cNvSpPr>
                  <a:spLocks noChangeArrowheads="1"/>
                </p:cNvSpPr>
                <p:nvPr/>
              </p:nvSpPr>
              <p:spPr bwMode="auto">
                <a:xfrm>
                  <a:off x="997" y="5008"/>
                  <a:ext cx="270" cy="288"/>
                </a:xfrm>
                <a:prstGeom prst="rect">
                  <a:avLst/>
                </a:prstGeom>
                <a:noFill/>
                <a:ln w="7">
                  <a:solidFill>
                    <a:srgbClr val="A0A0A0"/>
                  </a:solidFill>
                  <a:miter lim="800000"/>
                  <a:headEnd/>
                  <a:tailEnd/>
                </a:ln>
              </p:spPr>
              <p:txBody>
                <a:bodyPr/>
                <a:lstStyle/>
                <a:p>
                  <a:endParaRPr lang="en-US" dirty="0"/>
                </a:p>
              </p:txBody>
            </p:sp>
          </p:grpSp>
          <p:grpSp>
            <p:nvGrpSpPr>
              <p:cNvPr id="18508" name="Group 214"/>
              <p:cNvGrpSpPr>
                <a:grpSpLocks/>
              </p:cNvGrpSpPr>
              <p:nvPr/>
            </p:nvGrpSpPr>
            <p:grpSpPr bwMode="auto">
              <a:xfrm>
                <a:off x="1267" y="5008"/>
                <a:ext cx="270" cy="288"/>
                <a:chOff x="1267" y="5008"/>
                <a:chExt cx="270" cy="288"/>
              </a:xfrm>
            </p:grpSpPr>
            <p:sp>
              <p:nvSpPr>
                <p:cNvPr id="18530" name="Rectangle 215"/>
                <p:cNvSpPr>
                  <a:spLocks noChangeArrowheads="1"/>
                </p:cNvSpPr>
                <p:nvPr/>
              </p:nvSpPr>
              <p:spPr bwMode="auto">
                <a:xfrm>
                  <a:off x="1267" y="500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31" name="Rectangle 216"/>
                <p:cNvSpPr>
                  <a:spLocks noChangeArrowheads="1"/>
                </p:cNvSpPr>
                <p:nvPr/>
              </p:nvSpPr>
              <p:spPr bwMode="auto">
                <a:xfrm>
                  <a:off x="1267" y="5008"/>
                  <a:ext cx="270" cy="288"/>
                </a:xfrm>
                <a:prstGeom prst="rect">
                  <a:avLst/>
                </a:prstGeom>
                <a:noFill/>
                <a:ln w="7">
                  <a:solidFill>
                    <a:srgbClr val="A0A0A0"/>
                  </a:solidFill>
                  <a:miter lim="800000"/>
                  <a:headEnd/>
                  <a:tailEnd/>
                </a:ln>
              </p:spPr>
              <p:txBody>
                <a:bodyPr/>
                <a:lstStyle/>
                <a:p>
                  <a:endParaRPr lang="en-US" dirty="0"/>
                </a:p>
              </p:txBody>
            </p:sp>
          </p:grpSp>
          <p:grpSp>
            <p:nvGrpSpPr>
              <p:cNvPr id="18509" name="Group 217"/>
              <p:cNvGrpSpPr>
                <a:grpSpLocks/>
              </p:cNvGrpSpPr>
              <p:nvPr/>
            </p:nvGrpSpPr>
            <p:grpSpPr bwMode="auto">
              <a:xfrm>
                <a:off x="1537" y="5008"/>
                <a:ext cx="270" cy="288"/>
                <a:chOff x="1537" y="5008"/>
                <a:chExt cx="270" cy="288"/>
              </a:xfrm>
            </p:grpSpPr>
            <p:sp>
              <p:nvSpPr>
                <p:cNvPr id="18528" name="Rectangle 218"/>
                <p:cNvSpPr>
                  <a:spLocks noChangeArrowheads="1"/>
                </p:cNvSpPr>
                <p:nvPr/>
              </p:nvSpPr>
              <p:spPr bwMode="auto">
                <a:xfrm>
                  <a:off x="1537" y="5008"/>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29" name="Rectangle 219"/>
                <p:cNvSpPr>
                  <a:spLocks noChangeArrowheads="1"/>
                </p:cNvSpPr>
                <p:nvPr/>
              </p:nvSpPr>
              <p:spPr bwMode="auto">
                <a:xfrm>
                  <a:off x="1537" y="5008"/>
                  <a:ext cx="270" cy="288"/>
                </a:xfrm>
                <a:prstGeom prst="rect">
                  <a:avLst/>
                </a:prstGeom>
                <a:noFill/>
                <a:ln w="7">
                  <a:solidFill>
                    <a:srgbClr val="A0A0A0"/>
                  </a:solidFill>
                  <a:miter lim="800000"/>
                  <a:headEnd/>
                  <a:tailEnd/>
                </a:ln>
              </p:spPr>
              <p:txBody>
                <a:bodyPr/>
                <a:lstStyle/>
                <a:p>
                  <a:endParaRPr lang="en-US" dirty="0"/>
                </a:p>
              </p:txBody>
            </p:sp>
          </p:grpSp>
          <p:grpSp>
            <p:nvGrpSpPr>
              <p:cNvPr id="18510" name="Group 220"/>
              <p:cNvGrpSpPr>
                <a:grpSpLocks/>
              </p:cNvGrpSpPr>
              <p:nvPr/>
            </p:nvGrpSpPr>
            <p:grpSpPr bwMode="auto">
              <a:xfrm>
                <a:off x="0" y="5296"/>
                <a:ext cx="457" cy="288"/>
                <a:chOff x="0" y="5296"/>
                <a:chExt cx="457" cy="288"/>
              </a:xfrm>
            </p:grpSpPr>
            <p:sp>
              <p:nvSpPr>
                <p:cNvPr id="18526" name="Rectangle 221"/>
                <p:cNvSpPr>
                  <a:spLocks noChangeArrowheads="1"/>
                </p:cNvSpPr>
                <p:nvPr/>
              </p:nvSpPr>
              <p:spPr bwMode="auto">
                <a:xfrm>
                  <a:off x="0" y="5296"/>
                  <a:ext cx="457" cy="288"/>
                </a:xfrm>
                <a:prstGeom prst="rect">
                  <a:avLst/>
                </a:prstGeom>
                <a:noFill/>
                <a:ln w="9525">
                  <a:noFill/>
                  <a:miter lim="800000"/>
                  <a:headEnd/>
                  <a:tailEnd/>
                </a:ln>
              </p:spPr>
              <p:txBody>
                <a:bodyPr anchor="ctr"/>
                <a:lstStyle/>
                <a:p>
                  <a:pPr algn="ctr" eaLnBrk="1" hangingPunct="1"/>
                  <a:r>
                    <a:rPr lang="en-US" sz="2400" dirty="0">
                      <a:latin typeface="Times New Roman" pitchFamily="18" charset="0"/>
                    </a:rPr>
                    <a:t>12</a:t>
                  </a:r>
                </a:p>
              </p:txBody>
            </p:sp>
            <p:sp>
              <p:nvSpPr>
                <p:cNvPr id="18527" name="Rectangle 222"/>
                <p:cNvSpPr>
                  <a:spLocks noChangeArrowheads="1"/>
                </p:cNvSpPr>
                <p:nvPr/>
              </p:nvSpPr>
              <p:spPr bwMode="auto">
                <a:xfrm>
                  <a:off x="0" y="5296"/>
                  <a:ext cx="457" cy="288"/>
                </a:xfrm>
                <a:prstGeom prst="rect">
                  <a:avLst/>
                </a:prstGeom>
                <a:noFill/>
                <a:ln w="7">
                  <a:solidFill>
                    <a:srgbClr val="A0A0A0"/>
                  </a:solidFill>
                  <a:miter lim="800000"/>
                  <a:headEnd/>
                  <a:tailEnd/>
                </a:ln>
              </p:spPr>
              <p:txBody>
                <a:bodyPr/>
                <a:lstStyle/>
                <a:p>
                  <a:endParaRPr lang="en-US" dirty="0"/>
                </a:p>
              </p:txBody>
            </p:sp>
          </p:grpSp>
          <p:grpSp>
            <p:nvGrpSpPr>
              <p:cNvPr id="18511" name="Group 223"/>
              <p:cNvGrpSpPr>
                <a:grpSpLocks/>
              </p:cNvGrpSpPr>
              <p:nvPr/>
            </p:nvGrpSpPr>
            <p:grpSpPr bwMode="auto">
              <a:xfrm>
                <a:off x="457" y="5296"/>
                <a:ext cx="270" cy="288"/>
                <a:chOff x="457" y="5296"/>
                <a:chExt cx="270" cy="288"/>
              </a:xfrm>
            </p:grpSpPr>
            <p:sp>
              <p:nvSpPr>
                <p:cNvPr id="18524" name="Rectangle 224"/>
                <p:cNvSpPr>
                  <a:spLocks noChangeArrowheads="1"/>
                </p:cNvSpPr>
                <p:nvPr/>
              </p:nvSpPr>
              <p:spPr bwMode="auto">
                <a:xfrm>
                  <a:off x="457" y="529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f</a:t>
                  </a:r>
                  <a:endParaRPr lang="en-US" sz="2400" dirty="0">
                    <a:latin typeface="Times New Roman" pitchFamily="18" charset="0"/>
                  </a:endParaRPr>
                </a:p>
              </p:txBody>
            </p:sp>
            <p:sp>
              <p:nvSpPr>
                <p:cNvPr id="18525" name="Rectangle 225"/>
                <p:cNvSpPr>
                  <a:spLocks noChangeArrowheads="1"/>
                </p:cNvSpPr>
                <p:nvPr/>
              </p:nvSpPr>
              <p:spPr bwMode="auto">
                <a:xfrm>
                  <a:off x="457" y="5296"/>
                  <a:ext cx="270" cy="288"/>
                </a:xfrm>
                <a:prstGeom prst="rect">
                  <a:avLst/>
                </a:prstGeom>
                <a:noFill/>
                <a:ln w="7">
                  <a:solidFill>
                    <a:srgbClr val="A0A0A0"/>
                  </a:solidFill>
                  <a:miter lim="800000"/>
                  <a:headEnd/>
                  <a:tailEnd/>
                </a:ln>
              </p:spPr>
              <p:txBody>
                <a:bodyPr/>
                <a:lstStyle/>
                <a:p>
                  <a:endParaRPr lang="en-US" dirty="0"/>
                </a:p>
              </p:txBody>
            </p:sp>
          </p:grpSp>
          <p:grpSp>
            <p:nvGrpSpPr>
              <p:cNvPr id="18512" name="Group 226"/>
              <p:cNvGrpSpPr>
                <a:grpSpLocks/>
              </p:cNvGrpSpPr>
              <p:nvPr/>
            </p:nvGrpSpPr>
            <p:grpSpPr bwMode="auto">
              <a:xfrm>
                <a:off x="727" y="5296"/>
                <a:ext cx="270" cy="288"/>
                <a:chOff x="727" y="5296"/>
                <a:chExt cx="270" cy="288"/>
              </a:xfrm>
            </p:grpSpPr>
            <p:sp>
              <p:nvSpPr>
                <p:cNvPr id="18522" name="Rectangle 227"/>
                <p:cNvSpPr>
                  <a:spLocks noChangeArrowheads="1"/>
                </p:cNvSpPr>
                <p:nvPr/>
              </p:nvSpPr>
              <p:spPr bwMode="auto">
                <a:xfrm>
                  <a:off x="727" y="529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23" name="Rectangle 228"/>
                <p:cNvSpPr>
                  <a:spLocks noChangeArrowheads="1"/>
                </p:cNvSpPr>
                <p:nvPr/>
              </p:nvSpPr>
              <p:spPr bwMode="auto">
                <a:xfrm>
                  <a:off x="727" y="5296"/>
                  <a:ext cx="270" cy="288"/>
                </a:xfrm>
                <a:prstGeom prst="rect">
                  <a:avLst/>
                </a:prstGeom>
                <a:noFill/>
                <a:ln w="7">
                  <a:solidFill>
                    <a:srgbClr val="A0A0A0"/>
                  </a:solidFill>
                  <a:miter lim="800000"/>
                  <a:headEnd/>
                  <a:tailEnd/>
                </a:ln>
              </p:spPr>
              <p:txBody>
                <a:bodyPr/>
                <a:lstStyle/>
                <a:p>
                  <a:endParaRPr lang="en-US" dirty="0"/>
                </a:p>
              </p:txBody>
            </p:sp>
          </p:grpSp>
          <p:grpSp>
            <p:nvGrpSpPr>
              <p:cNvPr id="18513" name="Group 229"/>
              <p:cNvGrpSpPr>
                <a:grpSpLocks/>
              </p:cNvGrpSpPr>
              <p:nvPr/>
            </p:nvGrpSpPr>
            <p:grpSpPr bwMode="auto">
              <a:xfrm>
                <a:off x="997" y="5296"/>
                <a:ext cx="270" cy="288"/>
                <a:chOff x="997" y="5296"/>
                <a:chExt cx="270" cy="288"/>
              </a:xfrm>
            </p:grpSpPr>
            <p:sp>
              <p:nvSpPr>
                <p:cNvPr id="18520" name="Rectangle 230"/>
                <p:cNvSpPr>
                  <a:spLocks noChangeArrowheads="1"/>
                </p:cNvSpPr>
                <p:nvPr/>
              </p:nvSpPr>
              <p:spPr bwMode="auto">
                <a:xfrm>
                  <a:off x="997" y="529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21" name="Rectangle 231"/>
                <p:cNvSpPr>
                  <a:spLocks noChangeArrowheads="1"/>
                </p:cNvSpPr>
                <p:nvPr/>
              </p:nvSpPr>
              <p:spPr bwMode="auto">
                <a:xfrm>
                  <a:off x="997" y="5296"/>
                  <a:ext cx="270" cy="288"/>
                </a:xfrm>
                <a:prstGeom prst="rect">
                  <a:avLst/>
                </a:prstGeom>
                <a:noFill/>
                <a:ln w="7">
                  <a:solidFill>
                    <a:srgbClr val="A0A0A0"/>
                  </a:solidFill>
                  <a:miter lim="800000"/>
                  <a:headEnd/>
                  <a:tailEnd/>
                </a:ln>
              </p:spPr>
              <p:txBody>
                <a:bodyPr/>
                <a:lstStyle/>
                <a:p>
                  <a:endParaRPr lang="en-US" dirty="0"/>
                </a:p>
              </p:txBody>
            </p:sp>
          </p:grpSp>
          <p:grpSp>
            <p:nvGrpSpPr>
              <p:cNvPr id="18514" name="Group 232"/>
              <p:cNvGrpSpPr>
                <a:grpSpLocks/>
              </p:cNvGrpSpPr>
              <p:nvPr/>
            </p:nvGrpSpPr>
            <p:grpSpPr bwMode="auto">
              <a:xfrm>
                <a:off x="1267" y="5296"/>
                <a:ext cx="270" cy="288"/>
                <a:chOff x="1267" y="5296"/>
                <a:chExt cx="270" cy="288"/>
              </a:xfrm>
            </p:grpSpPr>
            <p:sp>
              <p:nvSpPr>
                <p:cNvPr id="18518" name="Rectangle 233"/>
                <p:cNvSpPr>
                  <a:spLocks noChangeArrowheads="1"/>
                </p:cNvSpPr>
                <p:nvPr/>
              </p:nvSpPr>
              <p:spPr bwMode="auto">
                <a:xfrm>
                  <a:off x="1267" y="529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19" name="Rectangle 234"/>
                <p:cNvSpPr>
                  <a:spLocks noChangeArrowheads="1"/>
                </p:cNvSpPr>
                <p:nvPr/>
              </p:nvSpPr>
              <p:spPr bwMode="auto">
                <a:xfrm>
                  <a:off x="1267" y="5296"/>
                  <a:ext cx="270" cy="288"/>
                </a:xfrm>
                <a:prstGeom prst="rect">
                  <a:avLst/>
                </a:prstGeom>
                <a:noFill/>
                <a:ln w="7">
                  <a:solidFill>
                    <a:srgbClr val="A0A0A0"/>
                  </a:solidFill>
                  <a:miter lim="800000"/>
                  <a:headEnd/>
                  <a:tailEnd/>
                </a:ln>
              </p:spPr>
              <p:txBody>
                <a:bodyPr/>
                <a:lstStyle/>
                <a:p>
                  <a:endParaRPr lang="en-US" dirty="0"/>
                </a:p>
              </p:txBody>
            </p:sp>
          </p:grpSp>
          <p:grpSp>
            <p:nvGrpSpPr>
              <p:cNvPr id="18515" name="Group 235"/>
              <p:cNvGrpSpPr>
                <a:grpSpLocks/>
              </p:cNvGrpSpPr>
              <p:nvPr/>
            </p:nvGrpSpPr>
            <p:grpSpPr bwMode="auto">
              <a:xfrm>
                <a:off x="1537" y="5296"/>
                <a:ext cx="270" cy="288"/>
                <a:chOff x="1537" y="5296"/>
                <a:chExt cx="270" cy="288"/>
              </a:xfrm>
            </p:grpSpPr>
            <p:sp>
              <p:nvSpPr>
                <p:cNvPr id="18516" name="Rectangle 236"/>
                <p:cNvSpPr>
                  <a:spLocks noChangeArrowheads="1"/>
                </p:cNvSpPr>
                <p:nvPr/>
              </p:nvSpPr>
              <p:spPr bwMode="auto">
                <a:xfrm>
                  <a:off x="1537" y="5296"/>
                  <a:ext cx="270" cy="288"/>
                </a:xfrm>
                <a:prstGeom prst="rect">
                  <a:avLst/>
                </a:prstGeom>
                <a:solidFill>
                  <a:srgbClr val="B7C9CA"/>
                </a:solidFill>
                <a:ln w="9525">
                  <a:noFill/>
                  <a:miter lim="800000"/>
                  <a:headEnd/>
                  <a:tailEnd/>
                </a:ln>
              </p:spPr>
              <p:txBody>
                <a:bodyPr anchor="ctr"/>
                <a:lstStyle/>
                <a:p>
                  <a:pPr algn="ctr" eaLnBrk="1" hangingPunct="1"/>
                  <a:r>
                    <a:rPr lang="en-US" sz="2400" dirty="0">
                      <a:cs typeface="Arial" charset="0"/>
                    </a:rPr>
                    <a:t>n</a:t>
                  </a:r>
                  <a:endParaRPr lang="en-US" sz="2400" dirty="0">
                    <a:latin typeface="Times New Roman" pitchFamily="18" charset="0"/>
                  </a:endParaRPr>
                </a:p>
              </p:txBody>
            </p:sp>
            <p:sp>
              <p:nvSpPr>
                <p:cNvPr id="18517" name="Rectangle 237"/>
                <p:cNvSpPr>
                  <a:spLocks noChangeArrowheads="1"/>
                </p:cNvSpPr>
                <p:nvPr/>
              </p:nvSpPr>
              <p:spPr bwMode="auto">
                <a:xfrm>
                  <a:off x="1537" y="5296"/>
                  <a:ext cx="270" cy="288"/>
                </a:xfrm>
                <a:prstGeom prst="rect">
                  <a:avLst/>
                </a:prstGeom>
                <a:noFill/>
                <a:ln w="7">
                  <a:solidFill>
                    <a:srgbClr val="A0A0A0"/>
                  </a:solidFill>
                  <a:miter lim="800000"/>
                  <a:headEnd/>
                  <a:tailEnd/>
                </a:ln>
              </p:spPr>
              <p:txBody>
                <a:bodyPr/>
                <a:lstStyle/>
                <a:p>
                  <a:endParaRPr lang="en-US" dirty="0"/>
                </a:p>
              </p:txBody>
            </p:sp>
          </p:grpSp>
        </p:grpSp>
        <p:sp>
          <p:nvSpPr>
            <p:cNvPr id="18437" name="Rectangle 238"/>
            <p:cNvSpPr>
              <a:spLocks noChangeArrowheads="1"/>
            </p:cNvSpPr>
            <p:nvPr/>
          </p:nvSpPr>
          <p:spPr bwMode="auto">
            <a:xfrm>
              <a:off x="-2" y="-2"/>
              <a:ext cx="1811" cy="5588"/>
            </a:xfrm>
            <a:prstGeom prst="rect">
              <a:avLst/>
            </a:prstGeom>
            <a:noFill/>
            <a:ln w="6350">
              <a:solidFill>
                <a:srgbClr val="A0A0A0"/>
              </a:solidFill>
              <a:miter lim="800000"/>
              <a:headEnd/>
              <a:tailEnd/>
            </a:ln>
          </p:spPr>
          <p:txBody>
            <a:bodyPr/>
            <a:lstStyle/>
            <a:p>
              <a:endParaRPr lang="en-US" dirty="0"/>
            </a:p>
          </p:txBody>
        </p:sp>
      </p:grpSp>
      <p:sp>
        <p:nvSpPr>
          <p:cNvPr id="2" name="TextBox 1"/>
          <p:cNvSpPr txBox="1"/>
          <p:nvPr/>
        </p:nvSpPr>
        <p:spPr>
          <a:xfrm>
            <a:off x="1143000" y="152400"/>
            <a:ext cx="7239000" cy="381000"/>
          </a:xfrm>
          <a:prstGeom prst="rect">
            <a:avLst/>
          </a:prstGeom>
          <a:noFill/>
        </p:spPr>
        <p:txBody>
          <a:bodyPr wrap="square" rtlCol="0">
            <a:spAutoFit/>
          </a:bodyPr>
          <a:lstStyle/>
          <a:p>
            <a:r>
              <a:rPr lang="en-US" dirty="0">
                <a:latin typeface="Eras Medium ITC" panose="020B0602030504020804" pitchFamily="34" charset="0"/>
              </a:rPr>
              <a:t>It’s important to choose </a:t>
            </a:r>
            <a:r>
              <a:rPr lang="en-US" b="1" dirty="0">
                <a:latin typeface="Eras Medium ITC" panose="020B0602030504020804" pitchFamily="34" charset="0"/>
              </a:rPr>
              <a:t>what are “bases”</a:t>
            </a:r>
            <a:r>
              <a:rPr lang="en-US" dirty="0">
                <a:latin typeface="Eras Medium ITC" panose="020B06020305040208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322621" y="228600"/>
            <a:ext cx="8229600" cy="5105400"/>
          </a:xfrm>
        </p:spPr>
        <p:txBody>
          <a:bodyPr>
            <a:normAutofit/>
          </a:bodyPr>
          <a:lstStyle/>
          <a:p>
            <a:pPr eaLnBrk="1" hangingPunct="1">
              <a:lnSpc>
                <a:spcPct val="90000"/>
              </a:lnSpc>
            </a:pPr>
            <a:r>
              <a:rPr lang="en-US" sz="2800" dirty="0">
                <a:latin typeface="Eras Medium ITC" panose="020B0602030504020804" pitchFamily="34" charset="0"/>
              </a:rPr>
              <a:t>Clustering is a classic, important problems in diverse fields!</a:t>
            </a:r>
            <a:endParaRPr lang="en-US" sz="2800" b="1" dirty="0">
              <a:latin typeface="Eras Medium ITC" panose="020B0602030504020804" pitchFamily="34" charset="0"/>
            </a:endParaRPr>
          </a:p>
          <a:p>
            <a:pPr eaLnBrk="1" hangingPunct="1">
              <a:lnSpc>
                <a:spcPct val="90000"/>
              </a:lnSpc>
            </a:pPr>
            <a:r>
              <a:rPr lang="en-US" sz="2800" dirty="0">
                <a:latin typeface="Eras Medium ITC" panose="020B0602030504020804" pitchFamily="34" charset="0"/>
              </a:rPr>
              <a:t>Application Examples: </a:t>
            </a:r>
          </a:p>
          <a:p>
            <a:pPr lvl="1" eaLnBrk="1" hangingPunct="1">
              <a:lnSpc>
                <a:spcPct val="90000"/>
              </a:lnSpc>
            </a:pPr>
            <a:r>
              <a:rPr lang="en-US" sz="2400" dirty="0">
                <a:latin typeface="Eras Medium ITC" panose="020B0602030504020804" pitchFamily="34" charset="0"/>
              </a:rPr>
              <a:t>In </a:t>
            </a:r>
            <a:r>
              <a:rPr lang="en-US" sz="2400" dirty="0">
                <a:solidFill>
                  <a:srgbClr val="FF0000"/>
                </a:solidFill>
                <a:latin typeface="Eras Medium ITC" panose="020B0602030504020804" pitchFamily="34" charset="0"/>
              </a:rPr>
              <a:t>grocery stores</a:t>
            </a:r>
            <a:r>
              <a:rPr lang="en-US" sz="2400" dirty="0">
                <a:latin typeface="Eras Medium ITC" panose="020B0602030504020804" pitchFamily="34" charset="0"/>
              </a:rPr>
              <a:t> items of similar nature, such as different types of meat or vegetables are displayed in the same or nearby locations. </a:t>
            </a:r>
          </a:p>
          <a:p>
            <a:pPr lvl="1" eaLnBrk="1" hangingPunct="1">
              <a:lnSpc>
                <a:spcPct val="90000"/>
              </a:lnSpc>
            </a:pPr>
            <a:r>
              <a:rPr lang="en-US" sz="2400" dirty="0">
                <a:solidFill>
                  <a:srgbClr val="FF0000"/>
                </a:solidFill>
                <a:latin typeface="Eras Medium ITC" panose="020B0602030504020804" pitchFamily="34" charset="0"/>
              </a:rPr>
              <a:t>Biologists</a:t>
            </a:r>
            <a:r>
              <a:rPr lang="en-US" sz="2400" dirty="0">
                <a:latin typeface="Eras Medium ITC" panose="020B0602030504020804" pitchFamily="34" charset="0"/>
              </a:rPr>
              <a:t> have to </a:t>
            </a:r>
            <a:r>
              <a:rPr lang="en-US" sz="2400" dirty="0">
                <a:solidFill>
                  <a:srgbClr val="FF0000"/>
                </a:solidFill>
                <a:latin typeface="Eras Medium ITC" panose="020B0602030504020804" pitchFamily="34" charset="0"/>
              </a:rPr>
              <a:t>organize the different species </a:t>
            </a:r>
            <a:r>
              <a:rPr lang="en-US" sz="2400" dirty="0">
                <a:latin typeface="Eras Medium ITC" panose="020B0602030504020804" pitchFamily="34" charset="0"/>
              </a:rPr>
              <a:t>of animals-- man belongs to the primates, the mammals, the amniotes, the vertebrates, and the animals. </a:t>
            </a:r>
          </a:p>
          <a:p>
            <a:pPr lvl="1" eaLnBrk="1" hangingPunct="1">
              <a:lnSpc>
                <a:spcPct val="90000"/>
              </a:lnSpc>
            </a:pPr>
            <a:r>
              <a:rPr lang="en-US" sz="2400" dirty="0">
                <a:solidFill>
                  <a:srgbClr val="FF0000"/>
                </a:solidFill>
                <a:latin typeface="Eras Medium ITC" panose="020B0602030504020804" pitchFamily="34" charset="0"/>
              </a:rPr>
              <a:t>In medicine</a:t>
            </a:r>
            <a:r>
              <a:rPr lang="en-US" sz="2400" dirty="0">
                <a:latin typeface="Eras Medium ITC" panose="020B0602030504020804" pitchFamily="34" charset="0"/>
              </a:rPr>
              <a:t>, clustering diseases, cures for diseases, or symptoms of diseases can lead to very useful taxonomies. </a:t>
            </a:r>
          </a:p>
          <a:p>
            <a:pPr lvl="1" eaLnBrk="1" hangingPunct="1">
              <a:lnSpc>
                <a:spcPct val="90000"/>
              </a:lnSpc>
            </a:pPr>
            <a:endParaRPr lang="en-US" sz="2400" dirty="0">
              <a:latin typeface="Eras Medium ITC" panose="020B0602030504020804" pitchFamily="34" charset="0"/>
            </a:endParaRPr>
          </a:p>
          <a:p>
            <a:pPr eaLnBrk="1" hangingPunct="1">
              <a:lnSpc>
                <a:spcPct val="90000"/>
              </a:lnSpc>
            </a:pPr>
            <a:endParaRPr lang="en-US" sz="2800" dirty="0">
              <a:latin typeface="Eras Medium ITC" panose="020B0602030504020804" pitchFamily="34" charset="0"/>
            </a:endParaRPr>
          </a:p>
          <a:p>
            <a:pPr eaLnBrk="1" hangingPunct="1">
              <a:lnSpc>
                <a:spcPct val="90000"/>
              </a:lnSpc>
            </a:pPr>
            <a:endParaRPr lang="en-US" sz="2800" dirty="0">
              <a:latin typeface="Eras Medium ITC" panose="020B0602030504020804" pitchFamily="34" charset="0"/>
            </a:endParaRPr>
          </a:p>
        </p:txBody>
      </p:sp>
      <p:sp>
        <p:nvSpPr>
          <p:cNvPr id="19458" name="Slide Number Placeholder 3"/>
          <p:cNvSpPr>
            <a:spLocks noGrp="1"/>
          </p:cNvSpPr>
          <p:nvPr>
            <p:ph type="sldNum" sz="quarter" idx="12"/>
          </p:nvPr>
        </p:nvSpPr>
        <p:spPr>
          <a:noFill/>
        </p:spPr>
        <p:txBody>
          <a:bodyPr/>
          <a:lstStyle/>
          <a:p>
            <a:fld id="{D67FA5E3-2AF5-4F14-AEC6-F942F9F9FEAF}" type="slidenum">
              <a:rPr lang="en-US" smtClean="0"/>
              <a:pPr/>
              <a:t>36</a:t>
            </a:fld>
            <a:endParaRPr lang="en-US" dirty="0"/>
          </a:p>
        </p:txBody>
      </p:sp>
      <p:pic>
        <p:nvPicPr>
          <p:cNvPr id="3" name="Picture 2"/>
          <p:cNvPicPr>
            <a:picLocks noChangeAspect="1"/>
          </p:cNvPicPr>
          <p:nvPr/>
        </p:nvPicPr>
        <p:blipFill>
          <a:blip r:embed="rId3"/>
          <a:stretch>
            <a:fillRect/>
          </a:stretch>
        </p:blipFill>
        <p:spPr>
          <a:xfrm>
            <a:off x="4572000" y="4857168"/>
            <a:ext cx="3078692" cy="16792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noFill/>
          <a:ln/>
        </p:spPr>
        <p:txBody>
          <a:bodyPr/>
          <a:lstStyle/>
          <a:p>
            <a:pPr>
              <a:buFont typeface="Monotype Sorts" pitchFamily="2" charset="2"/>
              <a:buNone/>
            </a:pPr>
            <a:r>
              <a:rPr lang="en-US"/>
              <a:t>  </a:t>
            </a:r>
          </a:p>
        </p:txBody>
      </p:sp>
      <p:sp>
        <p:nvSpPr>
          <p:cNvPr id="32" name="Date Placeholder 3"/>
          <p:cNvSpPr>
            <a:spLocks noGrp="1"/>
          </p:cNvSpPr>
          <p:nvPr>
            <p:ph type="dt" sz="half" idx="10"/>
          </p:nvPr>
        </p:nvSpPr>
        <p:spPr/>
        <p:txBody>
          <a:bodyPr/>
          <a:lstStyle/>
          <a:p>
            <a:r>
              <a:rPr lang="en-US"/>
              <a:t>©Wayne DeSarbo</a:t>
            </a:r>
          </a:p>
        </p:txBody>
      </p:sp>
      <p:sp>
        <p:nvSpPr>
          <p:cNvPr id="33" name="Slide Number Placeholder 5"/>
          <p:cNvSpPr>
            <a:spLocks noGrp="1"/>
          </p:cNvSpPr>
          <p:nvPr>
            <p:ph type="sldNum" sz="quarter" idx="12"/>
          </p:nvPr>
        </p:nvSpPr>
        <p:spPr>
          <a:xfrm>
            <a:off x="7924800" y="6356350"/>
            <a:ext cx="762000" cy="365125"/>
          </a:xfrm>
          <a:prstGeom prst="rect">
            <a:avLst/>
          </a:prstGeom>
        </p:spPr>
        <p:txBody>
          <a:bodyPr/>
          <a:lstStyle/>
          <a:p>
            <a:fld id="{5C76CB9F-826D-45D6-B527-C6EE273FB99B}" type="slidenum">
              <a:rPr lang="en-US"/>
              <a:pPr/>
              <a:t>37</a:t>
            </a:fld>
            <a:endParaRPr lang="en-US"/>
          </a:p>
        </p:txBody>
      </p:sp>
      <p:sp>
        <p:nvSpPr>
          <p:cNvPr id="8196" name="Freeform 4"/>
          <p:cNvSpPr>
            <a:spLocks/>
          </p:cNvSpPr>
          <p:nvPr/>
        </p:nvSpPr>
        <p:spPr bwMode="auto">
          <a:xfrm>
            <a:off x="1657350" y="1981200"/>
            <a:ext cx="1735138" cy="1620838"/>
          </a:xfrm>
          <a:custGeom>
            <a:avLst/>
            <a:gdLst/>
            <a:ahLst/>
            <a:cxnLst>
              <a:cxn ang="0">
                <a:pos x="216" y="60"/>
              </a:cxn>
              <a:cxn ang="0">
                <a:pos x="336" y="108"/>
              </a:cxn>
              <a:cxn ang="0">
                <a:pos x="456" y="132"/>
              </a:cxn>
              <a:cxn ang="0">
                <a:pos x="564" y="156"/>
              </a:cxn>
              <a:cxn ang="0">
                <a:pos x="648" y="156"/>
              </a:cxn>
              <a:cxn ang="0">
                <a:pos x="756" y="192"/>
              </a:cxn>
              <a:cxn ang="0">
                <a:pos x="840" y="264"/>
              </a:cxn>
              <a:cxn ang="0">
                <a:pos x="948" y="360"/>
              </a:cxn>
              <a:cxn ang="0">
                <a:pos x="1008" y="432"/>
              </a:cxn>
              <a:cxn ang="0">
                <a:pos x="1044" y="516"/>
              </a:cxn>
              <a:cxn ang="0">
                <a:pos x="1080" y="576"/>
              </a:cxn>
              <a:cxn ang="0">
                <a:pos x="1092" y="648"/>
              </a:cxn>
              <a:cxn ang="0">
                <a:pos x="1092" y="732"/>
              </a:cxn>
              <a:cxn ang="0">
                <a:pos x="1032" y="816"/>
              </a:cxn>
              <a:cxn ang="0">
                <a:pos x="960" y="900"/>
              </a:cxn>
              <a:cxn ang="0">
                <a:pos x="876" y="960"/>
              </a:cxn>
              <a:cxn ang="0">
                <a:pos x="768" y="996"/>
              </a:cxn>
              <a:cxn ang="0">
                <a:pos x="672" y="1008"/>
              </a:cxn>
              <a:cxn ang="0">
                <a:pos x="576" y="1020"/>
              </a:cxn>
              <a:cxn ang="0">
                <a:pos x="504" y="1020"/>
              </a:cxn>
              <a:cxn ang="0">
                <a:pos x="420" y="996"/>
              </a:cxn>
              <a:cxn ang="0">
                <a:pos x="348" y="960"/>
              </a:cxn>
              <a:cxn ang="0">
                <a:pos x="252" y="876"/>
              </a:cxn>
              <a:cxn ang="0">
                <a:pos x="144" y="804"/>
              </a:cxn>
              <a:cxn ang="0">
                <a:pos x="72" y="744"/>
              </a:cxn>
              <a:cxn ang="0">
                <a:pos x="12" y="648"/>
              </a:cxn>
              <a:cxn ang="0">
                <a:pos x="0" y="552"/>
              </a:cxn>
              <a:cxn ang="0">
                <a:pos x="0" y="480"/>
              </a:cxn>
              <a:cxn ang="0">
                <a:pos x="0" y="384"/>
              </a:cxn>
              <a:cxn ang="0">
                <a:pos x="0" y="300"/>
              </a:cxn>
              <a:cxn ang="0">
                <a:pos x="24" y="228"/>
              </a:cxn>
              <a:cxn ang="0">
                <a:pos x="48" y="144"/>
              </a:cxn>
              <a:cxn ang="0">
                <a:pos x="96" y="72"/>
              </a:cxn>
              <a:cxn ang="0">
                <a:pos x="204" y="0"/>
              </a:cxn>
            </a:cxnLst>
            <a:rect l="0" t="0" r="r" b="b"/>
            <a:pathLst>
              <a:path w="1093" h="1021">
                <a:moveTo>
                  <a:pt x="204" y="0"/>
                </a:moveTo>
                <a:lnTo>
                  <a:pt x="216" y="60"/>
                </a:lnTo>
                <a:lnTo>
                  <a:pt x="276" y="96"/>
                </a:lnTo>
                <a:lnTo>
                  <a:pt x="336" y="108"/>
                </a:lnTo>
                <a:lnTo>
                  <a:pt x="396" y="108"/>
                </a:lnTo>
                <a:lnTo>
                  <a:pt x="456" y="132"/>
                </a:lnTo>
                <a:lnTo>
                  <a:pt x="516" y="132"/>
                </a:lnTo>
                <a:lnTo>
                  <a:pt x="564" y="156"/>
                </a:lnTo>
                <a:lnTo>
                  <a:pt x="600" y="156"/>
                </a:lnTo>
                <a:lnTo>
                  <a:pt x="648" y="156"/>
                </a:lnTo>
                <a:lnTo>
                  <a:pt x="720" y="180"/>
                </a:lnTo>
                <a:lnTo>
                  <a:pt x="756" y="192"/>
                </a:lnTo>
                <a:lnTo>
                  <a:pt x="792" y="204"/>
                </a:lnTo>
                <a:lnTo>
                  <a:pt x="840" y="264"/>
                </a:lnTo>
                <a:lnTo>
                  <a:pt x="888" y="312"/>
                </a:lnTo>
                <a:lnTo>
                  <a:pt x="948" y="360"/>
                </a:lnTo>
                <a:lnTo>
                  <a:pt x="984" y="396"/>
                </a:lnTo>
                <a:lnTo>
                  <a:pt x="1008" y="432"/>
                </a:lnTo>
                <a:lnTo>
                  <a:pt x="1020" y="468"/>
                </a:lnTo>
                <a:lnTo>
                  <a:pt x="1044" y="516"/>
                </a:lnTo>
                <a:lnTo>
                  <a:pt x="1080" y="528"/>
                </a:lnTo>
                <a:lnTo>
                  <a:pt x="1080" y="576"/>
                </a:lnTo>
                <a:lnTo>
                  <a:pt x="1092" y="612"/>
                </a:lnTo>
                <a:lnTo>
                  <a:pt x="1092" y="648"/>
                </a:lnTo>
                <a:lnTo>
                  <a:pt x="1092" y="684"/>
                </a:lnTo>
                <a:lnTo>
                  <a:pt x="1092" y="732"/>
                </a:lnTo>
                <a:lnTo>
                  <a:pt x="1056" y="780"/>
                </a:lnTo>
                <a:lnTo>
                  <a:pt x="1032" y="816"/>
                </a:lnTo>
                <a:lnTo>
                  <a:pt x="996" y="864"/>
                </a:lnTo>
                <a:lnTo>
                  <a:pt x="960" y="900"/>
                </a:lnTo>
                <a:lnTo>
                  <a:pt x="912" y="936"/>
                </a:lnTo>
                <a:lnTo>
                  <a:pt x="876" y="960"/>
                </a:lnTo>
                <a:lnTo>
                  <a:pt x="816" y="984"/>
                </a:lnTo>
                <a:lnTo>
                  <a:pt x="768" y="996"/>
                </a:lnTo>
                <a:lnTo>
                  <a:pt x="720" y="996"/>
                </a:lnTo>
                <a:lnTo>
                  <a:pt x="672" y="1008"/>
                </a:lnTo>
                <a:lnTo>
                  <a:pt x="624" y="1008"/>
                </a:lnTo>
                <a:lnTo>
                  <a:pt x="576" y="1020"/>
                </a:lnTo>
                <a:lnTo>
                  <a:pt x="540" y="1020"/>
                </a:lnTo>
                <a:lnTo>
                  <a:pt x="504" y="1020"/>
                </a:lnTo>
                <a:lnTo>
                  <a:pt x="456" y="1020"/>
                </a:lnTo>
                <a:lnTo>
                  <a:pt x="420" y="996"/>
                </a:lnTo>
                <a:lnTo>
                  <a:pt x="384" y="972"/>
                </a:lnTo>
                <a:lnTo>
                  <a:pt x="348" y="960"/>
                </a:lnTo>
                <a:lnTo>
                  <a:pt x="300" y="924"/>
                </a:lnTo>
                <a:lnTo>
                  <a:pt x="252" y="876"/>
                </a:lnTo>
                <a:lnTo>
                  <a:pt x="192" y="828"/>
                </a:lnTo>
                <a:lnTo>
                  <a:pt x="144" y="804"/>
                </a:lnTo>
                <a:lnTo>
                  <a:pt x="96" y="780"/>
                </a:lnTo>
                <a:lnTo>
                  <a:pt x="72" y="744"/>
                </a:lnTo>
                <a:lnTo>
                  <a:pt x="36" y="708"/>
                </a:lnTo>
                <a:lnTo>
                  <a:pt x="12" y="648"/>
                </a:lnTo>
                <a:lnTo>
                  <a:pt x="0" y="612"/>
                </a:lnTo>
                <a:lnTo>
                  <a:pt x="0" y="552"/>
                </a:lnTo>
                <a:lnTo>
                  <a:pt x="0" y="516"/>
                </a:lnTo>
                <a:lnTo>
                  <a:pt x="0" y="480"/>
                </a:lnTo>
                <a:lnTo>
                  <a:pt x="0" y="432"/>
                </a:lnTo>
                <a:lnTo>
                  <a:pt x="0" y="384"/>
                </a:lnTo>
                <a:lnTo>
                  <a:pt x="0" y="336"/>
                </a:lnTo>
                <a:lnTo>
                  <a:pt x="0" y="300"/>
                </a:lnTo>
                <a:lnTo>
                  <a:pt x="12" y="264"/>
                </a:lnTo>
                <a:lnTo>
                  <a:pt x="24" y="228"/>
                </a:lnTo>
                <a:lnTo>
                  <a:pt x="36" y="180"/>
                </a:lnTo>
                <a:lnTo>
                  <a:pt x="48" y="144"/>
                </a:lnTo>
                <a:lnTo>
                  <a:pt x="72" y="108"/>
                </a:lnTo>
                <a:lnTo>
                  <a:pt x="96" y="72"/>
                </a:lnTo>
                <a:lnTo>
                  <a:pt x="132" y="36"/>
                </a:lnTo>
                <a:lnTo>
                  <a:pt x="204" y="0"/>
                </a:lnTo>
                <a:lnTo>
                  <a:pt x="204" y="0"/>
                </a:lnTo>
              </a:path>
            </a:pathLst>
          </a:custGeom>
          <a:solidFill>
            <a:schemeClr val="accent1"/>
          </a:solidFill>
          <a:ln w="12700" cap="rnd" cmpd="sng">
            <a:solidFill>
              <a:schemeClr val="tx1"/>
            </a:solidFill>
            <a:prstDash val="solid"/>
            <a:round/>
            <a:headEnd/>
            <a:tailEnd/>
          </a:ln>
          <a:effectLst/>
        </p:spPr>
        <p:txBody>
          <a:bodyPr/>
          <a:lstStyle/>
          <a:p>
            <a:endParaRPr lang="en-US"/>
          </a:p>
        </p:txBody>
      </p:sp>
      <p:sp>
        <p:nvSpPr>
          <p:cNvPr id="8197" name="Freeform 5"/>
          <p:cNvSpPr>
            <a:spLocks/>
          </p:cNvSpPr>
          <p:nvPr/>
        </p:nvSpPr>
        <p:spPr bwMode="auto">
          <a:xfrm>
            <a:off x="4743450" y="2095500"/>
            <a:ext cx="2573338" cy="1411288"/>
          </a:xfrm>
          <a:custGeom>
            <a:avLst/>
            <a:gdLst/>
            <a:ahLst/>
            <a:cxnLst>
              <a:cxn ang="0">
                <a:pos x="168" y="72"/>
              </a:cxn>
              <a:cxn ang="0">
                <a:pos x="96" y="120"/>
              </a:cxn>
              <a:cxn ang="0">
                <a:pos x="36" y="192"/>
              </a:cxn>
              <a:cxn ang="0">
                <a:pos x="12" y="288"/>
              </a:cxn>
              <a:cxn ang="0">
                <a:pos x="0" y="384"/>
              </a:cxn>
              <a:cxn ang="0">
                <a:pos x="0" y="468"/>
              </a:cxn>
              <a:cxn ang="0">
                <a:pos x="24" y="540"/>
              </a:cxn>
              <a:cxn ang="0">
                <a:pos x="60" y="612"/>
              </a:cxn>
              <a:cxn ang="0">
                <a:pos x="132" y="696"/>
              </a:cxn>
              <a:cxn ang="0">
                <a:pos x="228" y="792"/>
              </a:cxn>
              <a:cxn ang="0">
                <a:pos x="336" y="840"/>
              </a:cxn>
              <a:cxn ang="0">
                <a:pos x="408" y="852"/>
              </a:cxn>
              <a:cxn ang="0">
                <a:pos x="528" y="876"/>
              </a:cxn>
              <a:cxn ang="0">
                <a:pos x="792" y="888"/>
              </a:cxn>
              <a:cxn ang="0">
                <a:pos x="1152" y="888"/>
              </a:cxn>
              <a:cxn ang="0">
                <a:pos x="1380" y="888"/>
              </a:cxn>
              <a:cxn ang="0">
                <a:pos x="1464" y="852"/>
              </a:cxn>
              <a:cxn ang="0">
                <a:pos x="1548" y="804"/>
              </a:cxn>
              <a:cxn ang="0">
                <a:pos x="1608" y="732"/>
              </a:cxn>
              <a:cxn ang="0">
                <a:pos x="1620" y="648"/>
              </a:cxn>
              <a:cxn ang="0">
                <a:pos x="1584" y="552"/>
              </a:cxn>
              <a:cxn ang="0">
                <a:pos x="1512" y="480"/>
              </a:cxn>
              <a:cxn ang="0">
                <a:pos x="1380" y="384"/>
              </a:cxn>
              <a:cxn ang="0">
                <a:pos x="1044" y="300"/>
              </a:cxn>
              <a:cxn ang="0">
                <a:pos x="960" y="240"/>
              </a:cxn>
              <a:cxn ang="0">
                <a:pos x="888" y="168"/>
              </a:cxn>
              <a:cxn ang="0">
                <a:pos x="804" y="132"/>
              </a:cxn>
              <a:cxn ang="0">
                <a:pos x="708" y="96"/>
              </a:cxn>
              <a:cxn ang="0">
                <a:pos x="612" y="60"/>
              </a:cxn>
              <a:cxn ang="0">
                <a:pos x="516" y="24"/>
              </a:cxn>
              <a:cxn ang="0">
                <a:pos x="420" y="12"/>
              </a:cxn>
              <a:cxn ang="0">
                <a:pos x="336" y="0"/>
              </a:cxn>
              <a:cxn ang="0">
                <a:pos x="228" y="24"/>
              </a:cxn>
              <a:cxn ang="0">
                <a:pos x="228" y="24"/>
              </a:cxn>
            </a:cxnLst>
            <a:rect l="0" t="0" r="r" b="b"/>
            <a:pathLst>
              <a:path w="1621" h="889">
                <a:moveTo>
                  <a:pt x="228" y="24"/>
                </a:moveTo>
                <a:lnTo>
                  <a:pt x="168" y="72"/>
                </a:lnTo>
                <a:lnTo>
                  <a:pt x="132" y="96"/>
                </a:lnTo>
                <a:lnTo>
                  <a:pt x="96" y="120"/>
                </a:lnTo>
                <a:lnTo>
                  <a:pt x="60" y="156"/>
                </a:lnTo>
                <a:lnTo>
                  <a:pt x="36" y="192"/>
                </a:lnTo>
                <a:lnTo>
                  <a:pt x="24" y="252"/>
                </a:lnTo>
                <a:lnTo>
                  <a:pt x="12" y="288"/>
                </a:lnTo>
                <a:lnTo>
                  <a:pt x="12" y="336"/>
                </a:lnTo>
                <a:lnTo>
                  <a:pt x="0" y="384"/>
                </a:lnTo>
                <a:lnTo>
                  <a:pt x="0" y="420"/>
                </a:lnTo>
                <a:lnTo>
                  <a:pt x="0" y="468"/>
                </a:lnTo>
                <a:lnTo>
                  <a:pt x="12" y="504"/>
                </a:lnTo>
                <a:lnTo>
                  <a:pt x="24" y="540"/>
                </a:lnTo>
                <a:lnTo>
                  <a:pt x="36" y="576"/>
                </a:lnTo>
                <a:lnTo>
                  <a:pt x="60" y="612"/>
                </a:lnTo>
                <a:lnTo>
                  <a:pt x="96" y="648"/>
                </a:lnTo>
                <a:lnTo>
                  <a:pt x="132" y="696"/>
                </a:lnTo>
                <a:lnTo>
                  <a:pt x="180" y="744"/>
                </a:lnTo>
                <a:lnTo>
                  <a:pt x="228" y="792"/>
                </a:lnTo>
                <a:lnTo>
                  <a:pt x="276" y="816"/>
                </a:lnTo>
                <a:lnTo>
                  <a:pt x="336" y="840"/>
                </a:lnTo>
                <a:lnTo>
                  <a:pt x="372" y="852"/>
                </a:lnTo>
                <a:lnTo>
                  <a:pt x="408" y="852"/>
                </a:lnTo>
                <a:lnTo>
                  <a:pt x="480" y="864"/>
                </a:lnTo>
                <a:lnTo>
                  <a:pt x="528" y="876"/>
                </a:lnTo>
                <a:lnTo>
                  <a:pt x="600" y="888"/>
                </a:lnTo>
                <a:lnTo>
                  <a:pt x="792" y="888"/>
                </a:lnTo>
                <a:lnTo>
                  <a:pt x="984" y="888"/>
                </a:lnTo>
                <a:lnTo>
                  <a:pt x="1152" y="888"/>
                </a:lnTo>
                <a:lnTo>
                  <a:pt x="1320" y="888"/>
                </a:lnTo>
                <a:lnTo>
                  <a:pt x="1380" y="888"/>
                </a:lnTo>
                <a:lnTo>
                  <a:pt x="1428" y="864"/>
                </a:lnTo>
                <a:lnTo>
                  <a:pt x="1464" y="852"/>
                </a:lnTo>
                <a:lnTo>
                  <a:pt x="1512" y="828"/>
                </a:lnTo>
                <a:lnTo>
                  <a:pt x="1548" y="804"/>
                </a:lnTo>
                <a:lnTo>
                  <a:pt x="1584" y="780"/>
                </a:lnTo>
                <a:lnTo>
                  <a:pt x="1608" y="732"/>
                </a:lnTo>
                <a:lnTo>
                  <a:pt x="1620" y="696"/>
                </a:lnTo>
                <a:lnTo>
                  <a:pt x="1620" y="648"/>
                </a:lnTo>
                <a:lnTo>
                  <a:pt x="1596" y="588"/>
                </a:lnTo>
                <a:lnTo>
                  <a:pt x="1584" y="552"/>
                </a:lnTo>
                <a:lnTo>
                  <a:pt x="1548" y="516"/>
                </a:lnTo>
                <a:lnTo>
                  <a:pt x="1512" y="480"/>
                </a:lnTo>
                <a:lnTo>
                  <a:pt x="1452" y="432"/>
                </a:lnTo>
                <a:lnTo>
                  <a:pt x="1380" y="384"/>
                </a:lnTo>
                <a:lnTo>
                  <a:pt x="1212" y="336"/>
                </a:lnTo>
                <a:lnTo>
                  <a:pt x="1044" y="300"/>
                </a:lnTo>
                <a:lnTo>
                  <a:pt x="1008" y="276"/>
                </a:lnTo>
                <a:lnTo>
                  <a:pt x="960" y="240"/>
                </a:lnTo>
                <a:lnTo>
                  <a:pt x="936" y="204"/>
                </a:lnTo>
                <a:lnTo>
                  <a:pt x="888" y="168"/>
                </a:lnTo>
                <a:lnTo>
                  <a:pt x="852" y="156"/>
                </a:lnTo>
                <a:lnTo>
                  <a:pt x="804" y="132"/>
                </a:lnTo>
                <a:lnTo>
                  <a:pt x="768" y="120"/>
                </a:lnTo>
                <a:lnTo>
                  <a:pt x="708" y="96"/>
                </a:lnTo>
                <a:lnTo>
                  <a:pt x="660" y="72"/>
                </a:lnTo>
                <a:lnTo>
                  <a:pt x="612" y="60"/>
                </a:lnTo>
                <a:lnTo>
                  <a:pt x="576" y="48"/>
                </a:lnTo>
                <a:lnTo>
                  <a:pt x="516" y="24"/>
                </a:lnTo>
                <a:lnTo>
                  <a:pt x="480" y="24"/>
                </a:lnTo>
                <a:lnTo>
                  <a:pt x="420" y="12"/>
                </a:lnTo>
                <a:lnTo>
                  <a:pt x="372" y="0"/>
                </a:lnTo>
                <a:lnTo>
                  <a:pt x="336" y="0"/>
                </a:lnTo>
                <a:lnTo>
                  <a:pt x="300" y="0"/>
                </a:lnTo>
                <a:lnTo>
                  <a:pt x="228" y="24"/>
                </a:lnTo>
                <a:lnTo>
                  <a:pt x="180" y="36"/>
                </a:lnTo>
                <a:lnTo>
                  <a:pt x="228" y="24"/>
                </a:lnTo>
              </a:path>
            </a:pathLst>
          </a:custGeom>
          <a:solidFill>
            <a:schemeClr val="accent1"/>
          </a:solidFill>
          <a:ln w="12700" cap="rnd" cmpd="sng">
            <a:solidFill>
              <a:schemeClr val="tx1"/>
            </a:solidFill>
            <a:prstDash val="solid"/>
            <a:round/>
            <a:headEnd/>
            <a:tailEnd/>
          </a:ln>
          <a:effectLst/>
        </p:spPr>
        <p:txBody>
          <a:bodyPr/>
          <a:lstStyle/>
          <a:p>
            <a:endParaRPr lang="en-US"/>
          </a:p>
        </p:txBody>
      </p:sp>
      <p:sp>
        <p:nvSpPr>
          <p:cNvPr id="8198" name="Freeform 6"/>
          <p:cNvSpPr>
            <a:spLocks/>
          </p:cNvSpPr>
          <p:nvPr/>
        </p:nvSpPr>
        <p:spPr bwMode="auto">
          <a:xfrm>
            <a:off x="1828800" y="4095750"/>
            <a:ext cx="1677988" cy="1639888"/>
          </a:xfrm>
          <a:custGeom>
            <a:avLst/>
            <a:gdLst/>
            <a:ahLst/>
            <a:cxnLst>
              <a:cxn ang="0">
                <a:pos x="528" y="48"/>
              </a:cxn>
              <a:cxn ang="0">
                <a:pos x="444" y="24"/>
              </a:cxn>
              <a:cxn ang="0">
                <a:pos x="312" y="0"/>
              </a:cxn>
              <a:cxn ang="0">
                <a:pos x="192" y="0"/>
              </a:cxn>
              <a:cxn ang="0">
                <a:pos x="108" y="36"/>
              </a:cxn>
              <a:cxn ang="0">
                <a:pos x="72" y="108"/>
              </a:cxn>
              <a:cxn ang="0">
                <a:pos x="36" y="192"/>
              </a:cxn>
              <a:cxn ang="0">
                <a:pos x="12" y="288"/>
              </a:cxn>
              <a:cxn ang="0">
                <a:pos x="0" y="384"/>
              </a:cxn>
              <a:cxn ang="0">
                <a:pos x="0" y="468"/>
              </a:cxn>
              <a:cxn ang="0">
                <a:pos x="0" y="564"/>
              </a:cxn>
              <a:cxn ang="0">
                <a:pos x="0" y="648"/>
              </a:cxn>
              <a:cxn ang="0">
                <a:pos x="24" y="732"/>
              </a:cxn>
              <a:cxn ang="0">
                <a:pos x="72" y="816"/>
              </a:cxn>
              <a:cxn ang="0">
                <a:pos x="144" y="912"/>
              </a:cxn>
              <a:cxn ang="0">
                <a:pos x="240" y="960"/>
              </a:cxn>
              <a:cxn ang="0">
                <a:pos x="336" y="1008"/>
              </a:cxn>
              <a:cxn ang="0">
                <a:pos x="432" y="1032"/>
              </a:cxn>
              <a:cxn ang="0">
                <a:pos x="528" y="1032"/>
              </a:cxn>
              <a:cxn ang="0">
                <a:pos x="600" y="1020"/>
              </a:cxn>
              <a:cxn ang="0">
                <a:pos x="720" y="972"/>
              </a:cxn>
              <a:cxn ang="0">
                <a:pos x="804" y="936"/>
              </a:cxn>
              <a:cxn ang="0">
                <a:pos x="888" y="876"/>
              </a:cxn>
              <a:cxn ang="0">
                <a:pos x="984" y="768"/>
              </a:cxn>
              <a:cxn ang="0">
                <a:pos x="1044" y="684"/>
              </a:cxn>
              <a:cxn ang="0">
                <a:pos x="1056" y="588"/>
              </a:cxn>
              <a:cxn ang="0">
                <a:pos x="1032" y="480"/>
              </a:cxn>
              <a:cxn ang="0">
                <a:pos x="996" y="396"/>
              </a:cxn>
              <a:cxn ang="0">
                <a:pos x="936" y="312"/>
              </a:cxn>
              <a:cxn ang="0">
                <a:pos x="864" y="228"/>
              </a:cxn>
              <a:cxn ang="0">
                <a:pos x="792" y="168"/>
              </a:cxn>
              <a:cxn ang="0">
                <a:pos x="720" y="132"/>
              </a:cxn>
              <a:cxn ang="0">
                <a:pos x="648" y="96"/>
              </a:cxn>
              <a:cxn ang="0">
                <a:pos x="576" y="60"/>
              </a:cxn>
            </a:cxnLst>
            <a:rect l="0" t="0" r="r" b="b"/>
            <a:pathLst>
              <a:path w="1057" h="1033">
                <a:moveTo>
                  <a:pt x="576" y="60"/>
                </a:moveTo>
                <a:lnTo>
                  <a:pt x="528" y="48"/>
                </a:lnTo>
                <a:lnTo>
                  <a:pt x="492" y="36"/>
                </a:lnTo>
                <a:lnTo>
                  <a:pt x="444" y="24"/>
                </a:lnTo>
                <a:lnTo>
                  <a:pt x="384" y="12"/>
                </a:lnTo>
                <a:lnTo>
                  <a:pt x="312" y="0"/>
                </a:lnTo>
                <a:lnTo>
                  <a:pt x="240" y="0"/>
                </a:lnTo>
                <a:lnTo>
                  <a:pt x="192" y="0"/>
                </a:lnTo>
                <a:lnTo>
                  <a:pt x="144" y="0"/>
                </a:lnTo>
                <a:lnTo>
                  <a:pt x="108" y="36"/>
                </a:lnTo>
                <a:lnTo>
                  <a:pt x="84" y="72"/>
                </a:lnTo>
                <a:lnTo>
                  <a:pt x="72" y="108"/>
                </a:lnTo>
                <a:lnTo>
                  <a:pt x="48" y="144"/>
                </a:lnTo>
                <a:lnTo>
                  <a:pt x="36" y="192"/>
                </a:lnTo>
                <a:lnTo>
                  <a:pt x="24" y="240"/>
                </a:lnTo>
                <a:lnTo>
                  <a:pt x="12" y="288"/>
                </a:lnTo>
                <a:lnTo>
                  <a:pt x="0" y="336"/>
                </a:lnTo>
                <a:lnTo>
                  <a:pt x="0" y="384"/>
                </a:lnTo>
                <a:lnTo>
                  <a:pt x="0" y="420"/>
                </a:lnTo>
                <a:lnTo>
                  <a:pt x="0" y="468"/>
                </a:lnTo>
                <a:lnTo>
                  <a:pt x="0" y="528"/>
                </a:lnTo>
                <a:lnTo>
                  <a:pt x="0" y="564"/>
                </a:lnTo>
                <a:lnTo>
                  <a:pt x="0" y="600"/>
                </a:lnTo>
                <a:lnTo>
                  <a:pt x="0" y="648"/>
                </a:lnTo>
                <a:lnTo>
                  <a:pt x="12" y="684"/>
                </a:lnTo>
                <a:lnTo>
                  <a:pt x="24" y="732"/>
                </a:lnTo>
                <a:lnTo>
                  <a:pt x="48" y="768"/>
                </a:lnTo>
                <a:lnTo>
                  <a:pt x="72" y="816"/>
                </a:lnTo>
                <a:lnTo>
                  <a:pt x="96" y="864"/>
                </a:lnTo>
                <a:lnTo>
                  <a:pt x="144" y="912"/>
                </a:lnTo>
                <a:lnTo>
                  <a:pt x="180" y="924"/>
                </a:lnTo>
                <a:lnTo>
                  <a:pt x="240" y="960"/>
                </a:lnTo>
                <a:lnTo>
                  <a:pt x="276" y="996"/>
                </a:lnTo>
                <a:lnTo>
                  <a:pt x="336" y="1008"/>
                </a:lnTo>
                <a:lnTo>
                  <a:pt x="384" y="1020"/>
                </a:lnTo>
                <a:lnTo>
                  <a:pt x="432" y="1032"/>
                </a:lnTo>
                <a:lnTo>
                  <a:pt x="480" y="1032"/>
                </a:lnTo>
                <a:lnTo>
                  <a:pt x="528" y="1032"/>
                </a:lnTo>
                <a:lnTo>
                  <a:pt x="564" y="1032"/>
                </a:lnTo>
                <a:lnTo>
                  <a:pt x="600" y="1020"/>
                </a:lnTo>
                <a:lnTo>
                  <a:pt x="660" y="996"/>
                </a:lnTo>
                <a:lnTo>
                  <a:pt x="720" y="972"/>
                </a:lnTo>
                <a:lnTo>
                  <a:pt x="756" y="960"/>
                </a:lnTo>
                <a:lnTo>
                  <a:pt x="804" y="936"/>
                </a:lnTo>
                <a:lnTo>
                  <a:pt x="840" y="912"/>
                </a:lnTo>
                <a:lnTo>
                  <a:pt x="888" y="876"/>
                </a:lnTo>
                <a:lnTo>
                  <a:pt x="936" y="816"/>
                </a:lnTo>
                <a:lnTo>
                  <a:pt x="984" y="768"/>
                </a:lnTo>
                <a:lnTo>
                  <a:pt x="1008" y="732"/>
                </a:lnTo>
                <a:lnTo>
                  <a:pt x="1044" y="684"/>
                </a:lnTo>
                <a:lnTo>
                  <a:pt x="1056" y="636"/>
                </a:lnTo>
                <a:lnTo>
                  <a:pt x="1056" y="588"/>
                </a:lnTo>
                <a:lnTo>
                  <a:pt x="1056" y="528"/>
                </a:lnTo>
                <a:lnTo>
                  <a:pt x="1032" y="480"/>
                </a:lnTo>
                <a:lnTo>
                  <a:pt x="1008" y="432"/>
                </a:lnTo>
                <a:lnTo>
                  <a:pt x="996" y="396"/>
                </a:lnTo>
                <a:lnTo>
                  <a:pt x="972" y="348"/>
                </a:lnTo>
                <a:lnTo>
                  <a:pt x="936" y="312"/>
                </a:lnTo>
                <a:lnTo>
                  <a:pt x="900" y="264"/>
                </a:lnTo>
                <a:lnTo>
                  <a:pt x="864" y="228"/>
                </a:lnTo>
                <a:lnTo>
                  <a:pt x="828" y="204"/>
                </a:lnTo>
                <a:lnTo>
                  <a:pt x="792" y="168"/>
                </a:lnTo>
                <a:lnTo>
                  <a:pt x="756" y="144"/>
                </a:lnTo>
                <a:lnTo>
                  <a:pt x="720" y="132"/>
                </a:lnTo>
                <a:lnTo>
                  <a:pt x="684" y="120"/>
                </a:lnTo>
                <a:lnTo>
                  <a:pt x="648" y="96"/>
                </a:lnTo>
                <a:lnTo>
                  <a:pt x="576" y="60"/>
                </a:lnTo>
                <a:lnTo>
                  <a:pt x="576" y="60"/>
                </a:lnTo>
              </a:path>
            </a:pathLst>
          </a:custGeom>
          <a:solidFill>
            <a:schemeClr val="accent1"/>
          </a:solidFill>
          <a:ln w="12700" cap="rnd" cmpd="sng">
            <a:solidFill>
              <a:schemeClr val="tx1"/>
            </a:solidFill>
            <a:prstDash val="solid"/>
            <a:round/>
            <a:headEnd/>
            <a:tailEnd/>
          </a:ln>
          <a:effectLst/>
        </p:spPr>
        <p:txBody>
          <a:bodyPr/>
          <a:lstStyle/>
          <a:p>
            <a:endParaRPr lang="en-US"/>
          </a:p>
        </p:txBody>
      </p:sp>
      <p:sp>
        <p:nvSpPr>
          <p:cNvPr id="8199" name="Freeform 7"/>
          <p:cNvSpPr>
            <a:spLocks/>
          </p:cNvSpPr>
          <p:nvPr/>
        </p:nvSpPr>
        <p:spPr bwMode="auto">
          <a:xfrm>
            <a:off x="5295900" y="4114800"/>
            <a:ext cx="1430338" cy="1430338"/>
          </a:xfrm>
          <a:custGeom>
            <a:avLst/>
            <a:gdLst/>
            <a:ahLst/>
            <a:cxnLst>
              <a:cxn ang="0">
                <a:pos x="216" y="0"/>
              </a:cxn>
              <a:cxn ang="0">
                <a:pos x="168" y="24"/>
              </a:cxn>
              <a:cxn ang="0">
                <a:pos x="132" y="48"/>
              </a:cxn>
              <a:cxn ang="0">
                <a:pos x="96" y="72"/>
              </a:cxn>
              <a:cxn ang="0">
                <a:pos x="48" y="120"/>
              </a:cxn>
              <a:cxn ang="0">
                <a:pos x="24" y="180"/>
              </a:cxn>
              <a:cxn ang="0">
                <a:pos x="24" y="216"/>
              </a:cxn>
              <a:cxn ang="0">
                <a:pos x="12" y="252"/>
              </a:cxn>
              <a:cxn ang="0">
                <a:pos x="0" y="288"/>
              </a:cxn>
              <a:cxn ang="0">
                <a:pos x="0" y="336"/>
              </a:cxn>
              <a:cxn ang="0">
                <a:pos x="0" y="384"/>
              </a:cxn>
              <a:cxn ang="0">
                <a:pos x="0" y="432"/>
              </a:cxn>
              <a:cxn ang="0">
                <a:pos x="0" y="492"/>
              </a:cxn>
              <a:cxn ang="0">
                <a:pos x="0" y="540"/>
              </a:cxn>
              <a:cxn ang="0">
                <a:pos x="12" y="576"/>
              </a:cxn>
              <a:cxn ang="0">
                <a:pos x="24" y="624"/>
              </a:cxn>
              <a:cxn ang="0">
                <a:pos x="48" y="672"/>
              </a:cxn>
              <a:cxn ang="0">
                <a:pos x="72" y="708"/>
              </a:cxn>
              <a:cxn ang="0">
                <a:pos x="96" y="768"/>
              </a:cxn>
              <a:cxn ang="0">
                <a:pos x="144" y="816"/>
              </a:cxn>
              <a:cxn ang="0">
                <a:pos x="192" y="852"/>
              </a:cxn>
              <a:cxn ang="0">
                <a:pos x="240" y="876"/>
              </a:cxn>
              <a:cxn ang="0">
                <a:pos x="288" y="888"/>
              </a:cxn>
              <a:cxn ang="0">
                <a:pos x="324" y="900"/>
              </a:cxn>
              <a:cxn ang="0">
                <a:pos x="360" y="900"/>
              </a:cxn>
              <a:cxn ang="0">
                <a:pos x="396" y="900"/>
              </a:cxn>
              <a:cxn ang="0">
                <a:pos x="432" y="900"/>
              </a:cxn>
              <a:cxn ang="0">
                <a:pos x="480" y="900"/>
              </a:cxn>
              <a:cxn ang="0">
                <a:pos x="528" y="900"/>
              </a:cxn>
              <a:cxn ang="0">
                <a:pos x="576" y="888"/>
              </a:cxn>
              <a:cxn ang="0">
                <a:pos x="624" y="864"/>
              </a:cxn>
              <a:cxn ang="0">
                <a:pos x="672" y="852"/>
              </a:cxn>
              <a:cxn ang="0">
                <a:pos x="708" y="828"/>
              </a:cxn>
              <a:cxn ang="0">
                <a:pos x="756" y="804"/>
              </a:cxn>
              <a:cxn ang="0">
                <a:pos x="780" y="768"/>
              </a:cxn>
              <a:cxn ang="0">
                <a:pos x="816" y="744"/>
              </a:cxn>
              <a:cxn ang="0">
                <a:pos x="852" y="708"/>
              </a:cxn>
              <a:cxn ang="0">
                <a:pos x="888" y="672"/>
              </a:cxn>
              <a:cxn ang="0">
                <a:pos x="888" y="636"/>
              </a:cxn>
              <a:cxn ang="0">
                <a:pos x="900" y="588"/>
              </a:cxn>
              <a:cxn ang="0">
                <a:pos x="900" y="540"/>
              </a:cxn>
              <a:cxn ang="0">
                <a:pos x="888" y="492"/>
              </a:cxn>
              <a:cxn ang="0">
                <a:pos x="876" y="456"/>
              </a:cxn>
              <a:cxn ang="0">
                <a:pos x="852" y="408"/>
              </a:cxn>
              <a:cxn ang="0">
                <a:pos x="816" y="372"/>
              </a:cxn>
              <a:cxn ang="0">
                <a:pos x="792" y="324"/>
              </a:cxn>
              <a:cxn ang="0">
                <a:pos x="744" y="288"/>
              </a:cxn>
              <a:cxn ang="0">
                <a:pos x="696" y="252"/>
              </a:cxn>
              <a:cxn ang="0">
                <a:pos x="648" y="228"/>
              </a:cxn>
              <a:cxn ang="0">
                <a:pos x="600" y="204"/>
              </a:cxn>
              <a:cxn ang="0">
                <a:pos x="552" y="192"/>
              </a:cxn>
              <a:cxn ang="0">
                <a:pos x="504" y="156"/>
              </a:cxn>
              <a:cxn ang="0">
                <a:pos x="468" y="132"/>
              </a:cxn>
              <a:cxn ang="0">
                <a:pos x="432" y="108"/>
              </a:cxn>
              <a:cxn ang="0">
                <a:pos x="396" y="96"/>
              </a:cxn>
              <a:cxn ang="0">
                <a:pos x="360" y="72"/>
              </a:cxn>
              <a:cxn ang="0">
                <a:pos x="312" y="48"/>
              </a:cxn>
              <a:cxn ang="0">
                <a:pos x="264" y="24"/>
              </a:cxn>
              <a:cxn ang="0">
                <a:pos x="216" y="0"/>
              </a:cxn>
              <a:cxn ang="0">
                <a:pos x="216" y="0"/>
              </a:cxn>
            </a:cxnLst>
            <a:rect l="0" t="0" r="r" b="b"/>
            <a:pathLst>
              <a:path w="901" h="901">
                <a:moveTo>
                  <a:pt x="216" y="0"/>
                </a:moveTo>
                <a:lnTo>
                  <a:pt x="168" y="24"/>
                </a:lnTo>
                <a:lnTo>
                  <a:pt x="132" y="48"/>
                </a:lnTo>
                <a:lnTo>
                  <a:pt x="96" y="72"/>
                </a:lnTo>
                <a:lnTo>
                  <a:pt x="48" y="120"/>
                </a:lnTo>
                <a:lnTo>
                  <a:pt x="24" y="180"/>
                </a:lnTo>
                <a:lnTo>
                  <a:pt x="24" y="216"/>
                </a:lnTo>
                <a:lnTo>
                  <a:pt x="12" y="252"/>
                </a:lnTo>
                <a:lnTo>
                  <a:pt x="0" y="288"/>
                </a:lnTo>
                <a:lnTo>
                  <a:pt x="0" y="336"/>
                </a:lnTo>
                <a:lnTo>
                  <a:pt x="0" y="384"/>
                </a:lnTo>
                <a:lnTo>
                  <a:pt x="0" y="432"/>
                </a:lnTo>
                <a:lnTo>
                  <a:pt x="0" y="492"/>
                </a:lnTo>
                <a:lnTo>
                  <a:pt x="0" y="540"/>
                </a:lnTo>
                <a:lnTo>
                  <a:pt x="12" y="576"/>
                </a:lnTo>
                <a:lnTo>
                  <a:pt x="24" y="624"/>
                </a:lnTo>
                <a:lnTo>
                  <a:pt x="48" y="672"/>
                </a:lnTo>
                <a:lnTo>
                  <a:pt x="72" y="708"/>
                </a:lnTo>
                <a:lnTo>
                  <a:pt x="96" y="768"/>
                </a:lnTo>
                <a:lnTo>
                  <a:pt x="144" y="816"/>
                </a:lnTo>
                <a:lnTo>
                  <a:pt x="192" y="852"/>
                </a:lnTo>
                <a:lnTo>
                  <a:pt x="240" y="876"/>
                </a:lnTo>
                <a:lnTo>
                  <a:pt x="288" y="888"/>
                </a:lnTo>
                <a:lnTo>
                  <a:pt x="324" y="900"/>
                </a:lnTo>
                <a:lnTo>
                  <a:pt x="360" y="900"/>
                </a:lnTo>
                <a:lnTo>
                  <a:pt x="396" y="900"/>
                </a:lnTo>
                <a:lnTo>
                  <a:pt x="432" y="900"/>
                </a:lnTo>
                <a:lnTo>
                  <a:pt x="480" y="900"/>
                </a:lnTo>
                <a:lnTo>
                  <a:pt x="528" y="900"/>
                </a:lnTo>
                <a:lnTo>
                  <a:pt x="576" y="888"/>
                </a:lnTo>
                <a:lnTo>
                  <a:pt x="624" y="864"/>
                </a:lnTo>
                <a:lnTo>
                  <a:pt x="672" y="852"/>
                </a:lnTo>
                <a:lnTo>
                  <a:pt x="708" y="828"/>
                </a:lnTo>
                <a:lnTo>
                  <a:pt x="756" y="804"/>
                </a:lnTo>
                <a:lnTo>
                  <a:pt x="780" y="768"/>
                </a:lnTo>
                <a:lnTo>
                  <a:pt x="816" y="744"/>
                </a:lnTo>
                <a:lnTo>
                  <a:pt x="852" y="708"/>
                </a:lnTo>
                <a:lnTo>
                  <a:pt x="888" y="672"/>
                </a:lnTo>
                <a:lnTo>
                  <a:pt x="888" y="636"/>
                </a:lnTo>
                <a:lnTo>
                  <a:pt x="900" y="588"/>
                </a:lnTo>
                <a:lnTo>
                  <a:pt x="900" y="540"/>
                </a:lnTo>
                <a:lnTo>
                  <a:pt x="888" y="492"/>
                </a:lnTo>
                <a:lnTo>
                  <a:pt x="876" y="456"/>
                </a:lnTo>
                <a:lnTo>
                  <a:pt x="852" y="408"/>
                </a:lnTo>
                <a:lnTo>
                  <a:pt x="816" y="372"/>
                </a:lnTo>
                <a:lnTo>
                  <a:pt x="792" y="324"/>
                </a:lnTo>
                <a:lnTo>
                  <a:pt x="744" y="288"/>
                </a:lnTo>
                <a:lnTo>
                  <a:pt x="696" y="252"/>
                </a:lnTo>
                <a:lnTo>
                  <a:pt x="648" y="228"/>
                </a:lnTo>
                <a:lnTo>
                  <a:pt x="600" y="204"/>
                </a:lnTo>
                <a:lnTo>
                  <a:pt x="552" y="192"/>
                </a:lnTo>
                <a:lnTo>
                  <a:pt x="504" y="156"/>
                </a:lnTo>
                <a:lnTo>
                  <a:pt x="468" y="132"/>
                </a:lnTo>
                <a:lnTo>
                  <a:pt x="432" y="108"/>
                </a:lnTo>
                <a:lnTo>
                  <a:pt x="396" y="96"/>
                </a:lnTo>
                <a:lnTo>
                  <a:pt x="360" y="72"/>
                </a:lnTo>
                <a:lnTo>
                  <a:pt x="312" y="48"/>
                </a:lnTo>
                <a:lnTo>
                  <a:pt x="264" y="24"/>
                </a:lnTo>
                <a:lnTo>
                  <a:pt x="216" y="0"/>
                </a:lnTo>
                <a:lnTo>
                  <a:pt x="216" y="0"/>
                </a:lnTo>
              </a:path>
            </a:pathLst>
          </a:custGeom>
          <a:solidFill>
            <a:schemeClr val="accent1"/>
          </a:solidFill>
          <a:ln w="12700" cap="rnd" cmpd="sng">
            <a:solidFill>
              <a:schemeClr val="tx1"/>
            </a:solidFill>
            <a:prstDash val="solid"/>
            <a:round/>
            <a:headEnd/>
            <a:tailEnd/>
          </a:ln>
          <a:effectLst/>
        </p:spPr>
        <p:txBody>
          <a:bodyPr/>
          <a:lstStyle/>
          <a:p>
            <a:endParaRPr lang="en-US"/>
          </a:p>
        </p:txBody>
      </p:sp>
      <p:sp>
        <p:nvSpPr>
          <p:cNvPr id="8200" name="Oval 8"/>
          <p:cNvSpPr>
            <a:spLocks noChangeArrowheads="1"/>
          </p:cNvSpPr>
          <p:nvPr/>
        </p:nvSpPr>
        <p:spPr bwMode="auto">
          <a:xfrm>
            <a:off x="5949950" y="2901950"/>
            <a:ext cx="63500" cy="63500"/>
          </a:xfrm>
          <a:prstGeom prst="ellipse">
            <a:avLst/>
          </a:prstGeom>
          <a:solidFill>
            <a:schemeClr val="bg2"/>
          </a:solidFill>
          <a:ln w="12700">
            <a:solidFill>
              <a:schemeClr val="tx1"/>
            </a:solidFill>
            <a:round/>
            <a:headEnd/>
            <a:tailEnd/>
          </a:ln>
          <a:effectLst/>
        </p:spPr>
        <p:txBody>
          <a:bodyPr wrap="none" anchor="ctr"/>
          <a:lstStyle/>
          <a:p>
            <a:endParaRPr lang="en-US"/>
          </a:p>
        </p:txBody>
      </p:sp>
      <p:sp>
        <p:nvSpPr>
          <p:cNvPr id="8201" name="Oval 9"/>
          <p:cNvSpPr>
            <a:spLocks noChangeArrowheads="1"/>
          </p:cNvSpPr>
          <p:nvPr/>
        </p:nvSpPr>
        <p:spPr bwMode="auto">
          <a:xfrm>
            <a:off x="5873750" y="4883150"/>
            <a:ext cx="63500" cy="63500"/>
          </a:xfrm>
          <a:prstGeom prst="ellipse">
            <a:avLst/>
          </a:prstGeom>
          <a:solidFill>
            <a:schemeClr val="bg2"/>
          </a:solidFill>
          <a:ln w="12700">
            <a:solidFill>
              <a:schemeClr val="tx1"/>
            </a:solidFill>
            <a:round/>
            <a:headEnd/>
            <a:tailEnd/>
          </a:ln>
          <a:effectLst/>
        </p:spPr>
        <p:txBody>
          <a:bodyPr wrap="none" anchor="ctr"/>
          <a:lstStyle/>
          <a:p>
            <a:endParaRPr lang="en-US"/>
          </a:p>
        </p:txBody>
      </p:sp>
      <p:sp>
        <p:nvSpPr>
          <p:cNvPr id="8202" name="Oval 10"/>
          <p:cNvSpPr>
            <a:spLocks noChangeArrowheads="1"/>
          </p:cNvSpPr>
          <p:nvPr/>
        </p:nvSpPr>
        <p:spPr bwMode="auto">
          <a:xfrm>
            <a:off x="2444750" y="2825750"/>
            <a:ext cx="63500" cy="63500"/>
          </a:xfrm>
          <a:prstGeom prst="ellipse">
            <a:avLst/>
          </a:prstGeom>
          <a:solidFill>
            <a:schemeClr val="bg2"/>
          </a:solidFill>
          <a:ln w="12700">
            <a:solidFill>
              <a:schemeClr val="tx1"/>
            </a:solidFill>
            <a:round/>
            <a:headEnd/>
            <a:tailEnd/>
          </a:ln>
          <a:effectLst/>
        </p:spPr>
        <p:txBody>
          <a:bodyPr wrap="none" anchor="ctr"/>
          <a:lstStyle/>
          <a:p>
            <a:endParaRPr lang="en-US"/>
          </a:p>
        </p:txBody>
      </p:sp>
      <p:sp>
        <p:nvSpPr>
          <p:cNvPr id="8203" name="Oval 11"/>
          <p:cNvSpPr>
            <a:spLocks noChangeArrowheads="1"/>
          </p:cNvSpPr>
          <p:nvPr/>
        </p:nvSpPr>
        <p:spPr bwMode="auto">
          <a:xfrm>
            <a:off x="2597150" y="4883150"/>
            <a:ext cx="63500" cy="63500"/>
          </a:xfrm>
          <a:prstGeom prst="ellipse">
            <a:avLst/>
          </a:prstGeom>
          <a:solidFill>
            <a:schemeClr val="bg2"/>
          </a:solidFill>
          <a:ln w="12700">
            <a:solidFill>
              <a:schemeClr val="tx1"/>
            </a:solidFill>
            <a:round/>
            <a:headEnd/>
            <a:tailEnd/>
          </a:ln>
          <a:effectLst/>
        </p:spPr>
        <p:txBody>
          <a:bodyPr wrap="none" anchor="ctr"/>
          <a:lstStyle/>
          <a:p>
            <a:endParaRPr lang="en-US"/>
          </a:p>
        </p:txBody>
      </p:sp>
      <p:sp>
        <p:nvSpPr>
          <p:cNvPr id="8204" name="Line 12"/>
          <p:cNvSpPr>
            <a:spLocks noChangeShapeType="1"/>
          </p:cNvSpPr>
          <p:nvPr/>
        </p:nvSpPr>
        <p:spPr bwMode="auto">
          <a:xfrm>
            <a:off x="2667000" y="4953000"/>
            <a:ext cx="3276600" cy="0"/>
          </a:xfrm>
          <a:prstGeom prst="line">
            <a:avLst/>
          </a:prstGeom>
          <a:noFill/>
          <a:ln w="12700">
            <a:solidFill>
              <a:schemeClr val="hlink"/>
            </a:solidFill>
            <a:round/>
            <a:headEnd type="stealth" w="med" len="lg"/>
            <a:tailEnd type="stealth" w="med" len="lg"/>
          </a:ln>
          <a:effectLst/>
        </p:spPr>
        <p:txBody>
          <a:bodyPr wrap="none" anchor="ctr"/>
          <a:lstStyle/>
          <a:p>
            <a:endParaRPr lang="en-US"/>
          </a:p>
        </p:txBody>
      </p:sp>
      <p:sp>
        <p:nvSpPr>
          <p:cNvPr id="8205" name="Line 13"/>
          <p:cNvSpPr>
            <a:spLocks noChangeShapeType="1"/>
          </p:cNvSpPr>
          <p:nvPr/>
        </p:nvSpPr>
        <p:spPr bwMode="auto">
          <a:xfrm>
            <a:off x="2438400" y="2895600"/>
            <a:ext cx="228600" cy="1981200"/>
          </a:xfrm>
          <a:prstGeom prst="line">
            <a:avLst/>
          </a:prstGeom>
          <a:noFill/>
          <a:ln w="12700">
            <a:solidFill>
              <a:schemeClr val="hlink"/>
            </a:solidFill>
            <a:round/>
            <a:headEnd type="stealth" w="med" len="lg"/>
            <a:tailEnd type="stealth" w="med" len="lg"/>
          </a:ln>
          <a:effectLst/>
        </p:spPr>
        <p:txBody>
          <a:bodyPr wrap="none" anchor="ctr"/>
          <a:lstStyle/>
          <a:p>
            <a:endParaRPr lang="en-US"/>
          </a:p>
        </p:txBody>
      </p:sp>
      <p:sp>
        <p:nvSpPr>
          <p:cNvPr id="8206" name="Line 14"/>
          <p:cNvSpPr>
            <a:spLocks noChangeShapeType="1"/>
          </p:cNvSpPr>
          <p:nvPr/>
        </p:nvSpPr>
        <p:spPr bwMode="auto">
          <a:xfrm>
            <a:off x="2514600" y="2895600"/>
            <a:ext cx="3505200" cy="0"/>
          </a:xfrm>
          <a:prstGeom prst="line">
            <a:avLst/>
          </a:prstGeom>
          <a:noFill/>
          <a:ln w="12700">
            <a:solidFill>
              <a:schemeClr val="hlink"/>
            </a:solidFill>
            <a:round/>
            <a:headEnd type="stealth" w="med" len="lg"/>
            <a:tailEnd type="stealth" w="med" len="lg"/>
          </a:ln>
          <a:effectLst/>
        </p:spPr>
        <p:txBody>
          <a:bodyPr wrap="none" anchor="ctr"/>
          <a:lstStyle/>
          <a:p>
            <a:endParaRPr lang="en-US"/>
          </a:p>
        </p:txBody>
      </p:sp>
      <p:sp>
        <p:nvSpPr>
          <p:cNvPr id="8207" name="Line 15"/>
          <p:cNvSpPr>
            <a:spLocks noChangeShapeType="1"/>
          </p:cNvSpPr>
          <p:nvPr/>
        </p:nvSpPr>
        <p:spPr bwMode="auto">
          <a:xfrm>
            <a:off x="5943600" y="2895600"/>
            <a:ext cx="0" cy="1981200"/>
          </a:xfrm>
          <a:prstGeom prst="line">
            <a:avLst/>
          </a:prstGeom>
          <a:noFill/>
          <a:ln w="12700">
            <a:solidFill>
              <a:schemeClr val="hlink"/>
            </a:solidFill>
            <a:round/>
            <a:headEnd type="stealth" w="med" len="lg"/>
            <a:tailEnd type="stealth" w="med" len="lg"/>
          </a:ln>
          <a:effectLst/>
        </p:spPr>
        <p:txBody>
          <a:bodyPr wrap="none" anchor="ctr"/>
          <a:lstStyle/>
          <a:p>
            <a:endParaRPr lang="en-US"/>
          </a:p>
        </p:txBody>
      </p:sp>
      <p:sp>
        <p:nvSpPr>
          <p:cNvPr id="8208" name="Line 16"/>
          <p:cNvSpPr>
            <a:spLocks noChangeShapeType="1"/>
          </p:cNvSpPr>
          <p:nvPr/>
        </p:nvSpPr>
        <p:spPr bwMode="auto">
          <a:xfrm>
            <a:off x="6096000" y="2971800"/>
            <a:ext cx="381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09" name="Line 17"/>
          <p:cNvSpPr>
            <a:spLocks noChangeShapeType="1"/>
          </p:cNvSpPr>
          <p:nvPr/>
        </p:nvSpPr>
        <p:spPr bwMode="auto">
          <a:xfrm>
            <a:off x="6019800" y="4953000"/>
            <a:ext cx="381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0" name="Line 18"/>
          <p:cNvSpPr>
            <a:spLocks noChangeShapeType="1"/>
          </p:cNvSpPr>
          <p:nvPr/>
        </p:nvSpPr>
        <p:spPr bwMode="auto">
          <a:xfrm>
            <a:off x="2133600" y="4953000"/>
            <a:ext cx="381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1" name="Line 19"/>
          <p:cNvSpPr>
            <a:spLocks noChangeShapeType="1"/>
          </p:cNvSpPr>
          <p:nvPr/>
        </p:nvSpPr>
        <p:spPr bwMode="auto">
          <a:xfrm>
            <a:off x="1981200" y="2819400"/>
            <a:ext cx="381000" cy="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2" name="Line 20"/>
          <p:cNvSpPr>
            <a:spLocks noChangeShapeType="1"/>
          </p:cNvSpPr>
          <p:nvPr/>
        </p:nvSpPr>
        <p:spPr bwMode="auto">
          <a:xfrm flipH="1">
            <a:off x="5562600" y="2971800"/>
            <a:ext cx="304800" cy="15240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3" name="Line 21"/>
          <p:cNvSpPr>
            <a:spLocks noChangeShapeType="1"/>
          </p:cNvSpPr>
          <p:nvPr/>
        </p:nvSpPr>
        <p:spPr bwMode="auto">
          <a:xfrm>
            <a:off x="2590800" y="2971800"/>
            <a:ext cx="228600" cy="152400"/>
          </a:xfrm>
          <a:prstGeom prst="line">
            <a:avLst/>
          </a:prstGeom>
          <a:noFill/>
          <a:ln w="12700">
            <a:solidFill>
              <a:schemeClr val="tx1"/>
            </a:solidFill>
            <a:prstDash val="lgDash"/>
            <a:round/>
            <a:headEnd type="stealth" w="med" len="med"/>
            <a:tailEnd type="stealth" w="med" len="med"/>
          </a:ln>
          <a:effectLst/>
        </p:spPr>
        <p:txBody>
          <a:bodyPr wrap="none" anchor="ctr"/>
          <a:lstStyle/>
          <a:p>
            <a:endParaRPr lang="en-US"/>
          </a:p>
        </p:txBody>
      </p:sp>
      <p:sp>
        <p:nvSpPr>
          <p:cNvPr id="8214" name="Line 22"/>
          <p:cNvSpPr>
            <a:spLocks noChangeShapeType="1"/>
          </p:cNvSpPr>
          <p:nvPr/>
        </p:nvSpPr>
        <p:spPr bwMode="auto">
          <a:xfrm>
            <a:off x="5943600" y="5029200"/>
            <a:ext cx="0" cy="228600"/>
          </a:xfrm>
          <a:prstGeom prst="line">
            <a:avLst/>
          </a:prstGeom>
          <a:noFill/>
          <a:ln w="12700">
            <a:solidFill>
              <a:schemeClr val="tx1"/>
            </a:solidFill>
            <a:prstDash val="lgDash"/>
            <a:round/>
            <a:headEnd type="stealth" w="med" len="med"/>
            <a:tailEnd type="stealth" w="med" len="med"/>
          </a:ln>
          <a:effectLst/>
        </p:spPr>
        <p:txBody>
          <a:bodyPr wrap="none" anchor="ctr"/>
          <a:lstStyle/>
          <a:p>
            <a:endParaRPr lang="en-US"/>
          </a:p>
        </p:txBody>
      </p:sp>
      <p:sp>
        <p:nvSpPr>
          <p:cNvPr id="8215" name="Line 23"/>
          <p:cNvSpPr>
            <a:spLocks noChangeShapeType="1"/>
          </p:cNvSpPr>
          <p:nvPr/>
        </p:nvSpPr>
        <p:spPr bwMode="auto">
          <a:xfrm>
            <a:off x="5638800" y="4724400"/>
            <a:ext cx="228600" cy="15240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6" name="Line 24"/>
          <p:cNvSpPr>
            <a:spLocks noChangeShapeType="1"/>
          </p:cNvSpPr>
          <p:nvPr/>
        </p:nvSpPr>
        <p:spPr bwMode="auto">
          <a:xfrm>
            <a:off x="2667000" y="5029200"/>
            <a:ext cx="76200" cy="15240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7" name="Line 25"/>
          <p:cNvSpPr>
            <a:spLocks noChangeShapeType="1"/>
          </p:cNvSpPr>
          <p:nvPr/>
        </p:nvSpPr>
        <p:spPr bwMode="auto">
          <a:xfrm flipH="1">
            <a:off x="2743200" y="4648200"/>
            <a:ext cx="304800" cy="22860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18" name="Line 26"/>
          <p:cNvSpPr>
            <a:spLocks noChangeShapeType="1"/>
          </p:cNvSpPr>
          <p:nvPr/>
        </p:nvSpPr>
        <p:spPr bwMode="auto">
          <a:xfrm flipV="1">
            <a:off x="2514600" y="2514600"/>
            <a:ext cx="152400" cy="228600"/>
          </a:xfrm>
          <a:prstGeom prst="line">
            <a:avLst/>
          </a:prstGeom>
          <a:noFill/>
          <a:ln w="12700">
            <a:solidFill>
              <a:schemeClr val="tx1"/>
            </a:solidFill>
            <a:prstDash val="lgDash"/>
            <a:round/>
            <a:headEnd type="stealth" w="med" len="med"/>
            <a:tailEnd type="stealth" w="med" len="med"/>
          </a:ln>
          <a:effectLst/>
        </p:spPr>
        <p:txBody>
          <a:bodyPr wrap="none" anchor="ctr"/>
          <a:lstStyle/>
          <a:p>
            <a:endParaRPr lang="en-US"/>
          </a:p>
        </p:txBody>
      </p:sp>
      <p:sp>
        <p:nvSpPr>
          <p:cNvPr id="8219" name="Line 27"/>
          <p:cNvSpPr>
            <a:spLocks noChangeShapeType="1"/>
          </p:cNvSpPr>
          <p:nvPr/>
        </p:nvSpPr>
        <p:spPr bwMode="auto">
          <a:xfrm>
            <a:off x="5791200" y="2514600"/>
            <a:ext cx="152400" cy="228600"/>
          </a:xfrm>
          <a:prstGeom prst="line">
            <a:avLst/>
          </a:prstGeom>
          <a:noFill/>
          <a:ln w="12700">
            <a:solidFill>
              <a:schemeClr val="tx1"/>
            </a:solidFill>
            <a:round/>
            <a:headEnd type="stealth" w="med" len="med"/>
            <a:tailEnd type="stealth" w="med" len="med"/>
          </a:ln>
          <a:effectLst/>
        </p:spPr>
        <p:txBody>
          <a:bodyPr wrap="none" anchor="ctr"/>
          <a:lstStyle/>
          <a:p>
            <a:endParaRPr lang="en-US"/>
          </a:p>
        </p:txBody>
      </p:sp>
      <p:sp>
        <p:nvSpPr>
          <p:cNvPr id="8220" name="Line 28"/>
          <p:cNvSpPr>
            <a:spLocks noChangeShapeType="1"/>
          </p:cNvSpPr>
          <p:nvPr/>
        </p:nvSpPr>
        <p:spPr bwMode="auto">
          <a:xfrm>
            <a:off x="2057400" y="6096000"/>
            <a:ext cx="685800" cy="0"/>
          </a:xfrm>
          <a:prstGeom prst="line">
            <a:avLst/>
          </a:prstGeom>
          <a:noFill/>
          <a:ln w="12700">
            <a:solidFill>
              <a:schemeClr val="hlink"/>
            </a:solidFill>
            <a:round/>
            <a:headEnd type="stealth" w="med" len="lg"/>
            <a:tailEnd type="stealth" w="med" len="lg"/>
          </a:ln>
          <a:effectLst/>
        </p:spPr>
        <p:txBody>
          <a:bodyPr wrap="none" anchor="ctr"/>
          <a:lstStyle/>
          <a:p>
            <a:endParaRPr lang="en-US"/>
          </a:p>
        </p:txBody>
      </p:sp>
      <p:sp>
        <p:nvSpPr>
          <p:cNvPr id="8221" name="Rectangle 29"/>
          <p:cNvSpPr>
            <a:spLocks noChangeArrowheads="1"/>
          </p:cNvSpPr>
          <p:nvPr/>
        </p:nvSpPr>
        <p:spPr bwMode="auto">
          <a:xfrm>
            <a:off x="2765425" y="5622925"/>
            <a:ext cx="2849563" cy="701675"/>
          </a:xfrm>
          <a:prstGeom prst="rect">
            <a:avLst/>
          </a:prstGeom>
          <a:noFill/>
          <a:ln w="9525">
            <a:noFill/>
            <a:miter lim="800000"/>
            <a:headEnd/>
            <a:tailEnd/>
          </a:ln>
          <a:effectLst/>
        </p:spPr>
        <p:txBody>
          <a:bodyPr wrap="none" lIns="92075" tIns="46038" rIns="92075" bIns="46038">
            <a:spAutoFit/>
          </a:bodyPr>
          <a:lstStyle/>
          <a:p>
            <a:r>
              <a:rPr lang="en-US" sz="2400" dirty="0"/>
              <a:t> </a:t>
            </a:r>
          </a:p>
          <a:p>
            <a:r>
              <a:rPr lang="en-US" dirty="0"/>
              <a:t>Distance between cluster centers</a:t>
            </a:r>
          </a:p>
        </p:txBody>
      </p:sp>
      <p:sp>
        <p:nvSpPr>
          <p:cNvPr id="8222" name="Line 30"/>
          <p:cNvSpPr>
            <a:spLocks noChangeShapeType="1"/>
          </p:cNvSpPr>
          <p:nvPr/>
        </p:nvSpPr>
        <p:spPr bwMode="auto">
          <a:xfrm>
            <a:off x="2076450" y="6477000"/>
            <a:ext cx="685800" cy="0"/>
          </a:xfrm>
          <a:prstGeom prst="line">
            <a:avLst/>
          </a:prstGeom>
          <a:noFill/>
          <a:ln w="12700">
            <a:solidFill>
              <a:schemeClr val="tx1"/>
            </a:solidFill>
            <a:round/>
            <a:headEnd type="stealth" w="med" len="lg"/>
            <a:tailEnd type="stealth" w="med" len="lg"/>
          </a:ln>
          <a:effectLst/>
        </p:spPr>
        <p:txBody>
          <a:bodyPr wrap="none" anchor="ctr"/>
          <a:lstStyle/>
          <a:p>
            <a:endParaRPr lang="en-US"/>
          </a:p>
        </p:txBody>
      </p:sp>
      <p:sp>
        <p:nvSpPr>
          <p:cNvPr id="8223" name="Rectangle 31"/>
          <p:cNvSpPr>
            <a:spLocks noChangeArrowheads="1"/>
          </p:cNvSpPr>
          <p:nvPr/>
        </p:nvSpPr>
        <p:spPr bwMode="auto">
          <a:xfrm>
            <a:off x="2689225" y="6323013"/>
            <a:ext cx="4346575" cy="336550"/>
          </a:xfrm>
          <a:prstGeom prst="rect">
            <a:avLst/>
          </a:prstGeom>
          <a:noFill/>
          <a:ln w="9525">
            <a:noFill/>
            <a:miter lim="800000"/>
            <a:headEnd/>
            <a:tailEnd/>
          </a:ln>
          <a:effectLst/>
        </p:spPr>
        <p:txBody>
          <a:bodyPr wrap="none" lIns="92075" tIns="46038" rIns="92075" bIns="46038">
            <a:spAutoFit/>
          </a:bodyPr>
          <a:lstStyle/>
          <a:p>
            <a:r>
              <a:rPr lang="en-US"/>
              <a:t> Distance from a cluster center to a cluster member</a:t>
            </a:r>
          </a:p>
        </p:txBody>
      </p:sp>
      <p:sp>
        <p:nvSpPr>
          <p:cNvPr id="37" name="Rectangle 1026"/>
          <p:cNvSpPr>
            <a:spLocks noChangeArrowheads="1"/>
          </p:cNvSpPr>
          <p:nvPr/>
        </p:nvSpPr>
        <p:spPr bwMode="auto">
          <a:xfrm>
            <a:off x="0" y="-25911"/>
            <a:ext cx="9144000" cy="1219200"/>
          </a:xfrm>
          <a:prstGeom prst="rect">
            <a:avLst/>
          </a:prstGeom>
          <a:noFill/>
          <a:ln w="9525">
            <a:noFill/>
            <a:miter lim="800000"/>
            <a:headEnd/>
            <a:tailEnd/>
          </a:ln>
          <a:effectLst/>
        </p:spPr>
        <p:txBody>
          <a:bodyPr lIns="92075" tIns="46038" rIns="92075" bIns="46038" anchor="ctr"/>
          <a:lstStyle/>
          <a:p>
            <a:pPr algn="ctr"/>
            <a:r>
              <a:rPr lang="en-US" sz="4000" dirty="0">
                <a:latin typeface="Eras Medium ITC" panose="020B0602030504020804" pitchFamily="34" charset="0"/>
              </a:rPr>
              <a:t>Between and Within Cluster Variation</a:t>
            </a:r>
            <a:endParaRPr lang="nl-NL" sz="4000" dirty="0">
              <a:latin typeface="Eras Medium ITC" panose="020B0602030504020804" pitchFamily="34" charset="0"/>
            </a:endParaRPr>
          </a:p>
        </p:txBody>
      </p:sp>
      <p:sp>
        <p:nvSpPr>
          <p:cNvPr id="34" name="Rectangle 25"/>
          <p:cNvSpPr>
            <a:spLocks noChangeArrowheads="1"/>
          </p:cNvSpPr>
          <p:nvPr/>
        </p:nvSpPr>
        <p:spPr bwMode="auto">
          <a:xfrm>
            <a:off x="419100" y="1068131"/>
            <a:ext cx="8305800" cy="641350"/>
          </a:xfrm>
          <a:prstGeom prst="rect">
            <a:avLst/>
          </a:prstGeom>
          <a:noFill/>
          <a:ln w="9525">
            <a:noFill/>
            <a:miter lim="800000"/>
            <a:headEnd/>
            <a:tailEnd/>
          </a:ln>
          <a:effectLst/>
        </p:spPr>
        <p:txBody>
          <a:bodyPr>
            <a:spAutoFit/>
          </a:bodyPr>
          <a:lstStyle/>
          <a:p>
            <a:pPr algn="ctr" eaLnBrk="1" hangingPunct="1">
              <a:lnSpc>
                <a:spcPct val="90000"/>
              </a:lnSpc>
              <a:spcBef>
                <a:spcPct val="20000"/>
              </a:spcBef>
              <a:buClr>
                <a:schemeClr val="hlink"/>
              </a:buClr>
              <a:buSzPct val="65000"/>
              <a:buFont typeface="Wingdings" pitchFamily="2" charset="2"/>
              <a:buNone/>
              <a:defRPr/>
            </a:pPr>
            <a:r>
              <a:rPr lang="en-US" sz="2000" dirty="0">
                <a:effectLst>
                  <a:outerShdw blurRad="38100" dist="38100" dir="2700000" algn="tl">
                    <a:srgbClr val="FFFFFF"/>
                  </a:outerShdw>
                </a:effectLst>
                <a:latin typeface="Eras Medium ITC" panose="020B0602030504020804" pitchFamily="34" charset="0"/>
              </a:rPr>
              <a:t>Cluster analysis works on the </a:t>
            </a:r>
            <a:r>
              <a:rPr lang="en-US" sz="2000" dirty="0">
                <a:solidFill>
                  <a:srgbClr val="FF0000"/>
                </a:solidFill>
                <a:effectLst>
                  <a:outerShdw blurRad="38100" dist="38100" dir="2700000" algn="tl">
                    <a:srgbClr val="FFFFFF"/>
                  </a:outerShdw>
                </a:effectLst>
                <a:latin typeface="Eras Medium ITC" panose="020B0602030504020804" pitchFamily="34" charset="0"/>
              </a:rPr>
              <a:t>principle of maximizing the between-cluster variance while minimizing the within-cluster variance</a:t>
            </a:r>
          </a:p>
        </p:txBody>
      </p:sp>
    </p:spTree>
    <p:extLst>
      <p:ext uri="{BB962C8B-B14F-4D97-AF65-F5344CB8AC3E}">
        <p14:creationId xmlns:p14="http://schemas.microsoft.com/office/powerpoint/2010/main" val="28495681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idx="1"/>
          </p:nvPr>
        </p:nvSpPr>
        <p:spPr>
          <a:xfrm>
            <a:off x="628650" y="1825624"/>
            <a:ext cx="7886700" cy="4651375"/>
          </a:xfrm>
        </p:spPr>
        <p:txBody>
          <a:bodyPr>
            <a:normAutofit/>
          </a:bodyPr>
          <a:lstStyle/>
          <a:p>
            <a:pPr eaLnBrk="1" hangingPunct="1"/>
            <a:r>
              <a:rPr lang="en-US" sz="2800" dirty="0">
                <a:latin typeface="Candara" panose="020E0502030303020204" pitchFamily="34" charset="0"/>
              </a:rPr>
              <a:t>Begin with each customer in a class by itself (segment of 1). </a:t>
            </a:r>
          </a:p>
          <a:p>
            <a:pPr eaLnBrk="1" hangingPunct="1"/>
            <a:r>
              <a:rPr lang="en-US" sz="2800" dirty="0">
                <a:latin typeface="Candara" panose="020E0502030303020204" pitchFamily="34" charset="0"/>
              </a:rPr>
              <a:t>Now lets lower our threshold and </a:t>
            </a:r>
            <a:r>
              <a:rPr lang="en-US" sz="2800" i="1" dirty="0">
                <a:latin typeface="Candara" panose="020E0502030303020204" pitchFamily="34" charset="0"/>
              </a:rPr>
              <a:t>link</a:t>
            </a:r>
            <a:r>
              <a:rPr lang="en-US" sz="2800" dirty="0">
                <a:latin typeface="Candara" panose="020E0502030303020204" pitchFamily="34" charset="0"/>
              </a:rPr>
              <a:t> more and more customers together and aggregate larger and larger segments of increasingly dissimilar customers. </a:t>
            </a:r>
          </a:p>
          <a:p>
            <a:pPr eaLnBrk="1" hangingPunct="1"/>
            <a:r>
              <a:rPr lang="en-US" sz="2800" dirty="0">
                <a:latin typeface="Candara" panose="020E0502030303020204" pitchFamily="34" charset="0"/>
              </a:rPr>
              <a:t>In the last step, all customers are joined together. </a:t>
            </a:r>
          </a:p>
          <a:p>
            <a:pPr eaLnBrk="1" hangingPunct="1">
              <a:lnSpc>
                <a:spcPct val="90000"/>
              </a:lnSpc>
            </a:pPr>
            <a:r>
              <a:rPr lang="en-US" sz="2800" dirty="0">
                <a:solidFill>
                  <a:srgbClr val="000000"/>
                </a:solidFill>
                <a:latin typeface="Candara" panose="020E0502030303020204" pitchFamily="34" charset="0"/>
                <a:cs typeface="Times New Roman" pitchFamily="18" charset="0"/>
              </a:rPr>
              <a:t>A commonly used method is to find the pair of clusters that leads to minimum increase in within-cluster variance after merging (e.g., </a:t>
            </a:r>
            <a:r>
              <a:rPr lang="en-US" sz="2800" b="1" dirty="0">
                <a:solidFill>
                  <a:srgbClr val="FF3300"/>
                </a:solidFill>
                <a:latin typeface="Candara" panose="020E0502030303020204" pitchFamily="34" charset="0"/>
                <a:cs typeface="Times New Roman" pitchFamily="18" charset="0"/>
              </a:rPr>
              <a:t>Ward's procedure)</a:t>
            </a:r>
            <a:r>
              <a:rPr lang="en-US" sz="2800" dirty="0">
                <a:solidFill>
                  <a:srgbClr val="000000"/>
                </a:solidFill>
                <a:latin typeface="Candara" panose="020E0502030303020204" pitchFamily="34" charset="0"/>
                <a:cs typeface="Times New Roman" pitchFamily="18" charset="0"/>
              </a:rPr>
              <a:t>. </a:t>
            </a:r>
            <a:endParaRPr lang="en-US" sz="2800" dirty="0">
              <a:latin typeface="Candara" panose="020E0502030303020204" pitchFamily="34" charset="0"/>
            </a:endParaRPr>
          </a:p>
          <a:p>
            <a:pPr eaLnBrk="1" hangingPunct="1"/>
            <a:endParaRPr lang="en-US" sz="2800" dirty="0">
              <a:latin typeface="Candara" panose="020E0502030303020204" pitchFamily="34" charset="0"/>
            </a:endParaRPr>
          </a:p>
        </p:txBody>
      </p:sp>
      <p:sp>
        <p:nvSpPr>
          <p:cNvPr id="22530" name="Slide Number Placeholder 3"/>
          <p:cNvSpPr>
            <a:spLocks noGrp="1"/>
          </p:cNvSpPr>
          <p:nvPr>
            <p:ph type="sldNum" sz="quarter" idx="12"/>
          </p:nvPr>
        </p:nvSpPr>
        <p:spPr>
          <a:noFill/>
        </p:spPr>
        <p:txBody>
          <a:bodyPr/>
          <a:lstStyle/>
          <a:p>
            <a:fld id="{EAE95048-2862-4B29-ABFD-74014D1364CE}" type="slidenum">
              <a:rPr lang="en-US" smtClean="0"/>
              <a:pPr/>
              <a:t>38</a:t>
            </a:fld>
            <a:endParaRPr lang="en-US" dirty="0"/>
          </a:p>
        </p:txBody>
      </p:sp>
      <p:sp>
        <p:nvSpPr>
          <p:cNvPr id="5" name="Rectangle 2"/>
          <p:cNvSpPr txBox="1">
            <a:spLocks noChangeArrowheads="1"/>
          </p:cNvSpPr>
          <p:nvPr/>
        </p:nvSpPr>
        <p:spPr bwMode="auto">
          <a:xfrm>
            <a:off x="457200" y="381000"/>
            <a:ext cx="8229600" cy="1143000"/>
          </a:xfrm>
          <a:prstGeom prst="rect">
            <a:avLst/>
          </a:prstGeom>
          <a:noFill/>
          <a:ln w="38100" cmpd="dbl">
            <a:solidFill>
              <a:schemeClr val="tx1"/>
            </a:solidFill>
            <a:miter lim="800000"/>
            <a:headEnd/>
            <a:tailEnd/>
          </a:ln>
          <a:effectLst/>
        </p:spPr>
        <p:txBody>
          <a:bodyPr anchor="ctr"/>
          <a:lstStyle/>
          <a:p>
            <a:pPr algn="ctr" eaLnBrk="1" hangingPunct="1">
              <a:defRPr/>
            </a:pPr>
            <a:r>
              <a:rPr lang="en-US" sz="3600" dirty="0">
                <a:latin typeface="Candara" panose="020E0502030303020204" pitchFamily="34" charset="0"/>
              </a:rPr>
              <a:t>Hierarchical Method</a:t>
            </a:r>
            <a:endParaRPr lang="en-US" sz="3200" b="1" kern="0" dirty="0">
              <a:solidFill>
                <a:schemeClr val="tx2"/>
              </a:solidFill>
              <a:latin typeface="Candara" panose="020E0502030303020204" pitchFamily="34" charset="0"/>
              <a:ea typeface="+mj-ea"/>
              <a:cs typeface="+mj-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763000" cy="1325563"/>
          </a:xfrm>
        </p:spPr>
        <p:txBody>
          <a:bodyPr>
            <a:normAutofit/>
          </a:bodyPr>
          <a:lstStyle/>
          <a:p>
            <a:r>
              <a:rPr lang="en-US" sz="2800" dirty="0">
                <a:latin typeface="Eras Medium ITC" panose="020B0602030504020804" pitchFamily="34" charset="0"/>
              </a:rPr>
              <a:t>Hierarchical Method and K-mean Clustering in R</a:t>
            </a:r>
          </a:p>
        </p:txBody>
      </p:sp>
      <p:sp>
        <p:nvSpPr>
          <p:cNvPr id="3" name="Content Placeholder 2"/>
          <p:cNvSpPr>
            <a:spLocks noGrp="1"/>
          </p:cNvSpPr>
          <p:nvPr>
            <p:ph idx="1"/>
          </p:nvPr>
        </p:nvSpPr>
        <p:spPr/>
        <p:txBody>
          <a:bodyPr/>
          <a:lstStyle/>
          <a:p>
            <a:pPr>
              <a:lnSpc>
                <a:spcPct val="150000"/>
              </a:lnSpc>
            </a:pPr>
            <a:r>
              <a:rPr lang="en-US" dirty="0">
                <a:latin typeface="Eras Medium ITC" panose="020B0602030504020804" pitchFamily="34" charset="0"/>
              </a:rPr>
              <a:t>Segmentation data (see p 113 of textbook): </a:t>
            </a:r>
          </a:p>
          <a:p>
            <a:pPr>
              <a:lnSpc>
                <a:spcPct val="150000"/>
              </a:lnSpc>
            </a:pPr>
            <a:r>
              <a:rPr lang="en-US" dirty="0">
                <a:latin typeface="Eras Medium ITC" panose="020B0602030504020804" pitchFamily="34" charset="0"/>
              </a:rPr>
              <a:t>Four identifiable segments of customers for a subscription products (e.g., suburb mix, urban hip, travelers and moving up).</a:t>
            </a:r>
          </a:p>
          <a:p>
            <a:pPr>
              <a:lnSpc>
                <a:spcPct val="150000"/>
              </a:lnSpc>
            </a:pPr>
            <a:r>
              <a:rPr lang="en-US" dirty="0">
                <a:latin typeface="Eras Medium ITC" panose="020B0602030504020804" pitchFamily="34" charset="0"/>
              </a:rPr>
              <a:t>It contains a few variables that are similar to data from typical consumer surveys: age, gender, income, kids, </a:t>
            </a:r>
            <a:r>
              <a:rPr lang="en-US" dirty="0" err="1">
                <a:latin typeface="Eras Medium ITC" panose="020B0602030504020804" pitchFamily="34" charset="0"/>
              </a:rPr>
              <a:t>ownHome</a:t>
            </a:r>
            <a:r>
              <a:rPr lang="en-US" dirty="0">
                <a:latin typeface="Eras Medium ITC" panose="020B0602030504020804" pitchFamily="34" charset="0"/>
              </a:rPr>
              <a:t>, subscribe.</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39</a:t>
            </a:fld>
            <a:endParaRPr lang="en-US"/>
          </a:p>
        </p:txBody>
      </p:sp>
    </p:spTree>
    <p:extLst>
      <p:ext uri="{BB962C8B-B14F-4D97-AF65-F5344CB8AC3E}">
        <p14:creationId xmlns:p14="http://schemas.microsoft.com/office/powerpoint/2010/main" val="197735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0" y="0"/>
            <a:ext cx="9043219" cy="1325563"/>
          </a:xfrm>
        </p:spPr>
        <p:txBody>
          <a:bodyPr>
            <a:normAutofit/>
          </a:bodyPr>
          <a:lstStyle/>
          <a:p>
            <a:r>
              <a:rPr lang="en-US" sz="2400" b="1" dirty="0">
                <a:solidFill>
                  <a:srgbClr val="FF0000"/>
                </a:solidFill>
                <a:latin typeface="Eras Medium ITC" panose="020B0602030504020804" pitchFamily="34" charset="0"/>
              </a:rPr>
              <a:t>[Current Project using Model based Clustering]</a:t>
            </a:r>
            <a:br>
              <a:rPr lang="en-US" sz="2400" b="1" dirty="0">
                <a:solidFill>
                  <a:srgbClr val="FF0000"/>
                </a:solidFill>
                <a:latin typeface="Eras Medium ITC" panose="020B0602030504020804" pitchFamily="34" charset="0"/>
              </a:rPr>
            </a:br>
            <a:r>
              <a:rPr lang="en-US" sz="2400" dirty="0">
                <a:latin typeface="Eras Medium ITC" panose="020B0602030504020804" pitchFamily="34" charset="0"/>
              </a:rPr>
              <a:t>Sports Fan Diaspora: </a:t>
            </a:r>
            <a:r>
              <a:rPr lang="en-US" sz="2000" dirty="0">
                <a:latin typeface="Eras Medium ITC" panose="020B0602030504020804" pitchFamily="34" charset="0"/>
              </a:rPr>
              <a:t>NFL Fan Diffusion (</a:t>
            </a:r>
            <a:r>
              <a:rPr lang="en-US" sz="2000" dirty="0" err="1">
                <a:latin typeface="Eras Medium ITC" panose="020B0602030504020804" pitchFamily="34" charset="0"/>
              </a:rPr>
              <a:t>DeSarbo</a:t>
            </a:r>
            <a:r>
              <a:rPr lang="en-US" sz="2000" dirty="0">
                <a:latin typeface="Eras Medium ITC" panose="020B0602030504020804" pitchFamily="34" charset="0"/>
              </a:rPr>
              <a:t>, Blank and Kim 2017)</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4</a:t>
            </a:fld>
            <a:endParaRPr lang="en-US"/>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142694" y="1219200"/>
            <a:ext cx="4943905" cy="4855945"/>
          </a:xfrm>
          <a:prstGeom prst="rect">
            <a:avLst/>
          </a:prstGeom>
          <a:noFill/>
        </p:spPr>
      </p:pic>
      <p:sp>
        <p:nvSpPr>
          <p:cNvPr id="6" name="TextBox 5"/>
          <p:cNvSpPr txBox="1"/>
          <p:nvPr/>
        </p:nvSpPr>
        <p:spPr>
          <a:xfrm>
            <a:off x="1066800" y="6075145"/>
            <a:ext cx="6934200" cy="646331"/>
          </a:xfrm>
          <a:prstGeom prst="rect">
            <a:avLst/>
          </a:prstGeom>
          <a:noFill/>
        </p:spPr>
        <p:txBody>
          <a:bodyPr wrap="square" rtlCol="0">
            <a:spAutoFit/>
          </a:bodyPr>
          <a:lstStyle/>
          <a:p>
            <a:r>
              <a:rPr lang="en-US" dirty="0">
                <a:latin typeface="Eras Medium ITC" panose="020B0602030504020804" pitchFamily="34" charset="0"/>
              </a:rPr>
              <a:t>Spots Fan Diaspora: Over 25% of the fans of an NFL teams lives over 775 miles away (Sports Business Journal, 2017)</a:t>
            </a:r>
          </a:p>
        </p:txBody>
      </p:sp>
    </p:spTree>
    <p:extLst>
      <p:ext uri="{BB962C8B-B14F-4D97-AF65-F5344CB8AC3E}">
        <p14:creationId xmlns:p14="http://schemas.microsoft.com/office/powerpoint/2010/main" val="1276351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Let’s try hierarchical clustering in R</a:t>
            </a:r>
          </a:p>
        </p:txBody>
      </p:sp>
      <p:sp>
        <p:nvSpPr>
          <p:cNvPr id="3" name="Content Placeholder 2"/>
          <p:cNvSpPr>
            <a:spLocks noGrp="1"/>
          </p:cNvSpPr>
          <p:nvPr>
            <p:ph idx="1"/>
          </p:nvPr>
        </p:nvSpPr>
        <p:spPr/>
        <p:txBody>
          <a:bodyPr/>
          <a:lstStyle/>
          <a:p>
            <a:pPr>
              <a:lnSpc>
                <a:spcPct val="150000"/>
              </a:lnSpc>
            </a:pPr>
            <a:r>
              <a:rPr lang="en-US" dirty="0">
                <a:latin typeface="Eras Medium ITC" panose="020B0602030504020804" pitchFamily="34" charset="0"/>
              </a:rPr>
              <a:t>Please compute dissimilarity matrix (e.g., distance) by using ‘daisy’ function commands. </a:t>
            </a:r>
          </a:p>
          <a:p>
            <a:pPr>
              <a:lnSpc>
                <a:spcPct val="150000"/>
              </a:lnSpc>
            </a:pPr>
            <a:r>
              <a:rPr lang="en-US" dirty="0">
                <a:latin typeface="Eras Medium ITC" panose="020B0602030504020804" pitchFamily="34" charset="0"/>
              </a:rPr>
              <a:t>Let’s decide the number of segments based on hierarchical plot.</a:t>
            </a:r>
          </a:p>
          <a:p>
            <a:pPr>
              <a:lnSpc>
                <a:spcPct val="150000"/>
              </a:lnSpc>
            </a:pPr>
            <a:r>
              <a:rPr lang="en-US" dirty="0">
                <a:latin typeface="Eras Medium ITC" panose="020B0602030504020804" pitchFamily="34" charset="0"/>
              </a:rPr>
              <a:t>What are the difference (e.g., mean value of age or income) across segments?</a:t>
            </a:r>
          </a:p>
          <a:p>
            <a:pPr>
              <a:lnSpc>
                <a:spcPct val="150000"/>
              </a:lnSpc>
            </a:pPr>
            <a:endParaRPr lang="en-US" dirty="0">
              <a:latin typeface="Eras Medium ITC" panose="020B0602030504020804" pitchFamily="34" charset="0"/>
            </a:endParaRP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40</a:t>
            </a:fld>
            <a:endParaRPr lang="en-US"/>
          </a:p>
        </p:txBody>
      </p:sp>
    </p:spTree>
    <p:extLst>
      <p:ext uri="{BB962C8B-B14F-4D97-AF65-F5344CB8AC3E}">
        <p14:creationId xmlns:p14="http://schemas.microsoft.com/office/powerpoint/2010/main" val="407815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5BB3552-12FB-407C-8D26-6586C3647D20}" type="slidenum">
              <a:rPr lang="en-US" smtClean="0"/>
              <a:pPr>
                <a:defRPr/>
              </a:pPr>
              <a:t>41</a:t>
            </a:fld>
            <a:endParaRPr lang="en-US"/>
          </a:p>
        </p:txBody>
      </p:sp>
      <p:pic>
        <p:nvPicPr>
          <p:cNvPr id="3" name="Picture 2"/>
          <p:cNvPicPr>
            <a:picLocks noChangeAspect="1"/>
          </p:cNvPicPr>
          <p:nvPr/>
        </p:nvPicPr>
        <p:blipFill>
          <a:blip r:embed="rId2"/>
          <a:stretch>
            <a:fillRect/>
          </a:stretch>
        </p:blipFill>
        <p:spPr>
          <a:xfrm>
            <a:off x="1676400" y="461599"/>
            <a:ext cx="6250114" cy="6242671"/>
          </a:xfrm>
          <a:prstGeom prst="rect">
            <a:avLst/>
          </a:prstGeom>
        </p:spPr>
      </p:pic>
      <p:cxnSp>
        <p:nvCxnSpPr>
          <p:cNvPr id="5" name="Straight Arrow Connector 4"/>
          <p:cNvCxnSpPr/>
          <p:nvPr/>
        </p:nvCxnSpPr>
        <p:spPr>
          <a:xfrm>
            <a:off x="1295400" y="1828800"/>
            <a:ext cx="6553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295400" y="2514600"/>
            <a:ext cx="6553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0"/>
            <a:ext cx="5410200" cy="646331"/>
          </a:xfrm>
          <a:prstGeom prst="rect">
            <a:avLst/>
          </a:prstGeom>
          <a:noFill/>
        </p:spPr>
        <p:txBody>
          <a:bodyPr wrap="square" rtlCol="0">
            <a:spAutoFit/>
          </a:bodyPr>
          <a:lstStyle/>
          <a:p>
            <a:r>
              <a:rPr lang="en-US" b="1" dirty="0">
                <a:latin typeface="Eras Medium ITC" panose="020B0602030504020804" pitchFamily="34" charset="0"/>
              </a:rPr>
              <a:t>Decision for number of segments?</a:t>
            </a:r>
          </a:p>
          <a:p>
            <a:r>
              <a:rPr lang="en-US" b="1" dirty="0">
                <a:latin typeface="Eras Medium ITC" panose="020B0602030504020804" pitchFamily="34" charset="0"/>
              </a:rPr>
              <a:t>Analyst specify the number of segments desired</a:t>
            </a:r>
          </a:p>
        </p:txBody>
      </p:sp>
      <p:cxnSp>
        <p:nvCxnSpPr>
          <p:cNvPr id="8" name="Straight Arrow Connector 7"/>
          <p:cNvCxnSpPr/>
          <p:nvPr/>
        </p:nvCxnSpPr>
        <p:spPr>
          <a:xfrm>
            <a:off x="1318622" y="3124200"/>
            <a:ext cx="6553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24056" y="1644134"/>
            <a:ext cx="912686" cy="369332"/>
          </a:xfrm>
          <a:prstGeom prst="rect">
            <a:avLst/>
          </a:prstGeom>
          <a:noFill/>
        </p:spPr>
        <p:txBody>
          <a:bodyPr wrap="square" rtlCol="0">
            <a:spAutoFit/>
          </a:bodyPr>
          <a:lstStyle/>
          <a:p>
            <a:r>
              <a:rPr lang="en-US" dirty="0"/>
              <a:t>2 </a:t>
            </a:r>
            <a:r>
              <a:rPr lang="en-US" dirty="0" err="1"/>
              <a:t>Seg</a:t>
            </a:r>
            <a:r>
              <a:rPr lang="en-US" dirty="0"/>
              <a:t>?</a:t>
            </a:r>
          </a:p>
        </p:txBody>
      </p:sp>
      <p:sp>
        <p:nvSpPr>
          <p:cNvPr id="10" name="TextBox 9"/>
          <p:cNvSpPr txBox="1"/>
          <p:nvPr/>
        </p:nvSpPr>
        <p:spPr>
          <a:xfrm>
            <a:off x="7928228" y="2329934"/>
            <a:ext cx="912686" cy="369332"/>
          </a:xfrm>
          <a:prstGeom prst="rect">
            <a:avLst/>
          </a:prstGeom>
          <a:noFill/>
        </p:spPr>
        <p:txBody>
          <a:bodyPr wrap="square" rtlCol="0">
            <a:spAutoFit/>
          </a:bodyPr>
          <a:lstStyle/>
          <a:p>
            <a:r>
              <a:rPr lang="en-US" dirty="0"/>
              <a:t>4 </a:t>
            </a:r>
            <a:r>
              <a:rPr lang="en-US" dirty="0" err="1"/>
              <a:t>Seg</a:t>
            </a:r>
            <a:r>
              <a:rPr lang="en-US" dirty="0"/>
              <a:t>?</a:t>
            </a:r>
          </a:p>
        </p:txBody>
      </p:sp>
      <p:sp>
        <p:nvSpPr>
          <p:cNvPr id="11" name="TextBox 10"/>
          <p:cNvSpPr txBox="1"/>
          <p:nvPr/>
        </p:nvSpPr>
        <p:spPr>
          <a:xfrm>
            <a:off x="7951095" y="2939534"/>
            <a:ext cx="912686" cy="369332"/>
          </a:xfrm>
          <a:prstGeom prst="rect">
            <a:avLst/>
          </a:prstGeom>
          <a:noFill/>
        </p:spPr>
        <p:txBody>
          <a:bodyPr wrap="square" rtlCol="0">
            <a:spAutoFit/>
          </a:bodyPr>
          <a:lstStyle/>
          <a:p>
            <a:r>
              <a:rPr lang="en-US" dirty="0"/>
              <a:t>7 </a:t>
            </a:r>
            <a:r>
              <a:rPr lang="en-US" dirty="0" err="1"/>
              <a:t>Seg</a:t>
            </a:r>
            <a:r>
              <a:rPr lang="en-US" dirty="0"/>
              <a:t>?</a:t>
            </a:r>
          </a:p>
        </p:txBody>
      </p:sp>
    </p:spTree>
    <p:extLst>
      <p:ext uri="{BB962C8B-B14F-4D97-AF65-F5344CB8AC3E}">
        <p14:creationId xmlns:p14="http://schemas.microsoft.com/office/powerpoint/2010/main" val="2804032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5000" y="774852"/>
            <a:ext cx="5867400" cy="5858669"/>
          </a:xfrm>
          <a:prstGeom prst="rect">
            <a:avLst/>
          </a:prstGeom>
        </p:spPr>
      </p:pic>
      <p:sp>
        <p:nvSpPr>
          <p:cNvPr id="23554" name="Slide Number Placeholder 3"/>
          <p:cNvSpPr>
            <a:spLocks noGrp="1"/>
          </p:cNvSpPr>
          <p:nvPr>
            <p:ph type="sldNum" sz="quarter" idx="12"/>
          </p:nvPr>
        </p:nvSpPr>
        <p:spPr>
          <a:noFill/>
        </p:spPr>
        <p:txBody>
          <a:bodyPr/>
          <a:lstStyle/>
          <a:p>
            <a:fld id="{3828A9A4-E168-4DEC-A135-E5C1E6C8BA5F}" type="slidenum">
              <a:rPr lang="en-US" smtClean="0"/>
              <a:pPr/>
              <a:t>42</a:t>
            </a:fld>
            <a:endParaRPr lang="en-US" dirty="0"/>
          </a:p>
        </p:txBody>
      </p:sp>
      <p:sp>
        <p:nvSpPr>
          <p:cNvPr id="23556" name="Line 3"/>
          <p:cNvSpPr>
            <a:spLocks noChangeShapeType="1"/>
          </p:cNvSpPr>
          <p:nvPr/>
        </p:nvSpPr>
        <p:spPr bwMode="auto">
          <a:xfrm>
            <a:off x="1295401" y="1042967"/>
            <a:ext cx="838200" cy="1319233"/>
          </a:xfrm>
          <a:prstGeom prst="line">
            <a:avLst/>
          </a:prstGeom>
          <a:noFill/>
          <a:ln w="9525">
            <a:solidFill>
              <a:srgbClr val="FF3300"/>
            </a:solidFill>
            <a:round/>
            <a:headEnd/>
            <a:tailEnd type="triangle" w="med" len="med"/>
          </a:ln>
        </p:spPr>
        <p:txBody>
          <a:bodyPr/>
          <a:lstStyle/>
          <a:p>
            <a:endParaRPr lang="en-US" dirty="0"/>
          </a:p>
        </p:txBody>
      </p:sp>
      <p:sp>
        <p:nvSpPr>
          <p:cNvPr id="23557" name="Text Box 4"/>
          <p:cNvSpPr txBox="1">
            <a:spLocks noChangeArrowheads="1"/>
          </p:cNvSpPr>
          <p:nvPr/>
        </p:nvSpPr>
        <p:spPr bwMode="auto">
          <a:xfrm>
            <a:off x="152400" y="704413"/>
            <a:ext cx="3740126" cy="338554"/>
          </a:xfrm>
          <a:prstGeom prst="rect">
            <a:avLst/>
          </a:prstGeom>
          <a:solidFill>
            <a:srgbClr val="FFCC99">
              <a:alpha val="58038"/>
            </a:srgbClr>
          </a:solidFill>
          <a:ln w="9525">
            <a:solidFill>
              <a:srgbClr val="FF3300"/>
            </a:solidFill>
            <a:miter lim="800000"/>
            <a:headEnd/>
            <a:tailEnd/>
          </a:ln>
        </p:spPr>
        <p:txBody>
          <a:bodyPr wrap="none">
            <a:spAutoFit/>
          </a:bodyPr>
          <a:lstStyle/>
          <a:p>
            <a:r>
              <a:rPr lang="en-US" sz="1600" dirty="0">
                <a:latin typeface="Eras Medium ITC" panose="020B0602030504020804" pitchFamily="34" charset="0"/>
              </a:rPr>
              <a:t>The vertical axis measures dissimilarity</a:t>
            </a:r>
          </a:p>
        </p:txBody>
      </p:sp>
      <p:sp>
        <p:nvSpPr>
          <p:cNvPr id="558086" name="AutoShape 6"/>
          <p:cNvSpPr>
            <a:spLocks noChangeArrowheads="1"/>
          </p:cNvSpPr>
          <p:nvPr/>
        </p:nvSpPr>
        <p:spPr bwMode="auto">
          <a:xfrm>
            <a:off x="6324600" y="242867"/>
            <a:ext cx="2590800" cy="1600200"/>
          </a:xfrm>
          <a:prstGeom prst="wedgeRectCallout">
            <a:avLst>
              <a:gd name="adj1" fmla="val -121585"/>
              <a:gd name="adj2" fmla="val 125473"/>
            </a:avLst>
          </a:prstGeom>
          <a:solidFill>
            <a:srgbClr val="FF9900"/>
          </a:solidFill>
          <a:ln w="9525">
            <a:noFill/>
            <a:miter lim="800000"/>
            <a:headEnd/>
            <a:tailEnd/>
          </a:ln>
        </p:spPr>
        <p:txBody>
          <a:bodyPr anchor="ctr" anchorCtr="1"/>
          <a:lstStyle/>
          <a:p>
            <a:r>
              <a:rPr lang="en-US" dirty="0">
                <a:solidFill>
                  <a:srgbClr val="000000"/>
                </a:solidFill>
                <a:latin typeface="Eras Medium ITC" panose="020B0602030504020804" pitchFamily="34" charset="0"/>
              </a:rPr>
              <a:t>When there is a big </a:t>
            </a:r>
            <a:r>
              <a:rPr lang="en-US" i="1" dirty="0">
                <a:solidFill>
                  <a:srgbClr val="000000"/>
                </a:solidFill>
                <a:latin typeface="Eras Medium ITC" panose="020B0602030504020804" pitchFamily="34" charset="0"/>
              </a:rPr>
              <a:t>jump </a:t>
            </a:r>
            <a:r>
              <a:rPr lang="en-US" dirty="0">
                <a:solidFill>
                  <a:srgbClr val="000000"/>
                </a:solidFill>
                <a:latin typeface="Eras Medium ITC" panose="020B0602030504020804" pitchFamily="34" charset="0"/>
              </a:rPr>
              <a:t>along the horizontal axis this indicates that two </a:t>
            </a:r>
          </a:p>
          <a:p>
            <a:r>
              <a:rPr lang="en-US" dirty="0">
                <a:solidFill>
                  <a:srgbClr val="000000"/>
                </a:solidFill>
                <a:latin typeface="Eras Medium ITC" panose="020B0602030504020804" pitchFamily="34" charset="0"/>
              </a:rPr>
              <a:t>dissimilar clusters have </a:t>
            </a:r>
          </a:p>
          <a:p>
            <a:r>
              <a:rPr lang="en-US" dirty="0">
                <a:solidFill>
                  <a:srgbClr val="000000"/>
                </a:solidFill>
                <a:latin typeface="Eras Medium ITC" panose="020B0602030504020804" pitchFamily="34" charset="0"/>
              </a:rPr>
              <a:t>been joined.</a:t>
            </a:r>
          </a:p>
        </p:txBody>
      </p:sp>
    </p:spTree>
    <p:extLst>
      <p:ext uri="{BB962C8B-B14F-4D97-AF65-F5344CB8AC3E}">
        <p14:creationId xmlns:p14="http://schemas.microsoft.com/office/powerpoint/2010/main" val="367447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027"/>
          <p:cNvSpPr>
            <a:spLocks noGrp="1" noChangeArrowheads="1"/>
          </p:cNvSpPr>
          <p:nvPr>
            <p:ph idx="1"/>
          </p:nvPr>
        </p:nvSpPr>
        <p:spPr>
          <a:xfrm>
            <a:off x="628650" y="1825624"/>
            <a:ext cx="7886700" cy="4895851"/>
          </a:xfrm>
        </p:spPr>
        <p:txBody>
          <a:bodyPr>
            <a:normAutofit/>
          </a:bodyPr>
          <a:lstStyle/>
          <a:p>
            <a:pPr eaLnBrk="1" hangingPunct="1">
              <a:lnSpc>
                <a:spcPct val="90000"/>
              </a:lnSpc>
            </a:pPr>
            <a:r>
              <a:rPr lang="en-US" sz="2800" dirty="0">
                <a:latin typeface="Eras Medium ITC" panose="020B0602030504020804" pitchFamily="34" charset="0"/>
              </a:rPr>
              <a:t>Suppose that you already have hypotheses concerning the number of clusters/segments</a:t>
            </a:r>
          </a:p>
          <a:p>
            <a:pPr eaLnBrk="1" hangingPunct="1">
              <a:lnSpc>
                <a:spcPct val="90000"/>
              </a:lnSpc>
            </a:pPr>
            <a:r>
              <a:rPr lang="en-US" sz="2800" dirty="0">
                <a:latin typeface="Eras Medium ITC" panose="020B0602030504020804" pitchFamily="34" charset="0"/>
              </a:rPr>
              <a:t>You may want to "tell" the computer to form exactly “</a:t>
            </a:r>
            <a:r>
              <a:rPr lang="en-US" sz="2800" i="1" dirty="0">
                <a:latin typeface="Eras Medium ITC" panose="020B0602030504020804" pitchFamily="34" charset="0"/>
              </a:rPr>
              <a:t>k”</a:t>
            </a:r>
            <a:r>
              <a:rPr lang="en-US" sz="2800" dirty="0">
                <a:latin typeface="Eras Medium ITC" panose="020B0602030504020804" pitchFamily="34" charset="0"/>
              </a:rPr>
              <a:t> clusters that are to be as distinct as possible. </a:t>
            </a:r>
          </a:p>
          <a:p>
            <a:pPr eaLnBrk="1" hangingPunct="1">
              <a:lnSpc>
                <a:spcPct val="90000"/>
              </a:lnSpc>
            </a:pPr>
            <a:r>
              <a:rPr lang="en-US" sz="2800" dirty="0">
                <a:latin typeface="Eras Medium ITC" panose="020B0602030504020804" pitchFamily="34" charset="0"/>
              </a:rPr>
              <a:t>Goal is to 1) minimize variability within clusters and 2) maximize variability between clusters</a:t>
            </a:r>
          </a:p>
          <a:p>
            <a:pPr eaLnBrk="1" hangingPunct="1">
              <a:lnSpc>
                <a:spcPct val="90000"/>
              </a:lnSpc>
            </a:pPr>
            <a:r>
              <a:rPr lang="en-US" sz="2800" dirty="0">
                <a:latin typeface="Eras Medium ITC" panose="020B0602030504020804" pitchFamily="34" charset="0"/>
              </a:rPr>
              <a:t>The main advantage of this </a:t>
            </a:r>
            <a:r>
              <a:rPr lang="en-US" sz="2800" dirty="0">
                <a:solidFill>
                  <a:srgbClr val="FF0000"/>
                </a:solidFill>
                <a:latin typeface="Eras Medium ITC" panose="020B0602030504020804" pitchFamily="34" charset="0"/>
              </a:rPr>
              <a:t>algorithm is its flexibility and robustness</a:t>
            </a:r>
            <a:r>
              <a:rPr lang="en-US" sz="2800" dirty="0">
                <a:latin typeface="Eras Medium ITC" panose="020B0602030504020804" pitchFamily="34" charset="0"/>
              </a:rPr>
              <a:t> in finding the most appropriate grouping of individuals. </a:t>
            </a:r>
            <a:endParaRPr lang="en-US" dirty="0">
              <a:latin typeface="Eras Medium ITC" panose="020B0602030504020804" pitchFamily="34" charset="0"/>
            </a:endParaRPr>
          </a:p>
          <a:p>
            <a:pPr eaLnBrk="1" hangingPunct="1">
              <a:lnSpc>
                <a:spcPct val="90000"/>
              </a:lnSpc>
            </a:pPr>
            <a:endParaRPr lang="en-US" dirty="0">
              <a:latin typeface="Eras Medium ITC" panose="020B0602030504020804" pitchFamily="34" charset="0"/>
            </a:endParaRPr>
          </a:p>
        </p:txBody>
      </p:sp>
      <p:sp>
        <p:nvSpPr>
          <p:cNvPr id="27650" name="Slide Number Placeholder 3"/>
          <p:cNvSpPr>
            <a:spLocks noGrp="1"/>
          </p:cNvSpPr>
          <p:nvPr>
            <p:ph type="sldNum" sz="quarter" idx="12"/>
          </p:nvPr>
        </p:nvSpPr>
        <p:spPr>
          <a:noFill/>
        </p:spPr>
        <p:txBody>
          <a:bodyPr/>
          <a:lstStyle/>
          <a:p>
            <a:fld id="{F969F7AF-6FFE-404D-A78D-0CC0E5B52844}" type="slidenum">
              <a:rPr lang="en-US" smtClean="0"/>
              <a:pPr/>
              <a:t>43</a:t>
            </a:fld>
            <a:endParaRPr lang="en-US"/>
          </a:p>
        </p:txBody>
      </p:sp>
      <p:sp>
        <p:nvSpPr>
          <p:cNvPr id="5" name="Rectangle 2"/>
          <p:cNvSpPr txBox="1">
            <a:spLocks noChangeArrowheads="1"/>
          </p:cNvSpPr>
          <p:nvPr/>
        </p:nvSpPr>
        <p:spPr bwMode="auto">
          <a:xfrm>
            <a:off x="304800" y="457200"/>
            <a:ext cx="8229600" cy="1143000"/>
          </a:xfrm>
          <a:prstGeom prst="rect">
            <a:avLst/>
          </a:prstGeom>
          <a:noFill/>
          <a:ln w="38100" cmpd="dbl">
            <a:solidFill>
              <a:schemeClr val="tx1"/>
            </a:solidFill>
            <a:miter lim="800000"/>
            <a:headEnd/>
            <a:tailEnd/>
          </a:ln>
          <a:effectLst/>
        </p:spPr>
        <p:txBody>
          <a:bodyPr anchor="ctr"/>
          <a:lstStyle/>
          <a:p>
            <a:pPr algn="ctr" eaLnBrk="1" hangingPunct="1">
              <a:defRPr/>
            </a:pPr>
            <a:r>
              <a:rPr lang="en-US" sz="3600" i="1" dirty="0">
                <a:solidFill>
                  <a:srgbClr val="000080"/>
                </a:solidFill>
              </a:rPr>
              <a:t>k</a:t>
            </a:r>
            <a:r>
              <a:rPr lang="en-US" sz="3600" dirty="0">
                <a:solidFill>
                  <a:srgbClr val="000080"/>
                </a:solidFill>
              </a:rPr>
              <a:t>-Means Clustering </a:t>
            </a:r>
            <a:endParaRPr lang="en-US" sz="3200" b="1" kern="0" dirty="0">
              <a:solidFill>
                <a:schemeClr val="tx2"/>
              </a:solidFill>
              <a:latin typeface="+mj-lt"/>
              <a:ea typeface="+mj-ea"/>
              <a:cs typeface="+mj-cs"/>
            </a:endParaRPr>
          </a:p>
        </p:txBody>
      </p:sp>
    </p:spTree>
    <p:extLst>
      <p:ext uri="{BB962C8B-B14F-4D97-AF65-F5344CB8AC3E}">
        <p14:creationId xmlns:p14="http://schemas.microsoft.com/office/powerpoint/2010/main" val="4168163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Let’s try K-means method in R</a:t>
            </a:r>
          </a:p>
        </p:txBody>
      </p:sp>
      <p:sp>
        <p:nvSpPr>
          <p:cNvPr id="3" name="Content Placeholder 2"/>
          <p:cNvSpPr>
            <a:spLocks noGrp="1"/>
          </p:cNvSpPr>
          <p:nvPr>
            <p:ph idx="1"/>
          </p:nvPr>
        </p:nvSpPr>
        <p:spPr/>
        <p:txBody>
          <a:bodyPr/>
          <a:lstStyle/>
          <a:p>
            <a:pPr>
              <a:lnSpc>
                <a:spcPct val="150000"/>
              </a:lnSpc>
            </a:pPr>
            <a:r>
              <a:rPr lang="en-US" dirty="0">
                <a:latin typeface="Eras Medium ITC" panose="020B0602030504020804" pitchFamily="34" charset="0"/>
              </a:rPr>
              <a:t>Let’s use the number of segments from hierarchical clustering.</a:t>
            </a:r>
          </a:p>
          <a:p>
            <a:pPr>
              <a:lnSpc>
                <a:spcPct val="150000"/>
              </a:lnSpc>
            </a:pPr>
            <a:r>
              <a:rPr lang="en-US" dirty="0">
                <a:latin typeface="Eras Medium ITC" panose="020B0602030504020804" pitchFamily="34" charset="0"/>
              </a:rPr>
              <a:t>Let’s compare the segment-wise differences (e.g., mean value of age or income) with the results with hierarchical clustering. Is that similar?</a:t>
            </a:r>
          </a:p>
          <a:p>
            <a:pPr>
              <a:lnSpc>
                <a:spcPct val="150000"/>
              </a:lnSpc>
            </a:pPr>
            <a:endParaRPr lang="en-US" dirty="0">
              <a:latin typeface="Eras Medium ITC" panose="020B0602030504020804" pitchFamily="34" charset="0"/>
            </a:endParaRP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44</a:t>
            </a:fld>
            <a:endParaRPr lang="en-US"/>
          </a:p>
        </p:txBody>
      </p:sp>
    </p:spTree>
    <p:extLst>
      <p:ext uri="{BB962C8B-B14F-4D97-AF65-F5344CB8AC3E}">
        <p14:creationId xmlns:p14="http://schemas.microsoft.com/office/powerpoint/2010/main" val="2206225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dirty="0">
                <a:latin typeface="Eras Medium ITC" panose="020B0602030504020804" pitchFamily="34" charset="0"/>
              </a:rPr>
              <a:t>In Practice…</a:t>
            </a:r>
          </a:p>
        </p:txBody>
      </p:sp>
      <p:sp>
        <p:nvSpPr>
          <p:cNvPr id="28676" name="Rectangle 3"/>
          <p:cNvSpPr>
            <a:spLocks noGrp="1" noChangeArrowheads="1"/>
          </p:cNvSpPr>
          <p:nvPr>
            <p:ph idx="1"/>
          </p:nvPr>
        </p:nvSpPr>
        <p:spPr>
          <a:xfrm>
            <a:off x="628650" y="1690689"/>
            <a:ext cx="7886700" cy="4803775"/>
          </a:xfrm>
        </p:spPr>
        <p:txBody>
          <a:bodyPr>
            <a:normAutofit fontScale="92500"/>
          </a:bodyPr>
          <a:lstStyle/>
          <a:p>
            <a:pPr eaLnBrk="1" hangingPunct="1"/>
            <a:r>
              <a:rPr lang="en-US" sz="2800" dirty="0">
                <a:solidFill>
                  <a:srgbClr val="000000"/>
                </a:solidFill>
                <a:latin typeface="Eras Medium ITC" panose="020B0602030504020804" pitchFamily="34" charset="0"/>
                <a:cs typeface="Times New Roman" pitchFamily="18" charset="0"/>
              </a:rPr>
              <a:t>Hierarchical and nonhierarchical methods are used in tandem.  First, an initial clustering solution can be (graphically) obtained using a hierarchical procedure.</a:t>
            </a:r>
          </a:p>
          <a:p>
            <a:pPr eaLnBrk="1" hangingPunct="1"/>
            <a:r>
              <a:rPr lang="en-US" sz="2800" dirty="0">
                <a:solidFill>
                  <a:srgbClr val="000000"/>
                </a:solidFill>
                <a:latin typeface="Eras Medium ITC" panose="020B0602030504020804" pitchFamily="34" charset="0"/>
                <a:cs typeface="Times New Roman" pitchFamily="18" charset="0"/>
              </a:rPr>
              <a:t>Determine the number of segments and use k-mean clustering</a:t>
            </a:r>
          </a:p>
          <a:p>
            <a:pPr eaLnBrk="1" hangingPunct="1"/>
            <a:r>
              <a:rPr lang="en-US" sz="2800" dirty="0">
                <a:solidFill>
                  <a:srgbClr val="000000"/>
                </a:solidFill>
                <a:latin typeface="Eras Medium ITC" panose="020B0602030504020804" pitchFamily="34" charset="0"/>
                <a:cs typeface="Times New Roman" pitchFamily="18" charset="0"/>
              </a:rPr>
              <a:t>Theoretical, conceptual, or practical considerations may suggest a certain number of clusters – we had an example for this in Dupont case. </a:t>
            </a:r>
          </a:p>
          <a:p>
            <a:pPr eaLnBrk="1" hangingPunct="1"/>
            <a:r>
              <a:rPr lang="en-US" sz="2800" dirty="0">
                <a:solidFill>
                  <a:srgbClr val="000000"/>
                </a:solidFill>
                <a:latin typeface="Eras Medium ITC" panose="020B0602030504020804" pitchFamily="34" charset="0"/>
                <a:cs typeface="Times New Roman" pitchFamily="18" charset="0"/>
              </a:rPr>
              <a:t>We can use the Model Based Clustering based on statistical assumption – you can use selection criteria (e.g., BIC)</a:t>
            </a:r>
          </a:p>
        </p:txBody>
      </p:sp>
      <p:sp>
        <p:nvSpPr>
          <p:cNvPr id="28674" name="Slide Number Placeholder 3"/>
          <p:cNvSpPr>
            <a:spLocks noGrp="1"/>
          </p:cNvSpPr>
          <p:nvPr>
            <p:ph type="sldNum" sz="quarter" idx="12"/>
          </p:nvPr>
        </p:nvSpPr>
        <p:spPr>
          <a:noFill/>
        </p:spPr>
        <p:txBody>
          <a:bodyPr/>
          <a:lstStyle/>
          <a:p>
            <a:fld id="{925CEA3B-8D83-428E-A46F-8F9B67DD5205}"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76200" y="152400"/>
            <a:ext cx="8991600" cy="1325563"/>
          </a:xfrm>
        </p:spPr>
        <p:txBody>
          <a:bodyPr/>
          <a:lstStyle/>
          <a:p>
            <a:pPr eaLnBrk="1" hangingPunct="1"/>
            <a:r>
              <a:rPr lang="en-US" dirty="0">
                <a:latin typeface="Eras Medium ITC" panose="020B0602030504020804" pitchFamily="34" charset="0"/>
              </a:rPr>
              <a:t>Cluster Analysis with “Toothpaste Market Case”</a:t>
            </a:r>
          </a:p>
        </p:txBody>
      </p:sp>
      <p:sp>
        <p:nvSpPr>
          <p:cNvPr id="33796" name="Rectangle 3"/>
          <p:cNvSpPr>
            <a:spLocks noGrp="1" noChangeArrowheads="1"/>
          </p:cNvSpPr>
          <p:nvPr>
            <p:ph idx="1"/>
          </p:nvPr>
        </p:nvSpPr>
        <p:spPr>
          <a:xfrm>
            <a:off x="1028700" y="1371600"/>
            <a:ext cx="7086600" cy="4525963"/>
          </a:xfrm>
        </p:spPr>
        <p:txBody>
          <a:bodyPr/>
          <a:lstStyle/>
          <a:p>
            <a:pPr eaLnBrk="1" hangingPunct="1">
              <a:buFontTx/>
              <a:buNone/>
            </a:pPr>
            <a:r>
              <a:rPr lang="en-US" sz="2800" dirty="0">
                <a:latin typeface="Eras Medium ITC" panose="020B0602030504020804" pitchFamily="34" charset="0"/>
              </a:rPr>
              <a:t>Use data file “</a:t>
            </a:r>
            <a:r>
              <a:rPr lang="en-US" sz="2800" dirty="0" err="1">
                <a:latin typeface="Eras Medium ITC" panose="020B0602030504020804" pitchFamily="34" charset="0"/>
              </a:rPr>
              <a:t>toothpaste_data.sav</a:t>
            </a:r>
            <a:r>
              <a:rPr lang="en-US" sz="2800" dirty="0">
                <a:latin typeface="Eras Medium ITC" panose="020B0602030504020804" pitchFamily="34" charset="0"/>
              </a:rPr>
              <a:t>”</a:t>
            </a:r>
          </a:p>
          <a:p>
            <a:pPr eaLnBrk="1" hangingPunct="1"/>
            <a:endParaRPr lang="en-US" sz="2800" dirty="0">
              <a:latin typeface="Eras Medium ITC" panose="020B0602030504020804" pitchFamily="34" charset="0"/>
            </a:endParaRPr>
          </a:p>
          <a:p>
            <a:pPr eaLnBrk="1" hangingPunct="1">
              <a:buFontTx/>
              <a:buNone/>
            </a:pPr>
            <a:r>
              <a:rPr lang="en-US" sz="2800" dirty="0">
                <a:latin typeface="Eras Medium ITC" panose="020B0602030504020804" pitchFamily="34" charset="0"/>
              </a:rPr>
              <a:t>Objective – run a Cluster Analysis to:</a:t>
            </a:r>
          </a:p>
          <a:p>
            <a:pPr lvl="1" eaLnBrk="1" hangingPunct="1"/>
            <a:r>
              <a:rPr lang="en-US" sz="2400" dirty="0">
                <a:latin typeface="Eras Medium ITC" panose="020B0602030504020804" pitchFamily="34" charset="0"/>
              </a:rPr>
              <a:t>Identify # of clusters/segments.</a:t>
            </a:r>
          </a:p>
          <a:p>
            <a:pPr lvl="1" eaLnBrk="1" hangingPunct="1"/>
            <a:r>
              <a:rPr lang="en-US" sz="2400" dirty="0">
                <a:latin typeface="Eras Medium ITC" panose="020B0602030504020804" pitchFamily="34" charset="0"/>
              </a:rPr>
              <a:t>Assign each customer to a cluster/segment.</a:t>
            </a:r>
          </a:p>
          <a:p>
            <a:pPr lvl="1" eaLnBrk="1" hangingPunct="1"/>
            <a:r>
              <a:rPr lang="en-US" sz="2400" dirty="0">
                <a:latin typeface="Eras Medium ITC" panose="020B0602030504020804" pitchFamily="34" charset="0"/>
              </a:rPr>
              <a:t>Describe each cluster/segment.</a:t>
            </a:r>
          </a:p>
          <a:p>
            <a:pPr lvl="1" eaLnBrk="1" hangingPunct="1">
              <a:buFontTx/>
              <a:buNone/>
            </a:pPr>
            <a:endParaRPr lang="en-US" sz="2400" dirty="0">
              <a:latin typeface="Eras Medium ITC" panose="020B0602030504020804" pitchFamily="34" charset="0"/>
            </a:endParaRPr>
          </a:p>
        </p:txBody>
      </p:sp>
      <p:sp>
        <p:nvSpPr>
          <p:cNvPr id="33794" name="Slide Number Placeholder 3"/>
          <p:cNvSpPr>
            <a:spLocks noGrp="1"/>
          </p:cNvSpPr>
          <p:nvPr>
            <p:ph type="sldNum" sz="quarter" idx="12"/>
          </p:nvPr>
        </p:nvSpPr>
        <p:spPr>
          <a:noFill/>
        </p:spPr>
        <p:txBody>
          <a:bodyPr/>
          <a:lstStyle/>
          <a:p>
            <a:fld id="{CEA6AA3E-1404-495F-9F13-4A6A401B666F}" type="slidenum">
              <a:rPr lang="en-US" smtClean="0"/>
              <a:pPr/>
              <a:t>46</a:t>
            </a:fld>
            <a:endParaRPr lang="en-US"/>
          </a:p>
        </p:txBody>
      </p:sp>
      <p:pic>
        <p:nvPicPr>
          <p:cNvPr id="2" name="Picture 1"/>
          <p:cNvPicPr>
            <a:picLocks noChangeAspect="1"/>
          </p:cNvPicPr>
          <p:nvPr/>
        </p:nvPicPr>
        <p:blipFill>
          <a:blip r:embed="rId3"/>
          <a:stretch>
            <a:fillRect/>
          </a:stretch>
        </p:blipFill>
        <p:spPr>
          <a:xfrm>
            <a:off x="4876800" y="4377796"/>
            <a:ext cx="4000500" cy="231239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571500" y="76200"/>
            <a:ext cx="7886700" cy="1325563"/>
          </a:xfrm>
        </p:spPr>
        <p:txBody>
          <a:bodyPr/>
          <a:lstStyle/>
          <a:p>
            <a:pPr eaLnBrk="1" hangingPunct="1"/>
            <a:r>
              <a:rPr lang="en-US" sz="3200" dirty="0">
                <a:latin typeface="Eras Medium ITC" panose="020B0602030504020804" pitchFamily="34" charset="0"/>
              </a:rPr>
              <a:t>Toothpaste Data</a:t>
            </a:r>
          </a:p>
        </p:txBody>
      </p:sp>
      <p:sp>
        <p:nvSpPr>
          <p:cNvPr id="34820" name="Rectangle 3"/>
          <p:cNvSpPr>
            <a:spLocks noGrp="1" noChangeArrowheads="1"/>
          </p:cNvSpPr>
          <p:nvPr>
            <p:ph idx="1"/>
          </p:nvPr>
        </p:nvSpPr>
        <p:spPr>
          <a:xfrm>
            <a:off x="838200" y="1479551"/>
            <a:ext cx="7620000" cy="4876800"/>
          </a:xfrm>
          <a:noFill/>
        </p:spPr>
        <p:txBody>
          <a:bodyPr lIns="92075" tIns="46038" rIns="92075" bIns="46038">
            <a:normAutofit lnSpcReduction="10000"/>
          </a:bodyPr>
          <a:lstStyle/>
          <a:p>
            <a:pPr marL="609600" indent="-609600" eaLnBrk="1" hangingPunct="1">
              <a:lnSpc>
                <a:spcPct val="80000"/>
              </a:lnSpc>
              <a:buFontTx/>
              <a:buNone/>
            </a:pPr>
            <a:r>
              <a:rPr lang="en-US" sz="2400" dirty="0">
                <a:latin typeface="Eras Medium ITC" panose="020B0602030504020804" pitchFamily="34" charset="0"/>
              </a:rPr>
              <a:t>	</a:t>
            </a:r>
            <a:r>
              <a:rPr lang="en-US" sz="2400" dirty="0">
                <a:solidFill>
                  <a:schemeClr val="hlink"/>
                </a:solidFill>
                <a:latin typeface="Eras Medium ITC" panose="020B0602030504020804" pitchFamily="34" charset="0"/>
              </a:rPr>
              <a:t>30 respondents were asked to rate the following statements on a 7-point Likert Scale:</a:t>
            </a:r>
          </a:p>
          <a:p>
            <a:pPr marL="609600" indent="-609600" eaLnBrk="1" hangingPunct="1">
              <a:lnSpc>
                <a:spcPct val="80000"/>
              </a:lnSpc>
              <a:buFontTx/>
              <a:buNone/>
            </a:pPr>
            <a:endParaRPr lang="en-US" sz="2400" dirty="0">
              <a:solidFill>
                <a:schemeClr val="hlink"/>
              </a:solidFill>
              <a:latin typeface="Eras Medium ITC" panose="020B0602030504020804" pitchFamily="34" charset="0"/>
            </a:endParaRP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It is important to buy a toothpaste that prevents cavities.</a:t>
            </a: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I like a toothpaste that gives shiny teeth.</a:t>
            </a: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A toothpaste should strengthen gums. </a:t>
            </a: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I prefer a toothpaste that freshens breath.</a:t>
            </a: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Prevention of tooth decay is not an important benefit offered by a toothpaste. (reverse coded)</a:t>
            </a:r>
          </a:p>
          <a:p>
            <a:pPr marL="609600" indent="-609600" eaLnBrk="1" hangingPunct="1">
              <a:lnSpc>
                <a:spcPct val="80000"/>
              </a:lnSpc>
              <a:spcAft>
                <a:spcPct val="45000"/>
              </a:spcAft>
              <a:buFont typeface="Wingdings" pitchFamily="2" charset="2"/>
              <a:buAutoNum type="arabicPeriod"/>
            </a:pPr>
            <a:r>
              <a:rPr lang="en-US" sz="2000" dirty="0">
                <a:latin typeface="Eras Medium ITC" panose="020B0602030504020804" pitchFamily="34" charset="0"/>
              </a:rPr>
              <a:t>The most important consideration in buying a toothpaste is attractive teeth.</a:t>
            </a:r>
          </a:p>
          <a:p>
            <a:pPr marL="609600" indent="-609600" eaLnBrk="1" hangingPunct="1">
              <a:lnSpc>
                <a:spcPct val="80000"/>
              </a:lnSpc>
            </a:pPr>
            <a:endParaRPr lang="en-US" sz="2000" dirty="0">
              <a:latin typeface="Eras Medium ITC" panose="020B0602030504020804" pitchFamily="34" charset="0"/>
            </a:endParaRPr>
          </a:p>
          <a:p>
            <a:pPr marL="609600" indent="-609600" eaLnBrk="1" hangingPunct="1">
              <a:lnSpc>
                <a:spcPct val="80000"/>
              </a:lnSpc>
              <a:buFontTx/>
              <a:buNone/>
            </a:pPr>
            <a:r>
              <a:rPr lang="en-US" sz="2400" dirty="0">
                <a:latin typeface="Eras Medium ITC" panose="020B0602030504020804" pitchFamily="34" charset="0"/>
              </a:rPr>
              <a:t>	1 = </a:t>
            </a:r>
            <a:r>
              <a:rPr lang="en-US" sz="2400" dirty="0">
                <a:solidFill>
                  <a:schemeClr val="hlink"/>
                </a:solidFill>
                <a:latin typeface="Eras Medium ITC" panose="020B0602030504020804" pitchFamily="34" charset="0"/>
              </a:rPr>
              <a:t>strongly disagree</a:t>
            </a:r>
            <a:r>
              <a:rPr lang="en-US" sz="2400" dirty="0">
                <a:latin typeface="Eras Medium ITC" panose="020B0602030504020804" pitchFamily="34" charset="0"/>
              </a:rPr>
              <a:t>; 7 = </a:t>
            </a:r>
            <a:r>
              <a:rPr lang="en-US" sz="2400" dirty="0">
                <a:solidFill>
                  <a:schemeClr val="hlink"/>
                </a:solidFill>
                <a:latin typeface="Eras Medium ITC" panose="020B0602030504020804" pitchFamily="34" charset="0"/>
              </a:rPr>
              <a:t>strongly agree</a:t>
            </a:r>
          </a:p>
        </p:txBody>
      </p:sp>
      <p:sp>
        <p:nvSpPr>
          <p:cNvPr id="34818" name="Slide Number Placeholder 3"/>
          <p:cNvSpPr>
            <a:spLocks noGrp="1"/>
          </p:cNvSpPr>
          <p:nvPr>
            <p:ph type="sldNum" sz="quarter" idx="12"/>
          </p:nvPr>
        </p:nvSpPr>
        <p:spPr>
          <a:noFill/>
        </p:spPr>
        <p:txBody>
          <a:bodyPr/>
          <a:lstStyle/>
          <a:p>
            <a:fld id="{334FF2E5-4FD1-4CD5-A45F-E91B8E2E6100}"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026"/>
          <p:cNvSpPr>
            <a:spLocks noGrp="1" noChangeArrowheads="1"/>
          </p:cNvSpPr>
          <p:nvPr>
            <p:ph type="title"/>
          </p:nvPr>
        </p:nvSpPr>
        <p:spPr>
          <a:xfrm>
            <a:off x="317705" y="0"/>
            <a:ext cx="8229600" cy="1080480"/>
          </a:xfrm>
        </p:spPr>
        <p:txBody>
          <a:bodyPr/>
          <a:lstStyle/>
          <a:p>
            <a:pPr eaLnBrk="1" hangingPunct="1"/>
            <a:r>
              <a:rPr lang="en-US" dirty="0"/>
              <a:t>1. Cluster Analysis: Hierarchical Clustering</a:t>
            </a:r>
          </a:p>
        </p:txBody>
      </p:sp>
      <p:sp>
        <p:nvSpPr>
          <p:cNvPr id="36866" name="Slide Number Placeholder 4"/>
          <p:cNvSpPr>
            <a:spLocks noGrp="1"/>
          </p:cNvSpPr>
          <p:nvPr>
            <p:ph type="sldNum" sz="quarter" idx="10"/>
          </p:nvPr>
        </p:nvSpPr>
        <p:spPr>
          <a:noFill/>
        </p:spPr>
        <p:txBody>
          <a:bodyPr/>
          <a:lstStyle/>
          <a:p>
            <a:fld id="{4CA38710-BE66-4207-8353-26D80C19727B}" type="slidenum">
              <a:rPr lang="en-US" smtClean="0"/>
              <a:pPr/>
              <a:t>48</a:t>
            </a:fld>
            <a:endParaRPr lang="en-US"/>
          </a:p>
        </p:txBody>
      </p:sp>
      <p:pic>
        <p:nvPicPr>
          <p:cNvPr id="4" name="Picture 3"/>
          <p:cNvPicPr>
            <a:picLocks noChangeAspect="1"/>
          </p:cNvPicPr>
          <p:nvPr/>
        </p:nvPicPr>
        <p:blipFill>
          <a:blip r:embed="rId3"/>
          <a:stretch>
            <a:fillRect/>
          </a:stretch>
        </p:blipFill>
        <p:spPr>
          <a:xfrm>
            <a:off x="3721510" y="1512376"/>
            <a:ext cx="5251327" cy="5243513"/>
          </a:xfrm>
          <a:prstGeom prst="rect">
            <a:avLst/>
          </a:prstGeom>
        </p:spPr>
      </p:pic>
      <p:sp>
        <p:nvSpPr>
          <p:cNvPr id="6" name="TextBox 5"/>
          <p:cNvSpPr txBox="1"/>
          <p:nvPr/>
        </p:nvSpPr>
        <p:spPr>
          <a:xfrm>
            <a:off x="272231" y="1371600"/>
            <a:ext cx="3276600" cy="646331"/>
          </a:xfrm>
          <a:prstGeom prst="rect">
            <a:avLst/>
          </a:prstGeom>
          <a:noFill/>
        </p:spPr>
        <p:txBody>
          <a:bodyPr wrap="square" rtlCol="0">
            <a:spAutoFit/>
          </a:bodyPr>
          <a:lstStyle/>
          <a:p>
            <a:r>
              <a:rPr lang="en-US" dirty="0">
                <a:latin typeface="Eras Medium ITC" panose="020B0602030504020804" pitchFamily="34" charset="0"/>
              </a:rPr>
              <a:t>How many clusters will you decide for this dataset?</a:t>
            </a:r>
          </a:p>
        </p:txBody>
      </p:sp>
      <p:sp>
        <p:nvSpPr>
          <p:cNvPr id="13" name="AutoShape 6"/>
          <p:cNvSpPr>
            <a:spLocks noChangeArrowheads="1"/>
          </p:cNvSpPr>
          <p:nvPr/>
        </p:nvSpPr>
        <p:spPr bwMode="auto">
          <a:xfrm>
            <a:off x="2304436" y="3124200"/>
            <a:ext cx="1219200" cy="762000"/>
          </a:xfrm>
          <a:prstGeom prst="wedgeRectCallout">
            <a:avLst>
              <a:gd name="adj1" fmla="val 164060"/>
              <a:gd name="adj2" fmla="val 75827"/>
            </a:avLst>
          </a:prstGeom>
          <a:solidFill>
            <a:srgbClr val="66FFFF"/>
          </a:solidFill>
          <a:ln w="9525">
            <a:solidFill>
              <a:srgbClr val="0033CC"/>
            </a:solidFill>
            <a:miter lim="800000"/>
            <a:headEnd/>
            <a:tailEnd/>
          </a:ln>
        </p:spPr>
        <p:txBody>
          <a:bodyPr anchor="ctr" anchorCtr="1"/>
          <a:lstStyle/>
          <a:p>
            <a:pPr algn="ctr"/>
            <a:r>
              <a:rPr lang="en-US" sz="1600" b="1" dirty="0">
                <a:solidFill>
                  <a:srgbClr val="0033CC"/>
                </a:solidFill>
              </a:rPr>
              <a:t>Here is the jump!</a:t>
            </a:r>
          </a:p>
        </p:txBody>
      </p:sp>
      <p:sp>
        <p:nvSpPr>
          <p:cNvPr id="14" name="AutoShape 6"/>
          <p:cNvSpPr>
            <a:spLocks noChangeArrowheads="1"/>
          </p:cNvSpPr>
          <p:nvPr/>
        </p:nvSpPr>
        <p:spPr bwMode="auto">
          <a:xfrm>
            <a:off x="4114800" y="5993889"/>
            <a:ext cx="1219200" cy="762000"/>
          </a:xfrm>
          <a:prstGeom prst="wedgeRectCallout">
            <a:avLst>
              <a:gd name="adj1" fmla="val 147931"/>
              <a:gd name="adj2" fmla="val -264819"/>
            </a:avLst>
          </a:prstGeom>
          <a:solidFill>
            <a:srgbClr val="66FFFF"/>
          </a:solidFill>
          <a:ln w="9525">
            <a:solidFill>
              <a:srgbClr val="0033CC"/>
            </a:solidFill>
            <a:miter lim="800000"/>
            <a:headEnd/>
            <a:tailEnd/>
          </a:ln>
        </p:spPr>
        <p:txBody>
          <a:bodyPr anchor="ctr" anchorCtr="1"/>
          <a:lstStyle/>
          <a:p>
            <a:pPr algn="ctr"/>
            <a:r>
              <a:rPr lang="en-US" sz="1600" b="1" dirty="0">
                <a:solidFill>
                  <a:srgbClr val="0033CC"/>
                </a:solidFill>
              </a:rPr>
              <a:t>Here is the jump!</a:t>
            </a:r>
          </a:p>
        </p:txBody>
      </p:sp>
      <p:sp>
        <p:nvSpPr>
          <p:cNvPr id="15" name="AutoShape 6"/>
          <p:cNvSpPr>
            <a:spLocks noChangeArrowheads="1"/>
          </p:cNvSpPr>
          <p:nvPr/>
        </p:nvSpPr>
        <p:spPr bwMode="auto">
          <a:xfrm>
            <a:off x="7753637" y="318480"/>
            <a:ext cx="1219200" cy="762000"/>
          </a:xfrm>
          <a:prstGeom prst="wedgeRectCallout">
            <a:avLst>
              <a:gd name="adj1" fmla="val -2875"/>
              <a:gd name="adj2" fmla="val 391956"/>
            </a:avLst>
          </a:prstGeom>
          <a:solidFill>
            <a:srgbClr val="66FFFF"/>
          </a:solidFill>
          <a:ln w="9525">
            <a:solidFill>
              <a:srgbClr val="0033CC"/>
            </a:solidFill>
            <a:miter lim="800000"/>
            <a:headEnd/>
            <a:tailEnd/>
          </a:ln>
        </p:spPr>
        <p:txBody>
          <a:bodyPr anchor="ctr" anchorCtr="1"/>
          <a:lstStyle/>
          <a:p>
            <a:pPr algn="ctr"/>
            <a:r>
              <a:rPr lang="en-US" sz="1600" b="1" dirty="0">
                <a:solidFill>
                  <a:srgbClr val="0033CC"/>
                </a:solidFill>
              </a:rPr>
              <a:t>Here is the jump!</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6" name="Rectangle 1031"/>
          <p:cNvSpPr>
            <a:spLocks noGrp="1" noChangeArrowheads="1"/>
          </p:cNvSpPr>
          <p:nvPr>
            <p:ph type="title"/>
          </p:nvPr>
        </p:nvSpPr>
        <p:spPr>
          <a:xfrm>
            <a:off x="457200" y="0"/>
            <a:ext cx="8229600" cy="1143000"/>
          </a:xfrm>
          <a:noFill/>
        </p:spPr>
        <p:txBody>
          <a:bodyPr anchorCtr="1"/>
          <a:lstStyle/>
          <a:p>
            <a:pPr eaLnBrk="1" hangingPunct="1"/>
            <a:r>
              <a:rPr lang="en-US" dirty="0">
                <a:latin typeface="Eras Medium ITC" panose="020B0602030504020804" pitchFamily="34" charset="0"/>
              </a:rPr>
              <a:t>Cluster Analysis: Hierarchical</a:t>
            </a:r>
          </a:p>
        </p:txBody>
      </p:sp>
      <p:sp>
        <p:nvSpPr>
          <p:cNvPr id="37890" name="Slide Number Placeholder 4"/>
          <p:cNvSpPr>
            <a:spLocks noGrp="1"/>
          </p:cNvSpPr>
          <p:nvPr>
            <p:ph type="sldNum" sz="quarter" idx="10"/>
          </p:nvPr>
        </p:nvSpPr>
        <p:spPr>
          <a:noFill/>
        </p:spPr>
        <p:txBody>
          <a:bodyPr/>
          <a:lstStyle/>
          <a:p>
            <a:fld id="{4C13C268-68EE-401E-890A-0F77C636511D}" type="slidenum">
              <a:rPr lang="en-US" smtClean="0"/>
              <a:pPr/>
              <a:t>49</a:t>
            </a:fld>
            <a:endParaRPr lang="en-US"/>
          </a:p>
        </p:txBody>
      </p:sp>
      <p:pic>
        <p:nvPicPr>
          <p:cNvPr id="4" name="Picture 3"/>
          <p:cNvPicPr>
            <a:picLocks noChangeAspect="1"/>
          </p:cNvPicPr>
          <p:nvPr/>
        </p:nvPicPr>
        <p:blipFill>
          <a:blip r:embed="rId3"/>
          <a:stretch>
            <a:fillRect/>
          </a:stretch>
        </p:blipFill>
        <p:spPr>
          <a:xfrm>
            <a:off x="4419600" y="1219200"/>
            <a:ext cx="4603025" cy="4596176"/>
          </a:xfrm>
          <a:prstGeom prst="rect">
            <a:avLst/>
          </a:prstGeom>
          <a:ln>
            <a:solidFill>
              <a:schemeClr val="tx1"/>
            </a:solidFill>
          </a:ln>
        </p:spPr>
      </p:pic>
      <p:sp>
        <p:nvSpPr>
          <p:cNvPr id="13" name="Rectangle 3"/>
          <p:cNvSpPr>
            <a:spLocks noGrp="1" noChangeArrowheads="1"/>
          </p:cNvSpPr>
          <p:nvPr>
            <p:ph type="body" sz="half" idx="1"/>
          </p:nvPr>
        </p:nvSpPr>
        <p:spPr>
          <a:xfrm>
            <a:off x="152400" y="1447800"/>
            <a:ext cx="4038600" cy="4572000"/>
          </a:xfrm>
        </p:spPr>
        <p:txBody>
          <a:bodyPr/>
          <a:lstStyle/>
          <a:p>
            <a:pPr marL="0" indent="0" eaLnBrk="1" hangingPunct="1">
              <a:lnSpc>
                <a:spcPct val="80000"/>
              </a:lnSpc>
              <a:buFontTx/>
              <a:buNone/>
            </a:pPr>
            <a:r>
              <a:rPr lang="en-US" sz="1800" dirty="0">
                <a:latin typeface="Eras Medium ITC" panose="020B0602030504020804" pitchFamily="34" charset="0"/>
              </a:rPr>
              <a:t>Use the </a:t>
            </a:r>
            <a:r>
              <a:rPr lang="en-US" sz="1800" dirty="0" err="1">
                <a:latin typeface="Eras Medium ITC" panose="020B0602030504020804" pitchFamily="34" charset="0"/>
              </a:rPr>
              <a:t>Dendrogram</a:t>
            </a:r>
            <a:r>
              <a:rPr lang="en-US" sz="1800" dirty="0">
                <a:latin typeface="Eras Medium ITC" panose="020B0602030504020804" pitchFamily="34" charset="0"/>
              </a:rPr>
              <a:t> to determine how many clusters should be extracted.</a:t>
            </a:r>
          </a:p>
          <a:p>
            <a:pPr marL="0" indent="0" eaLnBrk="1" hangingPunct="1">
              <a:lnSpc>
                <a:spcPct val="80000"/>
              </a:lnSpc>
              <a:buFontTx/>
              <a:buNone/>
            </a:pPr>
            <a:r>
              <a:rPr lang="en-US" sz="1800" dirty="0">
                <a:latin typeface="Eras Medium ITC" panose="020B0602030504020804" pitchFamily="34" charset="0"/>
              </a:rPr>
              <a:t>	</a:t>
            </a:r>
          </a:p>
          <a:p>
            <a:pPr marL="0" indent="0" eaLnBrk="1" hangingPunct="1">
              <a:lnSpc>
                <a:spcPct val="80000"/>
              </a:lnSpc>
              <a:buFontTx/>
              <a:buNone/>
            </a:pPr>
            <a:r>
              <a:rPr lang="en-US" sz="1800" dirty="0">
                <a:latin typeface="Eras Medium ITC" panose="020B0602030504020804" pitchFamily="34" charset="0"/>
              </a:rPr>
              <a:t>Look for a ‘jump’ along the horizontal axis of the </a:t>
            </a:r>
            <a:r>
              <a:rPr lang="en-US" sz="1800" dirty="0" err="1">
                <a:latin typeface="Eras Medium ITC" panose="020B0602030504020804" pitchFamily="34" charset="0"/>
              </a:rPr>
              <a:t>Dendrogram</a:t>
            </a:r>
            <a:r>
              <a:rPr lang="en-US" sz="1800" dirty="0">
                <a:latin typeface="Eras Medium ITC" panose="020B0602030504020804" pitchFamily="34" charset="0"/>
              </a:rPr>
              <a:t>. At that point 3 </a:t>
            </a:r>
            <a:r>
              <a:rPr lang="en-US" sz="1800" b="1" i="1" dirty="0">
                <a:solidFill>
                  <a:schemeClr val="folHlink"/>
                </a:solidFill>
                <a:latin typeface="Eras Medium ITC" panose="020B0602030504020804" pitchFamily="34" charset="0"/>
              </a:rPr>
              <a:t>dissimilar</a:t>
            </a:r>
            <a:r>
              <a:rPr lang="en-US" sz="1800" dirty="0">
                <a:latin typeface="Eras Medium ITC" panose="020B0602030504020804" pitchFamily="34" charset="0"/>
              </a:rPr>
              <a:t> clusters have been grouped together.</a:t>
            </a:r>
          </a:p>
          <a:p>
            <a:pPr marL="114300" lvl="1" indent="0" eaLnBrk="1" hangingPunct="1">
              <a:lnSpc>
                <a:spcPct val="80000"/>
              </a:lnSpc>
            </a:pPr>
            <a:endParaRPr lang="en-US" sz="1600" dirty="0">
              <a:latin typeface="Eras Medium ITC" panose="020B0602030504020804" pitchFamily="34" charset="0"/>
            </a:endParaRPr>
          </a:p>
          <a:p>
            <a:pPr marL="114300" lvl="1" indent="0" eaLnBrk="1" hangingPunct="1">
              <a:lnSpc>
                <a:spcPct val="80000"/>
              </a:lnSpc>
            </a:pPr>
            <a:endParaRPr lang="en-US" sz="1600" dirty="0">
              <a:latin typeface="Eras Medium ITC" panose="020B0602030504020804" pitchFamily="34" charset="0"/>
            </a:endParaRPr>
          </a:p>
          <a:p>
            <a:pPr marL="0" indent="0" eaLnBrk="1" hangingPunct="1">
              <a:lnSpc>
                <a:spcPct val="80000"/>
              </a:lnSpc>
              <a:buFontTx/>
              <a:buNone/>
            </a:pPr>
            <a:r>
              <a:rPr lang="en-US" sz="1800" dirty="0">
                <a:latin typeface="Eras Medium ITC" panose="020B0602030504020804" pitchFamily="34" charset="0"/>
              </a:rPr>
              <a:t>Once you decide on the # of clusters (3 here), use K-means clustering to calculate the final cluster solution.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AD34-4564-4D51-80F0-A84C4C1C9E36}"/>
              </a:ext>
            </a:extLst>
          </p:cNvPr>
          <p:cNvSpPr>
            <a:spLocks noGrp="1"/>
          </p:cNvSpPr>
          <p:nvPr>
            <p:ph type="title"/>
          </p:nvPr>
        </p:nvSpPr>
        <p:spPr>
          <a:xfrm>
            <a:off x="628650" y="156652"/>
            <a:ext cx="7886700" cy="1325563"/>
          </a:xfrm>
        </p:spPr>
        <p:txBody>
          <a:bodyPr/>
          <a:lstStyle/>
          <a:p>
            <a:r>
              <a:rPr lang="en-US" dirty="0">
                <a:latin typeface="Eras Medium ITC" panose="020B0602030504020804" pitchFamily="34" charset="0"/>
              </a:rPr>
              <a:t>Model based Clustering NFL teams Based on Distance and Directions of Fans</a:t>
            </a:r>
          </a:p>
        </p:txBody>
      </p:sp>
      <p:sp>
        <p:nvSpPr>
          <p:cNvPr id="4" name="Slide Number Placeholder 3">
            <a:extLst>
              <a:ext uri="{FF2B5EF4-FFF2-40B4-BE49-F238E27FC236}">
                <a16:creationId xmlns:a16="http://schemas.microsoft.com/office/drawing/2014/main" id="{B785E023-9ED1-4416-B126-20F9E2E12954}"/>
              </a:ext>
            </a:extLst>
          </p:cNvPr>
          <p:cNvSpPr>
            <a:spLocks noGrp="1"/>
          </p:cNvSpPr>
          <p:nvPr>
            <p:ph type="sldNum" sz="quarter" idx="12"/>
          </p:nvPr>
        </p:nvSpPr>
        <p:spPr/>
        <p:txBody>
          <a:bodyPr/>
          <a:lstStyle/>
          <a:p>
            <a:pPr>
              <a:defRPr/>
            </a:pPr>
            <a:fld id="{C5DEE5CA-EC8A-4F66-B9B9-9E61C3F0DB23}" type="slidenum">
              <a:rPr lang="en-US" smtClean="0"/>
              <a:pPr>
                <a:defRPr/>
              </a:pPr>
              <a:t>5</a:t>
            </a:fld>
            <a:endParaRPr lang="en-US"/>
          </a:p>
        </p:txBody>
      </p:sp>
      <p:pic>
        <p:nvPicPr>
          <p:cNvPr id="5" name="Picture 4">
            <a:extLst>
              <a:ext uri="{FF2B5EF4-FFF2-40B4-BE49-F238E27FC236}">
                <a16:creationId xmlns:a16="http://schemas.microsoft.com/office/drawing/2014/main" id="{29C7E26B-34D9-4CBC-A3F0-F1F234440B9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90689"/>
            <a:ext cx="8610600" cy="3962400"/>
          </a:xfrm>
          <a:prstGeom prst="rect">
            <a:avLst/>
          </a:prstGeom>
          <a:noFill/>
          <a:ln>
            <a:solidFill>
              <a:schemeClr val="tx1"/>
            </a:solidFill>
          </a:ln>
        </p:spPr>
      </p:pic>
      <p:sp>
        <p:nvSpPr>
          <p:cNvPr id="6" name="TextBox 5">
            <a:extLst>
              <a:ext uri="{FF2B5EF4-FFF2-40B4-BE49-F238E27FC236}">
                <a16:creationId xmlns:a16="http://schemas.microsoft.com/office/drawing/2014/main" id="{FCEE874D-CFA5-4C79-8522-18B53AEB8ED3}"/>
              </a:ext>
            </a:extLst>
          </p:cNvPr>
          <p:cNvSpPr txBox="1"/>
          <p:nvPr/>
        </p:nvSpPr>
        <p:spPr>
          <a:xfrm>
            <a:off x="612835" y="5894686"/>
            <a:ext cx="7696200" cy="923330"/>
          </a:xfrm>
          <a:prstGeom prst="rect">
            <a:avLst/>
          </a:prstGeom>
          <a:noFill/>
        </p:spPr>
        <p:txBody>
          <a:bodyPr wrap="square" rtlCol="0">
            <a:spAutoFit/>
          </a:bodyPr>
          <a:lstStyle/>
          <a:p>
            <a:r>
              <a:rPr lang="en-US" dirty="0">
                <a:latin typeface="+mn-lt"/>
              </a:rPr>
              <a:t>Multi-level clustering: (1) clustering using distance and directions (NFL fans); (2) higher-level team clustering based pattern of distance and directions (3) iterations and converge.</a:t>
            </a:r>
          </a:p>
        </p:txBody>
      </p:sp>
    </p:spTree>
    <p:extLst>
      <p:ext uri="{BB962C8B-B14F-4D97-AF65-F5344CB8AC3E}">
        <p14:creationId xmlns:p14="http://schemas.microsoft.com/office/powerpoint/2010/main" val="3250549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24306"/>
            <a:ext cx="7886700" cy="1325563"/>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50</a:t>
            </a:fld>
            <a:endParaRPr lang="en-US"/>
          </a:p>
        </p:txBody>
      </p:sp>
      <p:pic>
        <p:nvPicPr>
          <p:cNvPr id="5" name="Picture 4"/>
          <p:cNvPicPr>
            <a:picLocks noChangeAspect="1"/>
          </p:cNvPicPr>
          <p:nvPr/>
        </p:nvPicPr>
        <p:blipFill>
          <a:blip r:embed="rId2"/>
          <a:stretch>
            <a:fillRect/>
          </a:stretch>
        </p:blipFill>
        <p:spPr>
          <a:xfrm>
            <a:off x="628650" y="2062956"/>
            <a:ext cx="7338580" cy="1143000"/>
          </a:xfrm>
          <a:prstGeom prst="rect">
            <a:avLst/>
          </a:prstGeom>
        </p:spPr>
      </p:pic>
      <p:sp>
        <p:nvSpPr>
          <p:cNvPr id="7" name="Rectangle 5"/>
          <p:cNvSpPr>
            <a:spLocks noChangeArrowheads="1"/>
          </p:cNvSpPr>
          <p:nvPr/>
        </p:nvSpPr>
        <p:spPr bwMode="auto">
          <a:xfrm>
            <a:off x="5257800" y="4769439"/>
            <a:ext cx="3657600" cy="1143000"/>
          </a:xfrm>
          <a:prstGeom prst="rect">
            <a:avLst/>
          </a:prstGeom>
          <a:noFill/>
          <a:ln w="9525">
            <a:noFill/>
            <a:miter lim="800000"/>
            <a:headEnd/>
            <a:tailEnd/>
          </a:ln>
        </p:spPr>
        <p:txBody>
          <a:bodyPr/>
          <a:lstStyle/>
          <a:p>
            <a:pPr marL="231775" indent="-231775" eaLnBrk="1" hangingPunct="1">
              <a:spcBef>
                <a:spcPct val="20000"/>
              </a:spcBef>
              <a:spcAft>
                <a:spcPct val="50000"/>
              </a:spcAft>
            </a:pPr>
            <a:r>
              <a:rPr lang="en-US" sz="1600" b="1" dirty="0">
                <a:latin typeface="Eras Medium ITC" panose="020B0602030504020804" pitchFamily="34" charset="0"/>
              </a:rPr>
              <a:t>Cluster 1:</a:t>
            </a:r>
            <a:r>
              <a:rPr lang="en-US" sz="1600" b="1" dirty="0">
                <a:solidFill>
                  <a:schemeClr val="hlink"/>
                </a:solidFill>
                <a:latin typeface="Eras Medium ITC" panose="020B0602030504020804" pitchFamily="34" charset="0"/>
              </a:rPr>
              <a:t> Uninvolved Brushers</a:t>
            </a:r>
          </a:p>
          <a:p>
            <a:pPr marL="231775" indent="-231775" eaLnBrk="1" hangingPunct="1">
              <a:spcBef>
                <a:spcPct val="20000"/>
              </a:spcBef>
              <a:spcAft>
                <a:spcPct val="50000"/>
              </a:spcAft>
            </a:pPr>
            <a:r>
              <a:rPr lang="en-US" sz="1600" b="1" dirty="0">
                <a:latin typeface="Eras Medium ITC" panose="020B0602030504020804" pitchFamily="34" charset="0"/>
              </a:rPr>
              <a:t>Cluster 2:</a:t>
            </a:r>
            <a:r>
              <a:rPr lang="en-US" sz="1600" b="1" dirty="0">
                <a:solidFill>
                  <a:schemeClr val="hlink"/>
                </a:solidFill>
                <a:latin typeface="Eras Medium ITC" panose="020B0602030504020804" pitchFamily="34" charset="0"/>
              </a:rPr>
              <a:t> Therapeutic Brushers</a:t>
            </a:r>
          </a:p>
          <a:p>
            <a:pPr marL="231775" indent="-231775" eaLnBrk="1" hangingPunct="1">
              <a:spcBef>
                <a:spcPct val="20000"/>
              </a:spcBef>
              <a:spcAft>
                <a:spcPct val="50000"/>
              </a:spcAft>
            </a:pPr>
            <a:r>
              <a:rPr lang="en-US" sz="1600" b="1" dirty="0">
                <a:latin typeface="Eras Medium ITC" panose="020B0602030504020804" pitchFamily="34" charset="0"/>
              </a:rPr>
              <a:t>Cluster 3:</a:t>
            </a:r>
            <a:r>
              <a:rPr lang="en-US" sz="1600" b="1" dirty="0">
                <a:solidFill>
                  <a:schemeClr val="hlink"/>
                </a:solidFill>
                <a:latin typeface="Eras Medium ITC" panose="020B0602030504020804" pitchFamily="34" charset="0"/>
              </a:rPr>
              <a:t> Cosmetic Brushers</a:t>
            </a:r>
          </a:p>
          <a:p>
            <a:pPr marL="231775" indent="-231775" eaLnBrk="1" hangingPunct="1">
              <a:spcBef>
                <a:spcPct val="20000"/>
              </a:spcBef>
              <a:spcAft>
                <a:spcPct val="50000"/>
              </a:spcAft>
            </a:pPr>
            <a:endParaRPr lang="en-US" sz="1600" b="1" dirty="0">
              <a:solidFill>
                <a:schemeClr val="hlink"/>
              </a:solidFill>
              <a:latin typeface="Eras Medium ITC" panose="020B06020305040208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111936346"/>
              </p:ext>
            </p:extLst>
          </p:nvPr>
        </p:nvGraphicFramePr>
        <p:xfrm>
          <a:off x="304800" y="4057648"/>
          <a:ext cx="4419600" cy="2343152"/>
        </p:xfrm>
        <a:graphic>
          <a:graphicData uri="http://schemas.openxmlformats.org/drawingml/2006/table">
            <a:tbl>
              <a:tblPr/>
              <a:tblGrid>
                <a:gridCol w="1173480">
                  <a:extLst>
                    <a:ext uri="{9D8B030D-6E8A-4147-A177-3AD203B41FA5}">
                      <a16:colId xmlns:a16="http://schemas.microsoft.com/office/drawing/2014/main" val="20000"/>
                    </a:ext>
                  </a:extLst>
                </a:gridCol>
                <a:gridCol w="103632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334736">
                <a:tc>
                  <a:txBody>
                    <a:bodyPr/>
                    <a:lstStyle/>
                    <a:p>
                      <a:pPr algn="ctr" fontAlgn="b"/>
                      <a:r>
                        <a:rPr lang="en-US"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Segment1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Segment2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Segment3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4736">
                <a:tc>
                  <a:txBody>
                    <a:bodyPr/>
                    <a:lstStyle/>
                    <a:p>
                      <a:pPr algn="ctr" fontAlgn="b"/>
                      <a:r>
                        <a:rPr lang="en-US" sz="1800" b="0" i="0" u="none" strike="noStrike" dirty="0">
                          <a:solidFill>
                            <a:srgbClr val="000000"/>
                          </a:solidFill>
                          <a:effectLst/>
                          <a:latin typeface="Calibri" panose="020F0502020204030204" pitchFamily="34" charset="0"/>
                        </a:rPr>
                        <a:t>Prevent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70C0"/>
                          </a:solidFill>
                          <a:effectLst/>
                          <a:latin typeface="Calibri" panose="020F0502020204030204" pitchFamily="34" charset="0"/>
                        </a:rPr>
                        <a:t>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Calibri" panose="020F0502020204030204" pitchFamily="34" charset="0"/>
                        </a:rPr>
                        <a:t>5.85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4736">
                <a:tc>
                  <a:txBody>
                    <a:bodyPr/>
                    <a:lstStyle/>
                    <a:p>
                      <a:pPr algn="ctr" fontAlgn="b"/>
                      <a:r>
                        <a:rPr lang="en-US" sz="1800" b="0" i="0" u="none" strike="noStrike" dirty="0">
                          <a:solidFill>
                            <a:srgbClr val="000000"/>
                          </a:solidFill>
                          <a:effectLst/>
                          <a:latin typeface="Calibri" panose="020F0502020204030204" pitchFamily="34" charset="0"/>
                        </a:rPr>
                        <a:t>Shiny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Calibri" panose="020F0502020204030204" pitchFamily="34" charset="0"/>
                        </a:rPr>
                        <a:t>5.75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4736">
                <a:tc>
                  <a:txBody>
                    <a:bodyPr/>
                    <a:lstStyle/>
                    <a:p>
                      <a:pPr algn="ctr" fontAlgn="b"/>
                      <a:r>
                        <a:rPr lang="en-US" sz="1800" b="0" i="0" u="none" strike="noStrike" dirty="0">
                          <a:solidFill>
                            <a:srgbClr val="000000"/>
                          </a:solidFill>
                          <a:effectLst/>
                          <a:latin typeface="Calibri" panose="020F0502020204030204" pitchFamily="34" charset="0"/>
                        </a:rPr>
                        <a:t>Gums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70C0"/>
                          </a:solidFill>
                          <a:effectLst/>
                          <a:latin typeface="Calibri" panose="020F0502020204030204" pitchFamily="34" charset="0"/>
                        </a:rPr>
                        <a:t>1.89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Calibri" panose="020F0502020204030204" pitchFamily="34" charset="0"/>
                        </a:rPr>
                        <a:t>6.15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4736">
                <a:tc>
                  <a:txBody>
                    <a:bodyPr/>
                    <a:lstStyle/>
                    <a:p>
                      <a:pPr algn="ctr" fontAlgn="b"/>
                      <a:r>
                        <a:rPr lang="en-US" sz="1800" b="0" i="0" u="none" strike="noStrike" dirty="0">
                          <a:solidFill>
                            <a:srgbClr val="000000"/>
                          </a:solidFill>
                          <a:effectLst/>
                          <a:latin typeface="Calibri" panose="020F0502020204030204" pitchFamily="34" charset="0"/>
                        </a:rPr>
                        <a:t>Freshens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4736">
                <a:tc>
                  <a:txBody>
                    <a:bodyPr/>
                    <a:lstStyle/>
                    <a:p>
                      <a:pPr algn="ctr" fontAlgn="b"/>
                      <a:r>
                        <a:rPr lang="en-US" sz="1800" b="0" i="0" u="none" strike="noStrike" dirty="0">
                          <a:solidFill>
                            <a:srgbClr val="000000"/>
                          </a:solidFill>
                          <a:effectLst/>
                          <a:latin typeface="Calibri" panose="020F0502020204030204" pitchFamily="34" charset="0"/>
                        </a:rPr>
                        <a:t>Prevent(R)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Calibri" panose="020F0502020204030204" pitchFamily="34" charset="0"/>
                        </a:rPr>
                        <a:t>5.56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70C0"/>
                          </a:solidFill>
                          <a:effectLst/>
                          <a:latin typeface="Calibri" panose="020F0502020204030204" pitchFamily="34" charset="0"/>
                        </a:rPr>
                        <a:t>1.92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4736">
                <a:tc>
                  <a:txBody>
                    <a:bodyPr/>
                    <a:lstStyle/>
                    <a:p>
                      <a:pPr algn="ctr" fontAlgn="b"/>
                      <a:r>
                        <a:rPr lang="en-US" sz="1800" b="0" i="0" u="none" strike="noStrike" dirty="0">
                          <a:solidFill>
                            <a:srgbClr val="000000"/>
                          </a:solidFill>
                          <a:effectLst/>
                          <a:latin typeface="Calibri" panose="020F0502020204030204" pitchFamily="34" charset="0"/>
                        </a:rPr>
                        <a:t>Attractive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3.22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effectLst/>
                          <a:latin typeface="Calibri" panose="020F0502020204030204" pitchFamily="34" charset="0"/>
                        </a:rPr>
                        <a:t>5.88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ectangle 3"/>
          <p:cNvSpPr txBox="1">
            <a:spLocks noChangeArrowheads="1"/>
          </p:cNvSpPr>
          <p:nvPr/>
        </p:nvSpPr>
        <p:spPr>
          <a:xfrm>
            <a:off x="590550" y="337394"/>
            <a:ext cx="7924800" cy="1143000"/>
          </a:xfrm>
          <a:prstGeom prst="rect">
            <a:avLst/>
          </a:prstGeom>
          <a:noFill/>
        </p:spPr>
        <p:txBody>
          <a:bodyPr vert="horz" lIns="91440" tIns="45720" rIns="91440" bIns="45720" rtlCol="0" anchor="ctr" anchorCtr="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fontAlgn="auto">
              <a:spcAft>
                <a:spcPts val="0"/>
              </a:spcAft>
            </a:pPr>
            <a:r>
              <a:rPr lang="en-US" dirty="0">
                <a:latin typeface="Eras Medium ITC" panose="020B0602030504020804" pitchFamily="34" charset="0"/>
              </a:rPr>
              <a:t>2. Let’s run K-Means for cluster analysis </a:t>
            </a:r>
          </a:p>
          <a:p>
            <a:pPr algn="r" fontAlgn="auto">
              <a:spcAft>
                <a:spcPts val="0"/>
              </a:spcAft>
            </a:pPr>
            <a:r>
              <a:rPr lang="en-US" dirty="0">
                <a:latin typeface="Eras Medium ITC" panose="020B0602030504020804" pitchFamily="34" charset="0"/>
              </a:rPr>
              <a:t>for Toothpaste data (K=3)</a:t>
            </a:r>
          </a:p>
        </p:txBody>
      </p:sp>
    </p:spTree>
    <p:extLst>
      <p:ext uri="{BB962C8B-B14F-4D97-AF65-F5344CB8AC3E}">
        <p14:creationId xmlns:p14="http://schemas.microsoft.com/office/powerpoint/2010/main" val="3364315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Model-based Clustering</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latin typeface="Eras Medium ITC" panose="020B0602030504020804" pitchFamily="34" charset="0"/>
              </a:rPr>
              <a:pPr>
                <a:defRPr/>
              </a:pPr>
              <a:t>51</a:t>
            </a:fld>
            <a:endParaRPr lang="en-US">
              <a:latin typeface="Eras Medium ITC" panose="020B0602030504020804" pitchFamily="34" charset="0"/>
            </a:endParaRPr>
          </a:p>
        </p:txBody>
      </p:sp>
      <p:sp>
        <p:nvSpPr>
          <p:cNvPr id="12" name="Content Placeholder 11"/>
          <p:cNvSpPr>
            <a:spLocks noGrp="1"/>
          </p:cNvSpPr>
          <p:nvPr>
            <p:ph idx="1"/>
          </p:nvPr>
        </p:nvSpPr>
        <p:spPr>
          <a:xfrm>
            <a:off x="628650" y="1693147"/>
            <a:ext cx="7886700" cy="4351338"/>
          </a:xfrm>
        </p:spPr>
        <p:txBody>
          <a:bodyPr/>
          <a:lstStyle/>
          <a:p>
            <a:r>
              <a:rPr lang="en-US" dirty="0">
                <a:latin typeface="Eras Medium ITC" panose="020B0602030504020804" pitchFamily="34" charset="0"/>
              </a:rPr>
              <a:t>Assuming the distribution of the sample data look like below…</a:t>
            </a:r>
          </a:p>
          <a:p>
            <a:r>
              <a:rPr lang="en-US" dirty="0">
                <a:latin typeface="Eras Medium ITC" panose="020B0602030504020804" pitchFamily="34" charset="0"/>
              </a:rPr>
              <a:t>We can make statistical distribution assumption of two or more mixtures of Gaussian distributions. </a:t>
            </a:r>
          </a:p>
        </p:txBody>
      </p:sp>
      <p:pic>
        <p:nvPicPr>
          <p:cNvPr id="19" name="Picture 18">
            <a:extLst>
              <a:ext uri="{FF2B5EF4-FFF2-40B4-BE49-F238E27FC236}">
                <a16:creationId xmlns:a16="http://schemas.microsoft.com/office/drawing/2014/main" id="{2789D6B8-7E2F-4728-B41C-BD51A2A19083}"/>
              </a:ext>
            </a:extLst>
          </p:cNvPr>
          <p:cNvPicPr>
            <a:picLocks noChangeAspect="1"/>
          </p:cNvPicPr>
          <p:nvPr/>
        </p:nvPicPr>
        <p:blipFill>
          <a:blip r:embed="rId2"/>
          <a:stretch>
            <a:fillRect/>
          </a:stretch>
        </p:blipFill>
        <p:spPr>
          <a:xfrm>
            <a:off x="990600" y="3200399"/>
            <a:ext cx="6858000" cy="2859361"/>
          </a:xfrm>
          <a:prstGeom prst="rect">
            <a:avLst/>
          </a:prstGeom>
        </p:spPr>
      </p:pic>
    </p:spTree>
    <p:extLst>
      <p:ext uri="{BB962C8B-B14F-4D97-AF65-F5344CB8AC3E}">
        <p14:creationId xmlns:p14="http://schemas.microsoft.com/office/powerpoint/2010/main" val="832168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Model-based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Eras Medium ITC" panose="020B0602030504020804" pitchFamily="34" charset="0"/>
                  </a:rPr>
                  <a:t>Finite mixture models to perform clustering – Gaussian Mixture Distributions.</a:t>
                </a:r>
              </a:p>
              <a:p>
                <a:r>
                  <a:rPr lang="en-US" dirty="0">
                    <a:latin typeface="Eras Medium ITC" panose="020B0602030504020804" pitchFamily="34" charset="0"/>
                  </a:rPr>
                  <a:t>Let the number of cluster: G.</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𝑔</m:t>
                        </m:r>
                      </m:sub>
                    </m:sSub>
                  </m:oMath>
                </a14:m>
                <a:r>
                  <a:rPr lang="en-US" dirty="0">
                    <a:latin typeface="Eras Medium ITC" panose="020B0602030504020804" pitchFamily="34" charset="0"/>
                  </a:rPr>
                  <a:t>: segment specific parameter vector</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𝑔</m:t>
                        </m:r>
                      </m:sub>
                    </m:sSub>
                  </m:oMath>
                </a14:m>
                <a:r>
                  <a:rPr lang="en-US" dirty="0">
                    <a:latin typeface="Eras Medium ITC" panose="020B0602030504020804" pitchFamily="34" charset="0"/>
                  </a:rPr>
                  <a:t>: prior probability of segment g, g = 1, …, G. </a:t>
                </a:r>
                <a:endParaRPr lang="en-US" i="1" dirty="0">
                  <a:latin typeface="Eras Medium ITC" panose="020B0602030504020804" pitchFamily="34" charset="0"/>
                  <a:ea typeface="Cambria Math" panose="02040503050406030204" pitchFamily="18" charset="0"/>
                </a:endParaRPr>
              </a:p>
              <a:p>
                <a:endParaRPr lang="en-US" dirty="0">
                  <a:latin typeface="Eras Medium ITC" panose="020B0602030504020804" pitchFamily="34" charset="0"/>
                </a:endParaRPr>
              </a:p>
              <a:p>
                <a:endParaRPr lang="en-US" dirty="0">
                  <a:latin typeface="Eras Medium ITC" panose="020B0602030504020804" pitchFamily="34" charset="0"/>
                </a:endParaRPr>
              </a:p>
              <a:p>
                <a:endParaRPr lang="en-US" dirty="0">
                  <a:latin typeface="Eras Medium ITC" panose="020B0602030504020804" pitchFamily="34" charset="0"/>
                </a:endParaRPr>
              </a:p>
              <a:p>
                <a:endParaRPr lang="en-US" dirty="0">
                  <a:latin typeface="Eras Medium ITC" panose="020B0602030504020804" pitchFamily="34" charset="0"/>
                </a:endParaRPr>
              </a:p>
              <a:p>
                <a:endParaRPr lang="en-US" dirty="0">
                  <a:latin typeface="Eras Medium ITC" panose="020B0602030504020804" pitchFamily="34" charset="0"/>
                </a:endParaRPr>
              </a:p>
              <a:p>
                <a:r>
                  <a:rPr lang="en-US" dirty="0">
                    <a:latin typeface="Eras Medium ITC" panose="020B0602030504020804" pitchFamily="34" charset="0"/>
                  </a:rPr>
                  <a:t>Estimation: EM (Expectation-Maximization)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73" t="-1541" r="-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52</a:t>
            </a:fld>
            <a:endParaRPr lang="en-US"/>
          </a:p>
        </p:txBody>
      </p:sp>
      <p:pic>
        <p:nvPicPr>
          <p:cNvPr id="5" name="Picture 4"/>
          <p:cNvPicPr>
            <a:picLocks noChangeAspect="1"/>
          </p:cNvPicPr>
          <p:nvPr/>
        </p:nvPicPr>
        <p:blipFill>
          <a:blip r:embed="rId3"/>
          <a:stretch>
            <a:fillRect/>
          </a:stretch>
        </p:blipFill>
        <p:spPr>
          <a:xfrm>
            <a:off x="1741891" y="4128532"/>
            <a:ext cx="3422648" cy="1100137"/>
          </a:xfrm>
          <a:prstGeom prst="rect">
            <a:avLst/>
          </a:prstGeom>
        </p:spPr>
      </p:pic>
      <p:sp>
        <p:nvSpPr>
          <p:cNvPr id="7" name="Oval 6"/>
          <p:cNvSpPr/>
          <p:nvPr/>
        </p:nvSpPr>
        <p:spPr>
          <a:xfrm>
            <a:off x="3123822" y="4126355"/>
            <a:ext cx="914400" cy="1099859"/>
          </a:xfrm>
          <a:prstGeom prst="ellipse">
            <a:avLst/>
          </a:prstGeom>
          <a:noFill/>
          <a:ln w="28575">
            <a:solidFill>
              <a:srgbClr val="FF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Eras Medium ITC" panose="020B0602030504020804" pitchFamily="34" charset="0"/>
            </a:endParaRPr>
          </a:p>
        </p:txBody>
      </p:sp>
      <p:sp>
        <p:nvSpPr>
          <p:cNvPr id="8" name="TextBox 7"/>
          <p:cNvSpPr txBox="1"/>
          <p:nvPr/>
        </p:nvSpPr>
        <p:spPr>
          <a:xfrm>
            <a:off x="4495800" y="3962400"/>
            <a:ext cx="3733800" cy="369332"/>
          </a:xfrm>
          <a:prstGeom prst="rect">
            <a:avLst/>
          </a:prstGeom>
          <a:noFill/>
          <a:ln w="19050">
            <a:solidFill>
              <a:srgbClr val="FF0000"/>
            </a:solidFill>
          </a:ln>
        </p:spPr>
        <p:txBody>
          <a:bodyPr wrap="square" rtlCol="0">
            <a:spAutoFit/>
          </a:bodyPr>
          <a:lstStyle/>
          <a:p>
            <a:r>
              <a:rPr lang="en-US" dirty="0">
                <a:latin typeface="Eras Medium ITC" panose="020B0602030504020804" pitchFamily="34" charset="0"/>
              </a:rPr>
              <a:t>Finite Mixture: Latent Variable </a:t>
            </a:r>
          </a:p>
        </p:txBody>
      </p:sp>
      <p:cxnSp>
        <p:nvCxnSpPr>
          <p:cNvPr id="9" name="Straight Arrow Connector 8"/>
          <p:cNvCxnSpPr>
            <a:stCxn id="8" idx="1"/>
          </p:cNvCxnSpPr>
          <p:nvPr/>
        </p:nvCxnSpPr>
        <p:spPr>
          <a:xfrm flipH="1">
            <a:off x="3809622" y="4147066"/>
            <a:ext cx="686178" cy="12348"/>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83480" y="6258010"/>
            <a:ext cx="4419978" cy="369332"/>
          </a:xfrm>
          <a:prstGeom prst="rect">
            <a:avLst/>
          </a:prstGeom>
          <a:noFill/>
        </p:spPr>
        <p:txBody>
          <a:bodyPr wrap="square" rtlCol="0">
            <a:spAutoFit/>
          </a:bodyPr>
          <a:lstStyle/>
          <a:p>
            <a:pPr algn="r"/>
            <a:r>
              <a:rPr lang="en-US" dirty="0" err="1">
                <a:latin typeface="Eras Medium ITC" panose="020B0602030504020804" pitchFamily="34" charset="0"/>
              </a:rPr>
              <a:t>McNicholas</a:t>
            </a:r>
            <a:r>
              <a:rPr lang="en-US" dirty="0">
                <a:latin typeface="Eras Medium ITC" panose="020B0602030504020804" pitchFamily="34" charset="0"/>
              </a:rPr>
              <a:t> (2016)</a:t>
            </a:r>
          </a:p>
        </p:txBody>
      </p:sp>
    </p:spTree>
    <p:extLst>
      <p:ext uri="{BB962C8B-B14F-4D97-AF65-F5344CB8AC3E}">
        <p14:creationId xmlns:p14="http://schemas.microsoft.com/office/powerpoint/2010/main" val="1554909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ras Medium ITC" panose="020B0602030504020804" pitchFamily="34" charset="0"/>
              </a:rPr>
              <a:t>Model-based Clustering in R</a:t>
            </a:r>
          </a:p>
        </p:txBody>
      </p:sp>
      <p:sp>
        <p:nvSpPr>
          <p:cNvPr id="3" name="Content Placeholder 2"/>
          <p:cNvSpPr>
            <a:spLocks noGrp="1"/>
          </p:cNvSpPr>
          <p:nvPr>
            <p:ph idx="1"/>
          </p:nvPr>
        </p:nvSpPr>
        <p:spPr>
          <a:xfrm>
            <a:off x="542925" y="1690689"/>
            <a:ext cx="8058150" cy="4351338"/>
          </a:xfrm>
        </p:spPr>
        <p:txBody>
          <a:bodyPr/>
          <a:lstStyle/>
          <a:p>
            <a:r>
              <a:rPr lang="en-US" dirty="0">
                <a:latin typeface="Eras Medium ITC" panose="020B0602030504020804" pitchFamily="34" charset="0"/>
              </a:rPr>
              <a:t>Let’s run model-based clustering package in R (“</a:t>
            </a:r>
            <a:r>
              <a:rPr lang="en-US" dirty="0" err="1">
                <a:latin typeface="Eras Medium ITC" panose="020B0602030504020804" pitchFamily="34" charset="0"/>
              </a:rPr>
              <a:t>mclust</a:t>
            </a:r>
            <a:r>
              <a:rPr lang="en-US" dirty="0">
                <a:latin typeface="Eras Medium ITC" panose="020B0602030504020804" pitchFamily="34" charset="0"/>
              </a:rPr>
              <a:t>” package)</a:t>
            </a:r>
          </a:p>
          <a:p>
            <a:r>
              <a:rPr lang="en-US" dirty="0">
                <a:latin typeface="Eras Medium ITC" panose="020B0602030504020804" pitchFamily="34" charset="0"/>
              </a:rPr>
              <a:t>We can choose the optimal number of clusters based on the model selection criteria of BIC. </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53</a:t>
            </a:fld>
            <a:endParaRPr lang="en-US"/>
          </a:p>
        </p:txBody>
      </p:sp>
      <p:pic>
        <p:nvPicPr>
          <p:cNvPr id="8" name="Picture 7">
            <a:extLst>
              <a:ext uri="{FF2B5EF4-FFF2-40B4-BE49-F238E27FC236}">
                <a16:creationId xmlns:a16="http://schemas.microsoft.com/office/drawing/2014/main" id="{713D25F5-8F50-41ED-84B6-1EE1CCBC2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 y="3291239"/>
            <a:ext cx="3192446" cy="2740183"/>
          </a:xfrm>
          <a:prstGeom prst="rect">
            <a:avLst/>
          </a:prstGeom>
        </p:spPr>
      </p:pic>
      <p:pic>
        <p:nvPicPr>
          <p:cNvPr id="9" name="Picture 8">
            <a:extLst>
              <a:ext uri="{FF2B5EF4-FFF2-40B4-BE49-F238E27FC236}">
                <a16:creationId xmlns:a16="http://schemas.microsoft.com/office/drawing/2014/main" id="{F7C034D3-AC4D-4DC3-870D-DFB3CB7C8A0C}"/>
              </a:ext>
            </a:extLst>
          </p:cNvPr>
          <p:cNvPicPr>
            <a:picLocks noChangeAspect="1"/>
          </p:cNvPicPr>
          <p:nvPr/>
        </p:nvPicPr>
        <p:blipFill>
          <a:blip r:embed="rId4"/>
          <a:stretch>
            <a:fillRect/>
          </a:stretch>
        </p:blipFill>
        <p:spPr>
          <a:xfrm>
            <a:off x="4648200" y="3053192"/>
            <a:ext cx="3752322" cy="3216276"/>
          </a:xfrm>
          <a:prstGeom prst="rect">
            <a:avLst/>
          </a:prstGeom>
        </p:spPr>
      </p:pic>
    </p:spTree>
    <p:extLst>
      <p:ext uri="{BB962C8B-B14F-4D97-AF65-F5344CB8AC3E}">
        <p14:creationId xmlns:p14="http://schemas.microsoft.com/office/powerpoint/2010/main" val="840858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ChangeArrowheads="1"/>
          </p:cNvSpPr>
          <p:nvPr/>
        </p:nvSpPr>
        <p:spPr bwMode="auto">
          <a:xfrm>
            <a:off x="498475" y="684213"/>
            <a:ext cx="2353208" cy="369974"/>
          </a:xfrm>
          <a:prstGeom prst="rect">
            <a:avLst/>
          </a:prstGeom>
          <a:noFill/>
          <a:ln w="9525">
            <a:noFill/>
            <a:miter lim="800000"/>
            <a:headEnd/>
            <a:tailEnd/>
          </a:ln>
          <a:effectLst/>
        </p:spPr>
        <p:txBody>
          <a:bodyPr wrap="none" lIns="92075" tIns="46038" rIns="92075" bIns="46038">
            <a:spAutoFit/>
          </a:bodyPr>
          <a:lstStyle/>
          <a:p>
            <a:r>
              <a:rPr lang="en-US" sz="1800" b="1" u="sng" dirty="0">
                <a:latin typeface="Arial" pitchFamily="34" charset="0"/>
              </a:rPr>
              <a:t>K-Means Clustering</a:t>
            </a:r>
          </a:p>
        </p:txBody>
      </p:sp>
      <p:sp>
        <p:nvSpPr>
          <p:cNvPr id="290819" name="Rectangle 3"/>
          <p:cNvSpPr>
            <a:spLocks noChangeArrowheads="1"/>
          </p:cNvSpPr>
          <p:nvPr/>
        </p:nvSpPr>
        <p:spPr bwMode="auto">
          <a:xfrm>
            <a:off x="860425" y="1217613"/>
            <a:ext cx="7906075" cy="2031968"/>
          </a:xfrm>
          <a:prstGeom prst="rect">
            <a:avLst/>
          </a:prstGeom>
          <a:noFill/>
          <a:ln w="9525">
            <a:noFill/>
            <a:miter lim="800000"/>
            <a:headEnd/>
            <a:tailEnd/>
          </a:ln>
          <a:effectLst/>
        </p:spPr>
        <p:txBody>
          <a:bodyPr wrap="none" lIns="92075" tIns="46038" rIns="92075" bIns="46038">
            <a:spAutoFit/>
          </a:bodyPr>
          <a:lstStyle/>
          <a:p>
            <a:pPr>
              <a:spcBef>
                <a:spcPct val="50000"/>
              </a:spcBef>
              <a:tabLst>
                <a:tab pos="2114550" algn="ctr"/>
              </a:tabLst>
            </a:pPr>
            <a:r>
              <a:rPr lang="en-US" sz="1800" b="1" dirty="0">
                <a:latin typeface="Arial" pitchFamily="34" charset="0"/>
              </a:rPr>
              <a:t>- Nonhierarchical; renders partitions</a:t>
            </a:r>
          </a:p>
          <a:p>
            <a:pPr>
              <a:spcBef>
                <a:spcPct val="50000"/>
              </a:spcBef>
              <a:tabLst>
                <a:tab pos="2114550" algn="ctr"/>
              </a:tabLst>
            </a:pPr>
            <a:r>
              <a:rPr lang="en-US" sz="1800" b="1" dirty="0">
                <a:latin typeface="Arial" pitchFamily="34" charset="0"/>
              </a:rPr>
              <a:t>- User must specify k = the number of clusters desired</a:t>
            </a:r>
          </a:p>
          <a:p>
            <a:pPr>
              <a:spcBef>
                <a:spcPct val="50000"/>
              </a:spcBef>
              <a:tabLst>
                <a:tab pos="2114550" algn="ctr"/>
              </a:tabLst>
            </a:pPr>
            <a:r>
              <a:rPr lang="en-US" sz="1800" b="1" dirty="0">
                <a:latin typeface="Arial" pitchFamily="34" charset="0"/>
              </a:rPr>
              <a:t>- Statistics:	Means</a:t>
            </a:r>
            <a:br>
              <a:rPr lang="en-US" sz="1800" b="1" dirty="0">
                <a:latin typeface="Arial" pitchFamily="34" charset="0"/>
              </a:rPr>
            </a:br>
            <a:r>
              <a:rPr lang="en-US" sz="1800" b="1" dirty="0">
                <a:latin typeface="Arial" pitchFamily="34" charset="0"/>
              </a:rPr>
              <a:t>	S.D.’s</a:t>
            </a:r>
            <a:br>
              <a:rPr lang="en-US" sz="1800" b="1" dirty="0">
                <a:latin typeface="Arial" pitchFamily="34" charset="0"/>
              </a:rPr>
            </a:br>
            <a:r>
              <a:rPr lang="en-US" sz="1800" b="1" dirty="0">
                <a:latin typeface="Arial" pitchFamily="34" charset="0"/>
              </a:rPr>
              <a:t>	Case ID in Clusters</a:t>
            </a:r>
            <a:br>
              <a:rPr lang="en-US" sz="1800" b="1" dirty="0">
                <a:latin typeface="Arial" pitchFamily="34" charset="0"/>
              </a:rPr>
            </a:br>
            <a:r>
              <a:rPr lang="en-US" sz="1800" b="1" dirty="0">
                <a:latin typeface="Arial" pitchFamily="34" charset="0"/>
              </a:rPr>
              <a:t>	- Tries to assign cases to clusters to minimize within sums of squares.</a:t>
            </a:r>
          </a:p>
        </p:txBody>
      </p:sp>
      <p:sp>
        <p:nvSpPr>
          <p:cNvPr id="290820" name="Rectangle 4"/>
          <p:cNvSpPr>
            <a:spLocks noChangeArrowheads="1"/>
          </p:cNvSpPr>
          <p:nvPr/>
        </p:nvSpPr>
        <p:spPr bwMode="auto">
          <a:xfrm>
            <a:off x="498475" y="3659044"/>
            <a:ext cx="1339850" cy="366712"/>
          </a:xfrm>
          <a:prstGeom prst="rect">
            <a:avLst/>
          </a:prstGeom>
          <a:noFill/>
          <a:ln w="9525">
            <a:noFill/>
            <a:miter lim="800000"/>
            <a:headEnd/>
            <a:tailEnd/>
          </a:ln>
          <a:effectLst/>
        </p:spPr>
        <p:txBody>
          <a:bodyPr wrap="none" lIns="92075" tIns="46038" rIns="92075" bIns="46038">
            <a:spAutoFit/>
          </a:bodyPr>
          <a:lstStyle/>
          <a:p>
            <a:r>
              <a:rPr lang="en-US" sz="1800" b="1" u="sng">
                <a:latin typeface="Arial" pitchFamily="34" charset="0"/>
              </a:rPr>
              <a:t>Algorithm</a:t>
            </a:r>
            <a:r>
              <a:rPr lang="en-US" sz="1800" b="1">
                <a:latin typeface="Arial" pitchFamily="34" charset="0"/>
              </a:rPr>
              <a:t>:</a:t>
            </a:r>
          </a:p>
        </p:txBody>
      </p:sp>
      <p:sp>
        <p:nvSpPr>
          <p:cNvPr id="290821" name="Rectangle 5"/>
          <p:cNvSpPr>
            <a:spLocks noChangeArrowheads="1"/>
          </p:cNvSpPr>
          <p:nvPr/>
        </p:nvSpPr>
        <p:spPr bwMode="auto">
          <a:xfrm>
            <a:off x="860425" y="4175125"/>
            <a:ext cx="7820025" cy="1190625"/>
          </a:xfrm>
          <a:prstGeom prst="rect">
            <a:avLst/>
          </a:prstGeom>
          <a:noFill/>
          <a:ln w="9525">
            <a:noFill/>
            <a:miter lim="800000"/>
            <a:headEnd/>
            <a:tailEnd/>
          </a:ln>
          <a:effectLst/>
        </p:spPr>
        <p:txBody>
          <a:bodyPr lIns="92075" tIns="46038" rIns="92075" bIns="46038">
            <a:spAutoFit/>
          </a:bodyPr>
          <a:lstStyle/>
          <a:p>
            <a:pPr marL="342900" indent="-342900" algn="just"/>
            <a:r>
              <a:rPr lang="en-US" sz="1800" b="1" dirty="0" err="1">
                <a:latin typeface="Arial" pitchFamily="34" charset="0"/>
              </a:rPr>
              <a:t>i</a:t>
            </a:r>
            <a:r>
              <a:rPr lang="en-US" sz="1800" b="1" dirty="0">
                <a:latin typeface="Arial" pitchFamily="34" charset="0"/>
              </a:rPr>
              <a:t>.	Assume k clusters.  Select k cases at random and define k cluster means</a:t>
            </a:r>
          </a:p>
          <a:p>
            <a:pPr marL="342900" indent="-342900" algn="just"/>
            <a:r>
              <a:rPr lang="en-US" sz="1800" b="1" dirty="0">
                <a:latin typeface="Arial" pitchFamily="34" charset="0"/>
              </a:rPr>
              <a:t>ii.	Assign each of the remaining N-k cases to the cluster that is closest, i.e.,</a:t>
            </a:r>
          </a:p>
        </p:txBody>
      </p:sp>
      <p:graphicFrame>
        <p:nvGraphicFramePr>
          <p:cNvPr id="290822" name="Object 6"/>
          <p:cNvGraphicFramePr>
            <a:graphicFrameLocks/>
          </p:cNvGraphicFramePr>
          <p:nvPr>
            <p:extLst>
              <p:ext uri="{D42A27DB-BD31-4B8C-83A1-F6EECF244321}">
                <p14:modId xmlns:p14="http://schemas.microsoft.com/office/powerpoint/2010/main" val="3601223727"/>
              </p:ext>
            </p:extLst>
          </p:nvPr>
        </p:nvGraphicFramePr>
        <p:xfrm>
          <a:off x="1867822" y="5645406"/>
          <a:ext cx="2095500" cy="609600"/>
        </p:xfrm>
        <a:graphic>
          <a:graphicData uri="http://schemas.openxmlformats.org/presentationml/2006/ole">
            <mc:AlternateContent xmlns:mc="http://schemas.openxmlformats.org/markup-compatibility/2006">
              <mc:Choice xmlns:v="urn:schemas-microsoft-com:vml" Requires="v">
                <p:oleObj spid="_x0000_s183343" name="Equation" r:id="rId4" imgW="2095200" imgH="609480" progId="Equation.2">
                  <p:embed/>
                </p:oleObj>
              </mc:Choice>
              <mc:Fallback>
                <p:oleObj name="Equation" r:id="rId4" imgW="2095200" imgH="609480" progId="Equation.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7822" y="5645406"/>
                        <a:ext cx="20955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Slide Number Placeholder 5"/>
          <p:cNvSpPr>
            <a:spLocks noGrp="1"/>
          </p:cNvSpPr>
          <p:nvPr>
            <p:ph type="sldNum" sz="quarter" idx="12"/>
          </p:nvPr>
        </p:nvSpPr>
        <p:spPr>
          <a:xfrm>
            <a:off x="8153400" y="6478127"/>
            <a:ext cx="762000" cy="365125"/>
          </a:xfrm>
          <a:prstGeom prst="rect">
            <a:avLst/>
          </a:prstGeom>
        </p:spPr>
        <p:txBody>
          <a:bodyPr/>
          <a:lstStyle/>
          <a:p>
            <a:fld id="{A44C0160-251C-49D5-AA5F-B2A37842F707}" type="slidenum">
              <a:rPr lang="en-US"/>
              <a:pPr/>
              <a:t>54</a:t>
            </a:fld>
            <a:endParaRPr lang="en-US" dirty="0"/>
          </a:p>
        </p:txBody>
      </p:sp>
      <p:sp>
        <p:nvSpPr>
          <p:cNvPr id="2" name="TextBox 1"/>
          <p:cNvSpPr txBox="1"/>
          <p:nvPr/>
        </p:nvSpPr>
        <p:spPr>
          <a:xfrm>
            <a:off x="141032" y="56440"/>
            <a:ext cx="3810000" cy="369332"/>
          </a:xfrm>
          <a:prstGeom prst="rect">
            <a:avLst/>
          </a:prstGeom>
          <a:noFill/>
        </p:spPr>
        <p:txBody>
          <a:bodyPr wrap="square" rtlCol="0">
            <a:spAutoFit/>
          </a:bodyPr>
          <a:lstStyle/>
          <a:p>
            <a:r>
              <a:rPr lang="en-US" b="1" dirty="0"/>
              <a:t>Appendix:</a:t>
            </a:r>
          </a:p>
        </p:txBody>
      </p:sp>
    </p:spTree>
    <p:extLst>
      <p:ext uri="{BB962C8B-B14F-4D97-AF65-F5344CB8AC3E}">
        <p14:creationId xmlns:p14="http://schemas.microsoft.com/office/powerpoint/2010/main" val="349310300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ChangeArrowheads="1"/>
          </p:cNvSpPr>
          <p:nvPr/>
        </p:nvSpPr>
        <p:spPr bwMode="auto">
          <a:xfrm>
            <a:off x="611124" y="1605026"/>
            <a:ext cx="8042843" cy="785472"/>
          </a:xfrm>
          <a:prstGeom prst="rect">
            <a:avLst/>
          </a:prstGeom>
          <a:noFill/>
          <a:ln w="9525">
            <a:noFill/>
            <a:miter lim="800000"/>
            <a:headEnd/>
            <a:tailEnd/>
          </a:ln>
          <a:effectLst/>
        </p:spPr>
        <p:txBody>
          <a:bodyPr wrap="none" lIns="92075" tIns="46038" rIns="92075" bIns="46038">
            <a:spAutoFit/>
          </a:bodyPr>
          <a:lstStyle/>
          <a:p>
            <a:pPr>
              <a:spcBef>
                <a:spcPct val="50000"/>
              </a:spcBef>
            </a:pPr>
            <a:r>
              <a:rPr lang="en-US" sz="1800" b="1" dirty="0">
                <a:latin typeface="Arial" pitchFamily="34" charset="0"/>
              </a:rPr>
              <a:t>iii.  Update cluster means</a:t>
            </a:r>
          </a:p>
          <a:p>
            <a:pPr>
              <a:spcBef>
                <a:spcPct val="50000"/>
              </a:spcBef>
            </a:pPr>
            <a:r>
              <a:rPr lang="en-US" sz="1800" b="1" dirty="0">
                <a:latin typeface="Arial" pitchFamily="34" charset="0"/>
              </a:rPr>
              <a:t>iv.  Go to step ii as long as within sum of squares gets smaller, i.e., until</a:t>
            </a:r>
          </a:p>
        </p:txBody>
      </p:sp>
      <p:sp>
        <p:nvSpPr>
          <p:cNvPr id="292867" name="Rectangle 3"/>
          <p:cNvSpPr>
            <a:spLocks noChangeArrowheads="1"/>
          </p:cNvSpPr>
          <p:nvPr/>
        </p:nvSpPr>
        <p:spPr bwMode="auto">
          <a:xfrm>
            <a:off x="4518025" y="2624138"/>
            <a:ext cx="1517650" cy="366712"/>
          </a:xfrm>
          <a:prstGeom prst="rect">
            <a:avLst/>
          </a:prstGeom>
          <a:noFill/>
          <a:ln w="9525">
            <a:noFill/>
            <a:miter lim="800000"/>
            <a:headEnd/>
            <a:tailEnd/>
          </a:ln>
          <a:effectLst/>
        </p:spPr>
        <p:txBody>
          <a:bodyPr wrap="none" lIns="92075" tIns="46038" rIns="92075" bIns="46038">
            <a:spAutoFit/>
          </a:bodyPr>
          <a:lstStyle/>
          <a:p>
            <a:r>
              <a:rPr lang="en-US" sz="1800" b="1">
                <a:latin typeface="Arial" pitchFamily="34" charset="0"/>
              </a:rPr>
              <a:t>is minimum.</a:t>
            </a:r>
          </a:p>
        </p:txBody>
      </p:sp>
      <p:sp>
        <p:nvSpPr>
          <p:cNvPr id="292868" name="Rectangle 4"/>
          <p:cNvSpPr>
            <a:spLocks noChangeArrowheads="1"/>
          </p:cNvSpPr>
          <p:nvPr/>
        </p:nvSpPr>
        <p:spPr bwMode="auto">
          <a:xfrm>
            <a:off x="1279525" y="3328988"/>
            <a:ext cx="768350" cy="366712"/>
          </a:xfrm>
          <a:prstGeom prst="rect">
            <a:avLst/>
          </a:prstGeom>
          <a:noFill/>
          <a:ln w="9525">
            <a:noFill/>
            <a:miter lim="800000"/>
            <a:headEnd/>
            <a:tailEnd/>
          </a:ln>
          <a:effectLst/>
        </p:spPr>
        <p:txBody>
          <a:bodyPr wrap="none" lIns="92075" tIns="46038" rIns="92075" bIns="46038">
            <a:spAutoFit/>
          </a:bodyPr>
          <a:lstStyle/>
          <a:p>
            <a:r>
              <a:rPr lang="en-US" sz="1800" b="1" u="sng">
                <a:latin typeface="Arial" pitchFamily="34" charset="0"/>
              </a:rPr>
              <a:t>Note</a:t>
            </a:r>
            <a:r>
              <a:rPr lang="en-US" sz="1800" b="1">
                <a:latin typeface="Arial" pitchFamily="34" charset="0"/>
              </a:rPr>
              <a:t>:</a:t>
            </a:r>
          </a:p>
        </p:txBody>
      </p:sp>
      <p:sp>
        <p:nvSpPr>
          <p:cNvPr id="292869" name="Rectangle 5"/>
          <p:cNvSpPr>
            <a:spLocks noChangeArrowheads="1"/>
          </p:cNvSpPr>
          <p:nvPr/>
        </p:nvSpPr>
        <p:spPr bwMode="auto">
          <a:xfrm>
            <a:off x="1397615" y="4038600"/>
            <a:ext cx="6978385" cy="1200971"/>
          </a:xfrm>
          <a:prstGeom prst="rect">
            <a:avLst/>
          </a:prstGeom>
          <a:noFill/>
          <a:ln w="9525">
            <a:noFill/>
            <a:miter lim="800000"/>
            <a:headEnd/>
            <a:tailEnd/>
          </a:ln>
          <a:effectLst/>
        </p:spPr>
        <p:txBody>
          <a:bodyPr wrap="none" lIns="92075" tIns="46038" rIns="92075" bIns="46038">
            <a:spAutoFit/>
          </a:bodyPr>
          <a:lstStyle/>
          <a:p>
            <a:pPr marL="285750" indent="-285750">
              <a:spcBef>
                <a:spcPct val="50000"/>
              </a:spcBef>
              <a:buFontTx/>
              <a:buChar char="-"/>
            </a:pPr>
            <a:r>
              <a:rPr lang="en-US" sz="1800" b="1" dirty="0">
                <a:latin typeface="Arial" pitchFamily="34" charset="0"/>
              </a:rPr>
              <a:t>Starting k points can affect results (Random Start)</a:t>
            </a:r>
          </a:p>
          <a:p>
            <a:pPr>
              <a:spcBef>
                <a:spcPct val="50000"/>
              </a:spcBef>
            </a:pPr>
            <a:r>
              <a:rPr lang="en-US" b="1" dirty="0">
                <a:latin typeface="Arial" pitchFamily="34" charset="0"/>
              </a:rPr>
              <a:t>     : To replicate the results, you need to set seed number in R</a:t>
            </a:r>
            <a:endParaRPr lang="en-US" sz="1800" b="1" dirty="0">
              <a:latin typeface="Arial" pitchFamily="34" charset="0"/>
            </a:endParaRPr>
          </a:p>
          <a:p>
            <a:pPr marL="285750" indent="-285750">
              <a:spcBef>
                <a:spcPct val="50000"/>
              </a:spcBef>
              <a:buFontTx/>
              <a:buChar char="-"/>
            </a:pPr>
            <a:r>
              <a:rPr lang="en-US" sz="1800" b="1" dirty="0">
                <a:latin typeface="Arial" pitchFamily="34" charset="0"/>
              </a:rPr>
              <a:t>Application:  Test market data</a:t>
            </a:r>
          </a:p>
        </p:txBody>
      </p:sp>
      <p:graphicFrame>
        <p:nvGraphicFramePr>
          <p:cNvPr id="292870" name="Object 6"/>
          <p:cNvGraphicFramePr>
            <a:graphicFrameLocks/>
          </p:cNvGraphicFramePr>
          <p:nvPr/>
        </p:nvGraphicFramePr>
        <p:xfrm>
          <a:off x="1917700" y="2609850"/>
          <a:ext cx="2400300" cy="609600"/>
        </p:xfrm>
        <a:graphic>
          <a:graphicData uri="http://schemas.openxmlformats.org/presentationml/2006/ole">
            <mc:AlternateContent xmlns:mc="http://schemas.openxmlformats.org/markup-compatibility/2006">
              <mc:Choice xmlns:v="urn:schemas-microsoft-com:vml" Requires="v">
                <p:oleObj spid="_x0000_s184367" name="Equation" r:id="rId4" imgW="2400120" imgH="609480" progId="Equation.2">
                  <p:embed/>
                </p:oleObj>
              </mc:Choice>
              <mc:Fallback>
                <p:oleObj name="Equation" r:id="rId4" imgW="2400120" imgH="609480" progId="Equation.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2609850"/>
                        <a:ext cx="24003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Slide Number Placeholder 5"/>
          <p:cNvSpPr>
            <a:spLocks noGrp="1"/>
          </p:cNvSpPr>
          <p:nvPr>
            <p:ph type="sldNum" sz="quarter" idx="12"/>
          </p:nvPr>
        </p:nvSpPr>
        <p:spPr>
          <a:xfrm>
            <a:off x="7924800" y="6356350"/>
            <a:ext cx="762000" cy="365125"/>
          </a:xfrm>
          <a:prstGeom prst="rect">
            <a:avLst/>
          </a:prstGeom>
        </p:spPr>
        <p:txBody>
          <a:bodyPr/>
          <a:lstStyle/>
          <a:p>
            <a:fld id="{A44C0160-251C-49D5-AA5F-B2A37842F707}" type="slidenum">
              <a:rPr lang="en-US"/>
              <a:pPr/>
              <a:t>55</a:t>
            </a:fld>
            <a:endParaRPr lang="en-US" dirty="0"/>
          </a:p>
        </p:txBody>
      </p:sp>
    </p:spTree>
    <p:extLst>
      <p:ext uri="{BB962C8B-B14F-4D97-AF65-F5344CB8AC3E}">
        <p14:creationId xmlns:p14="http://schemas.microsoft.com/office/powerpoint/2010/main" val="294689884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5BB3552-12FB-407C-8D26-6586C3647D20}" type="slidenum">
              <a:rPr lang="en-US" smtClean="0"/>
              <a:pPr>
                <a:defRPr/>
              </a:pPr>
              <a:t>6</a:t>
            </a:fld>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05252" y="0"/>
            <a:ext cx="4495800" cy="6858000"/>
          </a:xfrm>
          <a:prstGeom prst="rect">
            <a:avLst/>
          </a:prstGeom>
          <a:noFill/>
          <a:ln>
            <a:solidFill>
              <a:schemeClr val="tx1"/>
            </a:solidFill>
          </a:ln>
        </p:spPr>
      </p:pic>
      <p:sp>
        <p:nvSpPr>
          <p:cNvPr id="3" name="Rectangle 2">
            <a:extLst>
              <a:ext uri="{FF2B5EF4-FFF2-40B4-BE49-F238E27FC236}">
                <a16:creationId xmlns:a16="http://schemas.microsoft.com/office/drawing/2014/main" id="{65766EF0-ED8B-4A8F-B5B2-B26CABA381CF}"/>
              </a:ext>
            </a:extLst>
          </p:cNvPr>
          <p:cNvSpPr/>
          <p:nvPr/>
        </p:nvSpPr>
        <p:spPr>
          <a:xfrm>
            <a:off x="228600" y="304800"/>
            <a:ext cx="3200400" cy="999954"/>
          </a:xfrm>
          <a:prstGeom prst="rect">
            <a:avLst/>
          </a:prstGeom>
        </p:spPr>
        <p:txBody>
          <a:bodyPr wrap="square">
            <a:spAutoFit/>
          </a:bodyPr>
          <a:lstStyle/>
          <a:p>
            <a:pPr marL="0" marR="0" algn="ctr">
              <a:lnSpc>
                <a:spcPct val="107000"/>
              </a:lnSpc>
              <a:spcBef>
                <a:spcPts val="0"/>
              </a:spcBef>
              <a:spcAft>
                <a:spcPts val="300"/>
              </a:spcAft>
            </a:pPr>
            <a:r>
              <a:rPr lang="en-US" dirty="0">
                <a:latin typeface="Times New Roman" panose="02020603050405020304" pitchFamily="18" charset="0"/>
                <a:ea typeface="Malgun Gothic" panose="020B0503020000020004" pitchFamily="34" charset="-127"/>
                <a:cs typeface="Times New Roman" panose="02020603050405020304" pitchFamily="18" charset="0"/>
              </a:rPr>
              <a:t>HIERARCHICAL E-M BI-CLUSTERING ALGORITHM</a:t>
            </a:r>
          </a:p>
          <a:p>
            <a:pPr marL="0" marR="0" algn="ctr">
              <a:lnSpc>
                <a:spcPct val="107000"/>
              </a:lnSpc>
              <a:spcBef>
                <a:spcPts val="0"/>
              </a:spcBef>
              <a:spcAft>
                <a:spcPts val="300"/>
              </a:spcAft>
            </a:pPr>
            <a:r>
              <a:rPr lang="en-US" dirty="0">
                <a:latin typeface="Times New Roman" panose="02020603050405020304" pitchFamily="18" charset="0"/>
                <a:ea typeface="Malgun Gothic" panose="020B0503020000020004" pitchFamily="34" charset="-127"/>
                <a:cs typeface="Times New Roman" panose="02020603050405020304" pitchFamily="18" charset="0"/>
              </a:rPr>
              <a:t>(Kim, Blank and DeSarbo 2019) </a:t>
            </a:r>
            <a:endParaRPr lang="en-US" sz="16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337880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9" y="73076"/>
            <a:ext cx="8763000" cy="1325563"/>
          </a:xfrm>
        </p:spPr>
        <p:txBody>
          <a:bodyPr/>
          <a:lstStyle/>
          <a:p>
            <a:r>
              <a:rPr lang="en-US" dirty="0">
                <a:latin typeface="Eras Medium ITC" panose="020B0602030504020804" pitchFamily="34" charset="0"/>
              </a:rPr>
              <a:t>My Current NFL Teams Segmentation Project</a:t>
            </a: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7</a:t>
            </a:fld>
            <a:endParaRPr lang="en-US"/>
          </a:p>
        </p:txBody>
      </p:sp>
      <p:pic>
        <p:nvPicPr>
          <p:cNvPr id="3" name="Picture 2">
            <a:extLst>
              <a:ext uri="{FF2B5EF4-FFF2-40B4-BE49-F238E27FC236}">
                <a16:creationId xmlns:a16="http://schemas.microsoft.com/office/drawing/2014/main" id="{CDA12E86-F31C-42E1-A893-94D312E358B3}"/>
              </a:ext>
            </a:extLst>
          </p:cNvPr>
          <p:cNvPicPr>
            <a:picLocks noChangeAspect="1"/>
          </p:cNvPicPr>
          <p:nvPr/>
        </p:nvPicPr>
        <p:blipFill>
          <a:blip r:embed="rId2"/>
          <a:stretch>
            <a:fillRect/>
          </a:stretch>
        </p:blipFill>
        <p:spPr>
          <a:xfrm>
            <a:off x="468638" y="1398639"/>
            <a:ext cx="8059775" cy="4621161"/>
          </a:xfrm>
          <a:prstGeom prst="rect">
            <a:avLst/>
          </a:prstGeom>
        </p:spPr>
      </p:pic>
    </p:spTree>
    <p:extLst>
      <p:ext uri="{BB962C8B-B14F-4D97-AF65-F5344CB8AC3E}">
        <p14:creationId xmlns:p14="http://schemas.microsoft.com/office/powerpoint/2010/main" val="346092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9" y="73076"/>
            <a:ext cx="8763000" cy="1325563"/>
          </a:xfrm>
        </p:spPr>
        <p:txBody>
          <a:bodyPr>
            <a:normAutofit/>
          </a:bodyPr>
          <a:lstStyle/>
          <a:p>
            <a:r>
              <a:rPr lang="en-US" dirty="0">
                <a:latin typeface="Eras Medium ITC" panose="020B0602030504020804" pitchFamily="34" charset="0"/>
              </a:rPr>
              <a:t>For example, Segment 1: </a:t>
            </a:r>
            <a:r>
              <a:rPr lang="en-US" sz="1600" dirty="0">
                <a:latin typeface="Eras Medium ITC" panose="020B0602030504020804" pitchFamily="34" charset="0"/>
              </a:rPr>
              <a:t>Arizona Cardinals, Atlanta Falcons, Dallas Cowboys, Denver Broncos, Houston Texans, Jacksonville Jaguars, Kansas City Chiefs, Los Angeles Rams, Miami Dolphins, New Orleans Saints, Oakland Raiders, San Diego Chargers, San Francisco 49ers, Seattle Seahawks, and Tampa Bay Buccaneers.</a:t>
            </a:r>
            <a:endParaRPr lang="en-US" sz="1800" dirty="0">
              <a:latin typeface="Eras Medium ITC" panose="020B0602030504020804" pitchFamily="34" charset="0"/>
            </a:endParaRPr>
          </a:p>
        </p:txBody>
      </p:sp>
      <p:sp>
        <p:nvSpPr>
          <p:cNvPr id="4" name="Slide Number Placeholder 3"/>
          <p:cNvSpPr>
            <a:spLocks noGrp="1"/>
          </p:cNvSpPr>
          <p:nvPr>
            <p:ph type="sldNum" sz="quarter" idx="12"/>
          </p:nvPr>
        </p:nvSpPr>
        <p:spPr/>
        <p:txBody>
          <a:bodyPr/>
          <a:lstStyle/>
          <a:p>
            <a:pPr>
              <a:defRPr/>
            </a:pPr>
            <a:fld id="{C5DEE5CA-EC8A-4F66-B9B9-9E61C3F0DB23}" type="slidenum">
              <a:rPr lang="en-US" smtClean="0"/>
              <a:pPr>
                <a:defRPr/>
              </a:pPr>
              <a:t>8</a:t>
            </a:fld>
            <a:endParaRPr lang="en-US"/>
          </a:p>
        </p:txBody>
      </p:sp>
      <p:pic>
        <p:nvPicPr>
          <p:cNvPr id="6" name="Picture 5">
            <a:extLst>
              <a:ext uri="{FF2B5EF4-FFF2-40B4-BE49-F238E27FC236}">
                <a16:creationId xmlns:a16="http://schemas.microsoft.com/office/drawing/2014/main" id="{4E6361D0-ACDE-4F8B-98CD-10D901B7F183}"/>
              </a:ext>
            </a:extLst>
          </p:cNvPr>
          <p:cNvPicPr>
            <a:picLocks noChangeAspect="1"/>
          </p:cNvPicPr>
          <p:nvPr/>
        </p:nvPicPr>
        <p:blipFill>
          <a:blip r:embed="rId2"/>
          <a:stretch>
            <a:fillRect/>
          </a:stretch>
        </p:blipFill>
        <p:spPr>
          <a:xfrm>
            <a:off x="443831" y="1599883"/>
            <a:ext cx="8256337" cy="5091113"/>
          </a:xfrm>
          <a:prstGeom prst="rect">
            <a:avLst/>
          </a:prstGeom>
        </p:spPr>
      </p:pic>
    </p:spTree>
    <p:extLst>
      <p:ext uri="{BB962C8B-B14F-4D97-AF65-F5344CB8AC3E}">
        <p14:creationId xmlns:p14="http://schemas.microsoft.com/office/powerpoint/2010/main" val="127591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5BB3552-12FB-407C-8D26-6586C3647D20}" type="slidenum">
              <a:rPr lang="en-US" smtClean="0"/>
              <a:pPr>
                <a:defRPr/>
              </a:pPr>
              <a:t>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320950949"/>
              </p:ext>
            </p:extLst>
          </p:nvPr>
        </p:nvGraphicFramePr>
        <p:xfrm>
          <a:off x="228600" y="439737"/>
          <a:ext cx="8763000" cy="5978525"/>
        </p:xfrm>
        <a:graphic>
          <a:graphicData uri="http://schemas.openxmlformats.org/drawingml/2006/table">
            <a:tbl>
              <a:tblPr firstRow="1" firstCol="1" bandRow="1"/>
              <a:tblGrid>
                <a:gridCol w="146050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638174">
                <a:tc>
                  <a:txBody>
                    <a:bodyPr/>
                    <a:lstStyle/>
                    <a:p>
                      <a:pPr>
                        <a:lnSpc>
                          <a:spcPct val="107000"/>
                        </a:lnSpc>
                        <a:spcAft>
                          <a:spcPts val="0"/>
                        </a:spcAft>
                      </a:pPr>
                      <a:r>
                        <a:rPr lang="en-US" sz="1600" i="1">
                          <a:effectLst/>
                          <a:latin typeface="Times New Roman" panose="02020603050405020304" pitchFamily="18" charset="0"/>
                          <a:ea typeface="Times New Roman" panose="02020603050405020304" pitchFamily="18" charset="0"/>
                        </a:rPr>
                        <a:t>Segment </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Vectors</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Attend at Least 1 Home Game </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Attend at Least 1 Away Game </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Watch at Least 1 Game over the Internet </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Follow at Least 1 Game on Social Media </a:t>
                      </a:r>
                      <a:endParaRPr lang="en-US" sz="1200">
                        <a:effectLst/>
                        <a:latin typeface="Calibri" panose="020F0502020204030204" pitchFamily="34" charset="0"/>
                      </a:endParaRPr>
                    </a:p>
                  </a:txBody>
                  <a:tcPr marL="62162" marR="62162" marT="0" marB="0" anchor="ctr">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725">
                <a:tc>
                  <a:txBody>
                    <a:bodyPr/>
                    <a:lstStyle/>
                    <a:p>
                      <a:pPr>
                        <a:lnSpc>
                          <a:spcPct val="107000"/>
                        </a:lnSpc>
                        <a:spcAft>
                          <a:spcPts val="0"/>
                        </a:spcAft>
                      </a:pPr>
                      <a:r>
                        <a:rPr lang="en-US" sz="1600">
                          <a:effectLst/>
                          <a:latin typeface="Times New Roman" panose="02020603050405020304" pitchFamily="18" charset="0"/>
                          <a:ea typeface="Times New Roman" panose="02020603050405020304" pitchFamily="18" charset="0"/>
                        </a:rPr>
                        <a:t>K = 1</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1</a:t>
                      </a:r>
                      <a:endParaRPr lang="en-US" sz="1200">
                        <a:effectLst/>
                        <a:latin typeface="Calibri" panose="020F0502020204030204" pitchFamily="34" charset="0"/>
                      </a:endParaRPr>
                    </a:p>
                  </a:txBody>
                  <a:tcPr marL="62162" marR="621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46%</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7%</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55%</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70%</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2</a:t>
                      </a:r>
                      <a:endParaRPr lang="en-US" sz="1200">
                        <a:effectLs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43%</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8%</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66%</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65%</a:t>
                      </a:r>
                      <a:endParaRPr lang="en-US" sz="1200">
                        <a:effectLs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02"/>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3</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13%</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23%</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65%</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80%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03"/>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4</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12%</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18%</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64%</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62%</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04"/>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5</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19%</a:t>
                      </a:r>
                      <a:endParaRPr lang="en-US" sz="120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15%</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61%</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65%</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Seg. Total </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31%</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12%</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61%</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67%</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2725">
                <a:tc>
                  <a:txBody>
                    <a:bodyPr/>
                    <a:lstStyle/>
                    <a:p>
                      <a:pPr>
                        <a:lnSpc>
                          <a:spcPct val="107000"/>
                        </a:lnSpc>
                        <a:spcAft>
                          <a:spcPts val="0"/>
                        </a:spcAft>
                      </a:pPr>
                      <a:r>
                        <a:rPr lang="en-US" sz="1600">
                          <a:effectLst/>
                          <a:latin typeface="Times New Roman" panose="02020603050405020304" pitchFamily="18" charset="0"/>
                          <a:ea typeface="Times New Roman" panose="02020603050405020304" pitchFamily="18" charset="0"/>
                        </a:rPr>
                        <a:t>K = 2</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1</a:t>
                      </a:r>
                      <a:endParaRPr lang="en-US" sz="1200">
                        <a:effectLst/>
                        <a:latin typeface="Calibri" panose="020F0502020204030204" pitchFamily="34" charset="0"/>
                      </a:endParaRPr>
                    </a:p>
                  </a:txBody>
                  <a:tcPr marL="62162" marR="621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50%</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10%</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43%</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68%</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7"/>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2</a:t>
                      </a:r>
                      <a:endParaRPr lang="en-US" sz="1200">
                        <a:effectLs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36%</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10%</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60%</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72%</a:t>
                      </a:r>
                      <a:endParaRPr lang="en-US" sz="1200">
                        <a:effectLs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08"/>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3</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40%</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50%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90%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90%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09"/>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highlight>
                            <a:srgbClr val="FFFF00"/>
                          </a:highlight>
                          <a:latin typeface="Times New Roman" panose="02020603050405020304" pitchFamily="18" charset="0"/>
                        </a:rPr>
                        <a:t>V = 4</a:t>
                      </a:r>
                      <a:r>
                        <a:rPr lang="en-US" sz="1600" baseline="30000">
                          <a:solidFill>
                            <a:srgbClr val="000000"/>
                          </a:solidFill>
                          <a:effectLst/>
                          <a:highlight>
                            <a:srgbClr val="FFFF00"/>
                          </a:highlight>
                          <a:latin typeface="Times New Roman" panose="02020603050405020304" pitchFamily="18" charset="0"/>
                        </a:rPr>
                        <a:t> a</a:t>
                      </a:r>
                      <a:endParaRPr lang="en-US" sz="120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14%</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16%</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81%</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61%</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0"/>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highlight>
                            <a:srgbClr val="FFFF00"/>
                          </a:highlight>
                          <a:latin typeface="Times New Roman" panose="02020603050405020304" pitchFamily="18" charset="0"/>
                        </a:rPr>
                        <a:t>V = 5</a:t>
                      </a:r>
                      <a:r>
                        <a:rPr lang="en-US" sz="1600" baseline="30000">
                          <a:solidFill>
                            <a:srgbClr val="000000"/>
                          </a:solidFill>
                          <a:effectLst/>
                          <a:highlight>
                            <a:srgbClr val="FFFF00"/>
                          </a:highlight>
                          <a:latin typeface="Times New Roman" panose="02020603050405020304" pitchFamily="18" charset="0"/>
                        </a:rPr>
                        <a:t> a</a:t>
                      </a:r>
                      <a:endParaRPr lang="en-US" sz="120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18%</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17%</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77%</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80%</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1"/>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6</a:t>
                      </a:r>
                      <a:endParaRPr lang="en-US" sz="1200">
                        <a:effectLs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25%</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8%</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50%</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75%</a:t>
                      </a:r>
                      <a:endParaRPr lang="en-US" sz="1200">
                        <a:effectLs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2"/>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7</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14%</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19%</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71%</a:t>
                      </a:r>
                      <a:endParaRPr lang="en-US" sz="120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86%</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Seg. Total</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32%</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13%</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63%</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72%</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2725">
                <a:tc>
                  <a:txBody>
                    <a:bodyPr/>
                    <a:lstStyle/>
                    <a:p>
                      <a:pPr>
                        <a:lnSpc>
                          <a:spcPct val="107000"/>
                        </a:lnSpc>
                        <a:spcAft>
                          <a:spcPts val="0"/>
                        </a:spcAft>
                      </a:pPr>
                      <a:r>
                        <a:rPr lang="en-US" sz="1600">
                          <a:effectLst/>
                          <a:latin typeface="Times New Roman" panose="02020603050405020304" pitchFamily="18" charset="0"/>
                          <a:ea typeface="Times New Roman" panose="02020603050405020304" pitchFamily="18" charset="0"/>
                        </a:rPr>
                        <a:t>K = 3</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1</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20%</a:t>
                      </a:r>
                      <a:endParaRPr lang="en-US" sz="1200" dirty="0">
                        <a:effectLst/>
                        <a:highlight>
                          <a:srgbClr val="FFFF00"/>
                        </a:highligh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12%</a:t>
                      </a:r>
                      <a:endParaRPr lang="en-US" sz="1200">
                        <a:effectLst/>
                        <a:highlight>
                          <a:srgbClr val="FFFF00"/>
                        </a:highligh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70%</a:t>
                      </a:r>
                      <a:endParaRPr lang="en-US" sz="1200">
                        <a:effectLst/>
                        <a:highlight>
                          <a:srgbClr val="FFFF00"/>
                        </a:highligh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79%</a:t>
                      </a:r>
                      <a:endParaRPr lang="en-US" sz="1200" dirty="0">
                        <a:effectLst/>
                        <a:highlight>
                          <a:srgbClr val="FFFF00"/>
                        </a:highligh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5"/>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2</a:t>
                      </a:r>
                      <a:endParaRPr lang="en-US" sz="1200">
                        <a:effectLs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50%</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latin typeface="Times New Roman" panose="02020603050405020304" pitchFamily="18" charset="0"/>
                          <a:ea typeface="Times New Roman" panose="02020603050405020304" pitchFamily="18" charset="0"/>
                        </a:rPr>
                        <a:t>11%</a:t>
                      </a:r>
                      <a:endParaRPr lang="en-US" sz="1200" dirty="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latin typeface="Times New Roman" panose="02020603050405020304" pitchFamily="18" charset="0"/>
                          <a:ea typeface="Times New Roman" panose="02020603050405020304" pitchFamily="18" charset="0"/>
                        </a:rPr>
                        <a:t>58%</a:t>
                      </a:r>
                      <a:endParaRPr lang="en-US" sz="1200" dirty="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latin typeface="Times New Roman" panose="02020603050405020304" pitchFamily="18" charset="0"/>
                          <a:ea typeface="Times New Roman" panose="02020603050405020304" pitchFamily="18" charset="0"/>
                        </a:rPr>
                        <a:t>71%</a:t>
                      </a:r>
                      <a:endParaRPr lang="en-US" sz="1200" dirty="0">
                        <a:effectLs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6"/>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3</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19%</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30%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78%</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67%</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7"/>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solidFill>
                            <a:srgbClr val="000000"/>
                          </a:solidFill>
                          <a:effectLst/>
                          <a:latin typeface="Times New Roman" panose="02020603050405020304" pitchFamily="18" charset="0"/>
                        </a:rPr>
                        <a:t>V = 4</a:t>
                      </a:r>
                      <a:endParaRPr lang="en-US" sz="1200">
                        <a:effectLs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33%</a:t>
                      </a: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latin typeface="Times New Roman" panose="02020603050405020304" pitchFamily="18" charset="0"/>
                          <a:ea typeface="Times New Roman" panose="02020603050405020304" pitchFamily="18" charset="0"/>
                        </a:rPr>
                        <a:t>5%</a:t>
                      </a:r>
                      <a:endParaRPr lang="en-US" sz="1200" dirty="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latin typeface="Times New Roman" panose="02020603050405020304" pitchFamily="18" charset="0"/>
                          <a:ea typeface="Times New Roman" panose="02020603050405020304" pitchFamily="18" charset="0"/>
                        </a:rPr>
                        <a:t>57%</a:t>
                      </a:r>
                      <a:endParaRPr lang="en-US" sz="1200" dirty="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latin typeface="Times New Roman" panose="02020603050405020304" pitchFamily="18" charset="0"/>
                          <a:ea typeface="Times New Roman" panose="02020603050405020304" pitchFamily="18" charset="0"/>
                        </a:rPr>
                        <a:t>59%</a:t>
                      </a:r>
                      <a:endParaRPr lang="en-US" sz="1200">
                        <a:effectLs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8"/>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5</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7%</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0%</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a:effectLst/>
                          <a:highlight>
                            <a:srgbClr val="FFFF00"/>
                          </a:highlight>
                          <a:latin typeface="Times New Roman" panose="02020603050405020304" pitchFamily="18" charset="0"/>
                          <a:ea typeface="Times New Roman" panose="02020603050405020304" pitchFamily="18" charset="0"/>
                        </a:rPr>
                        <a:t>86%</a:t>
                      </a:r>
                      <a:endParaRPr lang="en-US" sz="1200">
                        <a:effectLst/>
                        <a:highlight>
                          <a:srgbClr val="FFFF00"/>
                        </a:highligh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71%</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a:noFill/>
                    </a:lnB>
                  </a:tcPr>
                </a:tc>
                <a:extLst>
                  <a:ext uri="{0D108BD9-81ED-4DB2-BD59-A6C34878D82A}">
                    <a16:rowId xmlns:a16="http://schemas.microsoft.com/office/drawing/2014/main" val="10019"/>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a:noFill/>
                    </a:lnB>
                  </a:tcPr>
                </a:tc>
                <a:tc>
                  <a:txBody>
                    <a:bodyPr/>
                    <a:lstStyle/>
                    <a:p>
                      <a:pPr algn="ctr">
                        <a:lnSpc>
                          <a:spcPct val="107000"/>
                        </a:lnSpc>
                        <a:spcAft>
                          <a:spcPts val="0"/>
                        </a:spcAft>
                      </a:pPr>
                      <a:r>
                        <a:rPr lang="en-US" sz="1600" dirty="0">
                          <a:solidFill>
                            <a:srgbClr val="000000"/>
                          </a:solidFill>
                          <a:effectLst/>
                          <a:highlight>
                            <a:srgbClr val="FFFF00"/>
                          </a:highlight>
                          <a:latin typeface="Times New Roman" panose="02020603050405020304" pitchFamily="18" charset="0"/>
                        </a:rPr>
                        <a:t>V = 6</a:t>
                      </a:r>
                      <a:r>
                        <a:rPr lang="en-US" sz="1600" baseline="30000" dirty="0">
                          <a:solidFill>
                            <a:srgbClr val="000000"/>
                          </a:solidFill>
                          <a:effectLst/>
                          <a:highlight>
                            <a:srgbClr val="FFFF00"/>
                          </a:highlight>
                          <a:latin typeface="Times New Roman" panose="02020603050405020304" pitchFamily="18" charset="0"/>
                        </a:rPr>
                        <a:t> a</a:t>
                      </a:r>
                      <a:endParaRPr lang="en-US" sz="1200" dirty="0">
                        <a:effectLst/>
                        <a:highlight>
                          <a:srgbClr val="FFFF00"/>
                        </a:highlight>
                        <a:latin typeface="Calibri" panose="020F0502020204030204" pitchFamily="34" charset="0"/>
                      </a:endParaRPr>
                    </a:p>
                  </a:txBody>
                  <a:tcPr marL="62162" marR="62162"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10%</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14%</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83%</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dirty="0">
                          <a:effectLst/>
                          <a:highlight>
                            <a:srgbClr val="FFFF00"/>
                          </a:highlight>
                          <a:latin typeface="Times New Roman" panose="02020603050405020304" pitchFamily="18" charset="0"/>
                          <a:ea typeface="Times New Roman" panose="02020603050405020304" pitchFamily="18" charset="0"/>
                        </a:rPr>
                        <a:t>66%</a:t>
                      </a:r>
                      <a:endParaRPr lang="en-US" sz="1200" dirty="0">
                        <a:effectLst/>
                        <a:highlight>
                          <a:srgbClr val="FFFF00"/>
                        </a:highligh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2725">
                <a:tc>
                  <a:txBody>
                    <a:bodyPr/>
                    <a:lstStyle/>
                    <a:p>
                      <a:pPr>
                        <a:lnSpc>
                          <a:spcPct val="107000"/>
                        </a:lnSpc>
                      </a:pPr>
                      <a:endParaRPr lang="en-US" sz="1200">
                        <a:effectLst/>
                        <a:latin typeface="Calibri" panose="020F0502020204030204" pitchFamily="34" charset="0"/>
                      </a:endParaRPr>
                    </a:p>
                  </a:txBody>
                  <a:tcPr marL="62162" marR="62162"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Seg. Total</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a:effectLst/>
                          <a:latin typeface="Times New Roman" panose="02020603050405020304" pitchFamily="18" charset="0"/>
                          <a:ea typeface="Times New Roman" panose="02020603050405020304" pitchFamily="18" charset="0"/>
                        </a:rPr>
                        <a:t>31%</a:t>
                      </a:r>
                      <a:endParaRPr lang="en-US" sz="120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11%</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64%</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US" sz="1600" i="1" dirty="0">
                          <a:effectLst/>
                          <a:latin typeface="Times New Roman" panose="02020603050405020304" pitchFamily="18" charset="0"/>
                          <a:ea typeface="Times New Roman" panose="02020603050405020304" pitchFamily="18" charset="0"/>
                        </a:rPr>
                        <a:t>68%</a:t>
                      </a:r>
                      <a:endParaRPr lang="en-US" sz="1200" dirty="0">
                        <a:effectLst/>
                        <a:latin typeface="Calibri" panose="020F0502020204030204" pitchFamily="34" charset="0"/>
                      </a:endParaRPr>
                    </a:p>
                  </a:txBody>
                  <a:tcPr marL="62162" marR="62162"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sp>
        <p:nvSpPr>
          <p:cNvPr id="3" name="TextBox 2">
            <a:extLst>
              <a:ext uri="{FF2B5EF4-FFF2-40B4-BE49-F238E27FC236}">
                <a16:creationId xmlns:a16="http://schemas.microsoft.com/office/drawing/2014/main" id="{6CF755B1-B6FC-4530-845A-05843F5C2A5B}"/>
              </a:ext>
            </a:extLst>
          </p:cNvPr>
          <p:cNvSpPr txBox="1"/>
          <p:nvPr/>
        </p:nvSpPr>
        <p:spPr>
          <a:xfrm>
            <a:off x="838200" y="6478735"/>
            <a:ext cx="4876800" cy="369332"/>
          </a:xfrm>
          <a:prstGeom prst="rect">
            <a:avLst/>
          </a:prstGeom>
          <a:noFill/>
        </p:spPr>
        <p:txBody>
          <a:bodyPr wrap="square" rtlCol="0">
            <a:spAutoFit/>
          </a:bodyPr>
          <a:lstStyle/>
          <a:p>
            <a:r>
              <a:rPr lang="en-US" dirty="0">
                <a:latin typeface="Eras Medium ITC" panose="020B0602030504020804" pitchFamily="34" charset="0"/>
              </a:rPr>
              <a:t>Note: yellow lines represent “diaspora group”</a:t>
            </a:r>
          </a:p>
        </p:txBody>
      </p:sp>
      <p:sp>
        <p:nvSpPr>
          <p:cNvPr id="5" name="Oval 4">
            <a:extLst>
              <a:ext uri="{FF2B5EF4-FFF2-40B4-BE49-F238E27FC236}">
                <a16:creationId xmlns:a16="http://schemas.microsoft.com/office/drawing/2014/main" id="{9EB3F0DC-5F06-48BD-B26A-C9E099377DAA}"/>
              </a:ext>
            </a:extLst>
          </p:cNvPr>
          <p:cNvSpPr/>
          <p:nvPr/>
        </p:nvSpPr>
        <p:spPr>
          <a:xfrm>
            <a:off x="6172200" y="3124200"/>
            <a:ext cx="1143000" cy="1295400"/>
          </a:xfrm>
          <a:prstGeom prst="ellipse">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0B5A52B-5922-428E-8936-64CDFBCFF52E}"/>
              </a:ext>
            </a:extLst>
          </p:cNvPr>
          <p:cNvSpPr/>
          <p:nvPr/>
        </p:nvSpPr>
        <p:spPr>
          <a:xfrm>
            <a:off x="4953000" y="1676400"/>
            <a:ext cx="762000" cy="838200"/>
          </a:xfrm>
          <a:prstGeom prst="ellipse">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1F928F0-C2E3-403D-9A2E-140326697D19}"/>
              </a:ext>
            </a:extLst>
          </p:cNvPr>
          <p:cNvSpPr/>
          <p:nvPr/>
        </p:nvSpPr>
        <p:spPr>
          <a:xfrm>
            <a:off x="6172200" y="4637654"/>
            <a:ext cx="1143000" cy="1610745"/>
          </a:xfrm>
          <a:prstGeom prst="ellipse">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93467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3349</Words>
  <Application>Microsoft Office PowerPoint</Application>
  <PresentationFormat>On-screen Show (4:3)</PresentationFormat>
  <Paragraphs>950</Paragraphs>
  <Slides>55</Slides>
  <Notes>36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9" baseType="lpstr">
      <vt:lpstr>Monotype Sorts</vt:lpstr>
      <vt:lpstr>Arial</vt:lpstr>
      <vt:lpstr>Calibri</vt:lpstr>
      <vt:lpstr>Calibri Light</vt:lpstr>
      <vt:lpstr>Cambria Math</vt:lpstr>
      <vt:lpstr>Candara</vt:lpstr>
      <vt:lpstr>Eras Medium ITC</vt:lpstr>
      <vt:lpstr>Georgia</vt:lpstr>
      <vt:lpstr>Times New Roman</vt:lpstr>
      <vt:lpstr>Wingdings</vt:lpstr>
      <vt:lpstr>Office Theme</vt:lpstr>
      <vt:lpstr>1_Office Theme</vt:lpstr>
      <vt:lpstr>3_Office Theme</vt:lpstr>
      <vt:lpstr>Equation</vt:lpstr>
      <vt:lpstr>PowerPoint Presentation</vt:lpstr>
      <vt:lpstr>MKT 591: Course Roadmap</vt:lpstr>
      <vt:lpstr>Segmentation in Marketing</vt:lpstr>
      <vt:lpstr>[Current Project using Model based Clustering] Sports Fan Diaspora: NFL Fan Diffusion (DeSarbo, Blank and Kim 2017)</vt:lpstr>
      <vt:lpstr>Model based Clustering NFL teams Based on Distance and Directions of Fans</vt:lpstr>
      <vt:lpstr>PowerPoint Presentation</vt:lpstr>
      <vt:lpstr>My Current NFL Teams Segmentation Project</vt:lpstr>
      <vt:lpstr>For example, Segment 1: Arizona Cardinals, Atlanta Falcons, Dallas Cowboys, Denver Broncos, Houston Texans, Jacksonville Jaguars, Kansas City Chiefs, Los Angeles Rams, Miami Dolphins, New Orleans Saints, Oakland Raiders, San Diego Chargers, San Francisco 49ers, Seattle Seahawks, and Tampa Bay Buccaneers.</vt:lpstr>
      <vt:lpstr>PowerPoint Presentation</vt:lpstr>
      <vt:lpstr>Conceptual Backgrounds of Market Segmentation in Marketing</vt:lpstr>
      <vt:lpstr>Market Segmentation: Academic Definition by Smith (1956):</vt:lpstr>
      <vt:lpstr>Market Segmentation in Plain English</vt:lpstr>
      <vt:lpstr>Basic Market-Preference Patterns</vt:lpstr>
      <vt:lpstr>Different Levels of Market Segmentation</vt:lpstr>
      <vt:lpstr>Levels of Market Segmentation</vt:lpstr>
      <vt:lpstr>Segmentation, Targeting, and Positioning (STP Strategy)</vt:lpstr>
      <vt:lpstr>PowerPoint Presentation</vt:lpstr>
      <vt:lpstr>PowerPoint Presentation</vt:lpstr>
      <vt:lpstr>PowerPoint Presentation</vt:lpstr>
      <vt:lpstr>PowerPoint Presentation</vt:lpstr>
      <vt:lpstr>PowerPoint Presentation</vt:lpstr>
      <vt:lpstr>PowerPoint Presentation</vt:lpstr>
      <vt:lpstr>Segmentation Example: Apparel Industry</vt:lpstr>
      <vt:lpstr>Examples: Restaurants</vt:lpstr>
      <vt:lpstr>PowerPoint Presentation</vt:lpstr>
      <vt:lpstr>Segmentation Modeling with Variable Selection (Kim et al. 2012)</vt:lpstr>
      <vt:lpstr>The Proposed Models: Model Selection</vt:lpstr>
      <vt:lpstr>PowerPoint Presentation</vt:lpstr>
      <vt:lpstr>Post-hoc Analysis (possible managerial implications)</vt:lpstr>
      <vt:lpstr>Example for Carpet Fibers</vt:lpstr>
      <vt:lpstr>PowerPoint Presentation</vt:lpstr>
      <vt:lpstr>Clustering Methods </vt:lpstr>
      <vt:lpstr>Cluster Analysis</vt:lpstr>
      <vt:lpstr>PowerPoint Presentation</vt:lpstr>
      <vt:lpstr>PowerPoint Presentation</vt:lpstr>
      <vt:lpstr>PowerPoint Presentation</vt:lpstr>
      <vt:lpstr>PowerPoint Presentation</vt:lpstr>
      <vt:lpstr>PowerPoint Presentation</vt:lpstr>
      <vt:lpstr>Hierarchical Method and K-mean Clustering in R</vt:lpstr>
      <vt:lpstr>Let’s try hierarchical clustering in R</vt:lpstr>
      <vt:lpstr>PowerPoint Presentation</vt:lpstr>
      <vt:lpstr>PowerPoint Presentation</vt:lpstr>
      <vt:lpstr>PowerPoint Presentation</vt:lpstr>
      <vt:lpstr>Let’s try K-means method in R</vt:lpstr>
      <vt:lpstr>In Practice…</vt:lpstr>
      <vt:lpstr>Cluster Analysis with “Toothpaste Market Case”</vt:lpstr>
      <vt:lpstr>Toothpaste Data</vt:lpstr>
      <vt:lpstr>1. Cluster Analysis: Hierarchical Clustering</vt:lpstr>
      <vt:lpstr>Cluster Analysis: Hierarchical</vt:lpstr>
      <vt:lpstr>PowerPoint Presentation</vt:lpstr>
      <vt:lpstr>Model-based Clustering</vt:lpstr>
      <vt:lpstr>Model-based Clustering</vt:lpstr>
      <vt:lpstr>Model-based Clustering in 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Sunghoon Kim</dc:creator>
  <cp:lastModifiedBy>武璠 孙</cp:lastModifiedBy>
  <cp:revision>10</cp:revision>
  <dcterms:created xsi:type="dcterms:W3CDTF">2019-04-13T14:52:03Z</dcterms:created>
  <dcterms:modified xsi:type="dcterms:W3CDTF">2019-04-18T17:27:36Z</dcterms:modified>
</cp:coreProperties>
</file>